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14"/>
  </p:notesMasterIdLst>
  <p:handoutMasterIdLst>
    <p:handoutMasterId r:id="rId15"/>
  </p:handoutMasterIdLst>
  <p:sldIdLst>
    <p:sldId id="256" r:id="rId3"/>
    <p:sldId id="266" r:id="rId4"/>
    <p:sldId id="262" r:id="rId5"/>
    <p:sldId id="267" r:id="rId6"/>
    <p:sldId id="272" r:id="rId7"/>
    <p:sldId id="274" r:id="rId8"/>
    <p:sldId id="261" r:id="rId9"/>
    <p:sldId id="275" r:id="rId10"/>
    <p:sldId id="271" r:id="rId11"/>
    <p:sldId id="27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llivan, Renae" initials="SR" lastIdx="1" clrIdx="0">
    <p:extLst>
      <p:ext uri="{19B8F6BF-5375-455C-9EA6-DF929625EA0E}">
        <p15:presenceInfo xmlns:p15="http://schemas.microsoft.com/office/powerpoint/2012/main" userId="S::sullivan.927@buckeyemail.osu.edu::bac41995-064b-41a2-b3f8-90ab91b2e8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6D6E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20" autoAdjust="0"/>
  </p:normalViewPr>
  <p:slideViewPr>
    <p:cSldViewPr snapToGrid="0" snapToObjects="1">
      <p:cViewPr varScale="1">
        <p:scale>
          <a:sx n="103" d="100"/>
          <a:sy n="103" d="100"/>
        </p:scale>
        <p:origin x="68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istin Osborne" userId="35f7fef2117ec1a0" providerId="LiveId" clId="{A17E7F76-0F46-44D6-ADF9-17A62F5855A3}"/>
    <pc:docChg chg="modSld">
      <pc:chgData name="Kristin Osborne" userId="35f7fef2117ec1a0" providerId="LiveId" clId="{A17E7F76-0F46-44D6-ADF9-17A62F5855A3}" dt="2020-04-16T13:20:46.189" v="1" actId="20577"/>
      <pc:docMkLst>
        <pc:docMk/>
      </pc:docMkLst>
      <pc:sldChg chg="modSp mod">
        <pc:chgData name="Kristin Osborne" userId="35f7fef2117ec1a0" providerId="LiveId" clId="{A17E7F76-0F46-44D6-ADF9-17A62F5855A3}" dt="2020-04-16T13:20:46.189" v="1" actId="20577"/>
        <pc:sldMkLst>
          <pc:docMk/>
          <pc:sldMk cId="2499775356" sldId="274"/>
        </pc:sldMkLst>
        <pc:spChg chg="mod">
          <ac:chgData name="Kristin Osborne" userId="35f7fef2117ec1a0" providerId="LiveId" clId="{A17E7F76-0F46-44D6-ADF9-17A62F5855A3}" dt="2020-04-16T13:20:46.189" v="1" actId="20577"/>
          <ac:spMkLst>
            <pc:docMk/>
            <pc:sldMk cId="2499775356" sldId="274"/>
            <ac:spMk id="6" creationId="{00000000-0000-0000-0000-000000000000}"/>
          </ac:spMkLst>
        </pc:sp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4-16T22:13:59.636" idx="1">
    <p:pos x="2794" y="1565"/>
    <p:text>This is a list of different kinds of infrastructure but it includes "drinking water" "hazardous waste" "wastewater" - these are not infrastructure and should be deleted.
</p:text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4/16/20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4/16/20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910167"/>
            <a:ext cx="9144000" cy="5947833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4/16/20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TheOhioStateUniversity-Horiz-RGBHE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btitle 2"/>
          <p:cNvSpPr txBox="1">
            <a:spLocks/>
          </p:cNvSpPr>
          <p:nvPr/>
        </p:nvSpPr>
        <p:spPr>
          <a:xfrm>
            <a:off x="1413015" y="3744003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America Making the Grade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413015" y="4567385"/>
            <a:ext cx="6400800" cy="823382"/>
          </a:xfrm>
          <a:prstGeom prst="rect">
            <a:avLst/>
          </a:prstGeom>
        </p:spPr>
        <p:txBody>
          <a:bodyPr/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4000" kern="1200" baseline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Poster Prep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6D6E"/>
                </a:solidFill>
              </a:rPr>
              <a:t>In groups, prepare your summary of the report on your assigned category of the U.S. Infrastructure 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6D6E"/>
                </a:solidFill>
              </a:rPr>
              <a:t>Be sure each member has a role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6D6E"/>
                </a:solidFill>
              </a:rPr>
              <a:t>Be prepared to share your summary with the class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BD0B32F-E7F5-A941-9F5A-CF47F0D1CA51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Making the Grade</a:t>
            </a:r>
          </a:p>
        </p:txBody>
      </p:sp>
    </p:spTree>
    <p:extLst>
      <p:ext uri="{BB962C8B-B14F-4D97-AF65-F5344CB8AC3E}">
        <p14:creationId xmlns:p14="http://schemas.microsoft.com/office/powerpoint/2010/main" val="185851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pPr algn="ctr"/>
            <a:r>
              <a:rPr lang="en-US" sz="3200" dirty="0"/>
              <a:t>Poster Guidelines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/>
              <a:t>Read the report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/>
              <a:t>Highlight important phrases/stats/facts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/>
              <a:t>Discuss with group what you read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/>
              <a:t>Create a poster based on what you discuss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2800" b="0" dirty="0"/>
              <a:t>Poster should reflect what the report was and explain why it got the grade it did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C5509FF-5DD2-1F4C-A01F-2DAB56204DCB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Making the Grade</a:t>
            </a:r>
          </a:p>
        </p:txBody>
      </p:sp>
    </p:spTree>
    <p:extLst>
      <p:ext uri="{BB962C8B-B14F-4D97-AF65-F5344CB8AC3E}">
        <p14:creationId xmlns:p14="http://schemas.microsoft.com/office/powerpoint/2010/main" val="3839089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Standards</a:t>
            </a:r>
          </a:p>
          <a:p>
            <a:r>
              <a:rPr lang="en-US" sz="2800" dirty="0"/>
              <a:t>D2.Civ.1.6-8. Distinguish the powers and responsibilities of citizens, political parties, interest groups, and the media in a variety of governmental and nongovernmental contexts.</a:t>
            </a:r>
          </a:p>
          <a:p>
            <a:r>
              <a:rPr lang="en-US" sz="2800" dirty="0"/>
              <a:t>D2.Civ.2.6-8. Explain speciﬁc roles played by citizens (such as voters, jurors, taxpayers, members of the armed forces, petitioners, protesters, and ofﬁce-holders)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Making the Grade</a:t>
            </a:r>
          </a:p>
        </p:txBody>
      </p:sp>
    </p:spTree>
    <p:extLst>
      <p:ext uri="{BB962C8B-B14F-4D97-AF65-F5344CB8AC3E}">
        <p14:creationId xmlns:p14="http://schemas.microsoft.com/office/powerpoint/2010/main" val="329315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899330" y="1982787"/>
            <a:ext cx="7791391" cy="4244109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I Can…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Define one aspect of American Infrastructure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summarize the grade given to a specific area of American Infrastructure</a:t>
            </a:r>
          </a:p>
          <a:p>
            <a:pPr lvl="0"/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95E2320-EAE2-7C48-82DB-9F63E653404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73713" y="230188"/>
            <a:ext cx="3392487" cy="668337"/>
          </a:xfrm>
        </p:spPr>
        <p:txBody>
          <a:bodyPr/>
          <a:lstStyle/>
          <a:p>
            <a:r>
              <a:rPr lang="en-US" dirty="0"/>
              <a:t>Making the Grade</a:t>
            </a:r>
          </a:p>
        </p:txBody>
      </p:sp>
    </p:spTree>
    <p:extLst>
      <p:ext uri="{BB962C8B-B14F-4D97-AF65-F5344CB8AC3E}">
        <p14:creationId xmlns:p14="http://schemas.microsoft.com/office/powerpoint/2010/main" val="12860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Infrastructure</a:t>
            </a:r>
          </a:p>
          <a:p>
            <a:pPr>
              <a:lnSpc>
                <a:spcPct val="100000"/>
              </a:lnSpc>
            </a:pPr>
            <a:r>
              <a:rPr lang="en-US" sz="2400" b="0" dirty="0"/>
              <a:t>The basic physical and organizational structures and facilities (e.g. buildings, roads, power supplies) needed for the operation of a society or enterprise.</a:t>
            </a:r>
            <a:endParaRPr lang="en-US" sz="2400" dirty="0"/>
          </a:p>
        </p:txBody>
      </p:sp>
      <p:pic>
        <p:nvPicPr>
          <p:cNvPr id="1026" name="Picture 2" descr="How Public and Private Enterprise Have Built American Infrastructur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57" y="4207842"/>
            <a:ext cx="2714625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origins.osu.edu/sites/origins.osu.edu/files/train%20crash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07" r="-122"/>
          <a:stretch/>
        </p:blipFill>
        <p:spPr bwMode="auto">
          <a:xfrm>
            <a:off x="3366383" y="4651886"/>
            <a:ext cx="2800242" cy="16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rigins.osu.edu/sites/origins.osu.edu/files/fracking%20win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67"/>
          <a:stretch/>
        </p:blipFill>
        <p:spPr bwMode="auto">
          <a:xfrm>
            <a:off x="5865793" y="4184229"/>
            <a:ext cx="2965973" cy="2157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C1CF23C-8B3D-474B-B3D1-FF55C893C389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Making the Grade</a:t>
            </a:r>
          </a:p>
        </p:txBody>
      </p:sp>
    </p:spTree>
    <p:extLst>
      <p:ext uri="{BB962C8B-B14F-4D97-AF65-F5344CB8AC3E}">
        <p14:creationId xmlns:p14="http://schemas.microsoft.com/office/powerpoint/2010/main" val="6807635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6"/>
          </p:nvPr>
        </p:nvSpPr>
        <p:spPr>
          <a:xfrm>
            <a:off x="651757" y="1367260"/>
            <a:ext cx="7194020" cy="1588541"/>
          </a:xfrm>
        </p:spPr>
        <p:txBody>
          <a:bodyPr/>
          <a:lstStyle/>
          <a:p>
            <a:r>
              <a:rPr lang="en-US" sz="4800" dirty="0"/>
              <a:t>Why is it important…?</a:t>
            </a:r>
          </a:p>
          <a:p>
            <a:pPr>
              <a:lnSpc>
                <a:spcPct val="100000"/>
              </a:lnSpc>
            </a:pPr>
            <a:r>
              <a:rPr lang="en-US" sz="2400" dirty="0"/>
              <a:t>Infrastructure includes…</a:t>
            </a:r>
          </a:p>
          <a:p>
            <a:pPr>
              <a:lnSpc>
                <a:spcPct val="100000"/>
              </a:lnSpc>
            </a:pPr>
            <a:endParaRPr lang="en-US" sz="2400" dirty="0">
              <a:solidFill>
                <a:srgbClr val="636D6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1757" y="3022708"/>
            <a:ext cx="3964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Aviation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Dams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Energy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Inland waterways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Ports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Rail (trains)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Schools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Solid waste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50606" y="3022708"/>
            <a:ext cx="3964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Bridges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Drinking water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Hazardous waste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Levees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Public parks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Roads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Transit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636D6E"/>
                </a:solidFill>
              </a:rPr>
              <a:t>Wastewater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A8DA5A-4182-6C4E-B4F7-C4C7E9137B66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Making the Grade</a:t>
            </a:r>
          </a:p>
        </p:txBody>
      </p:sp>
    </p:spTree>
    <p:extLst>
      <p:ext uri="{BB962C8B-B14F-4D97-AF65-F5344CB8AC3E}">
        <p14:creationId xmlns:p14="http://schemas.microsoft.com/office/powerpoint/2010/main" val="4178597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932" y="1271239"/>
            <a:ext cx="8274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BB0000"/>
                </a:solidFill>
              </a:rPr>
              <a:t>Each category is graded by…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3746" y="1979125"/>
            <a:ext cx="45162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6D6E"/>
                </a:solidFill>
              </a:rPr>
              <a:t>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6D6E"/>
                </a:solidFill>
              </a:rPr>
              <a:t>Condition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6D6E"/>
                </a:solidFill>
              </a:rPr>
              <a:t>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6D6E"/>
                </a:solidFill>
              </a:rPr>
              <a:t>Future need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6D6E"/>
                </a:solidFill>
              </a:rPr>
              <a:t>Operation &amp;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6D6E"/>
                </a:solidFill>
              </a:rPr>
              <a:t>Public safety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6D6E"/>
                </a:solidFill>
              </a:rPr>
              <a:t>Resilience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6D6E"/>
                </a:solidFill>
              </a:rPr>
              <a:t>Innovation</a:t>
            </a:r>
          </a:p>
        </p:txBody>
      </p:sp>
      <p:pic>
        <p:nvPicPr>
          <p:cNvPr id="3074" name="Picture 2" descr="2017 Infrastructure Report C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31" y="1979125"/>
            <a:ext cx="4371820" cy="374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D4F2A1D-F313-2C42-9569-B21BC52BA617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Making the Grade</a:t>
            </a:r>
          </a:p>
        </p:txBody>
      </p:sp>
    </p:spTree>
    <p:extLst>
      <p:ext uri="{BB962C8B-B14F-4D97-AF65-F5344CB8AC3E}">
        <p14:creationId xmlns:p14="http://schemas.microsoft.com/office/powerpoint/2010/main" val="2499775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3850" y="937446"/>
            <a:ext cx="526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BB0000"/>
                </a:solidFill>
              </a:rPr>
              <a:t>What Makes the Grade?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42119" y="2081151"/>
            <a:ext cx="670188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36D6E"/>
                </a:solidFill>
              </a:rPr>
              <a:t>Terms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636D6E"/>
                </a:solidFill>
                <a:latin typeface="Open Sans"/>
              </a:rPr>
              <a:t>Capacity</a:t>
            </a:r>
            <a:r>
              <a:rPr lang="en-US" sz="2000" dirty="0">
                <a:solidFill>
                  <a:srgbClr val="636D6E"/>
                </a:solidFill>
                <a:latin typeface="Open Sans"/>
              </a:rPr>
              <a:t>: </a:t>
            </a:r>
            <a:r>
              <a:rPr lang="en-US" sz="2000" dirty="0">
                <a:solidFill>
                  <a:srgbClr val="636D6E"/>
                </a:solidFill>
              </a:rPr>
              <a:t>the maximum amount that something can contain.</a:t>
            </a:r>
            <a:endParaRPr lang="en-US" sz="2000" dirty="0">
              <a:solidFill>
                <a:srgbClr val="636D6E"/>
              </a:solidFill>
              <a:latin typeface="Open Sans"/>
            </a:endParaRPr>
          </a:p>
          <a:p>
            <a:r>
              <a:rPr lang="en-US" sz="2000" dirty="0">
                <a:solidFill>
                  <a:srgbClr val="636D6E"/>
                </a:solidFill>
                <a:latin typeface="Open Sans"/>
              </a:rPr>
              <a:t>-	Does the infrastructure’s capacity meet current and future demands?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636D6E"/>
                </a:solidFill>
                <a:latin typeface="Open Sans"/>
              </a:rPr>
              <a:t>Condition</a:t>
            </a:r>
            <a:r>
              <a:rPr lang="en-US" sz="2000" dirty="0">
                <a:solidFill>
                  <a:srgbClr val="636D6E"/>
                </a:solidFill>
                <a:latin typeface="Open Sans"/>
              </a:rPr>
              <a:t>: </a:t>
            </a:r>
            <a:r>
              <a:rPr lang="en-US" sz="2000" dirty="0">
                <a:solidFill>
                  <a:srgbClr val="636D6E"/>
                </a:solidFill>
              </a:rPr>
              <a:t>the state of something with regard to its appearance, quality, or working order.</a:t>
            </a:r>
            <a:endParaRPr lang="en-US" sz="2000" dirty="0">
              <a:solidFill>
                <a:srgbClr val="636D6E"/>
              </a:solidFill>
              <a:latin typeface="Open Sans"/>
            </a:endParaRPr>
          </a:p>
          <a:p>
            <a:r>
              <a:rPr lang="en-US" sz="2000" dirty="0">
                <a:solidFill>
                  <a:srgbClr val="636D6E"/>
                </a:solidFill>
                <a:latin typeface="Open Sans"/>
              </a:rPr>
              <a:t>-	What is the infrastructure’s existing and near-future physical condition?</a:t>
            </a:r>
          </a:p>
          <a:p>
            <a:endParaRPr lang="en-US" sz="2000" dirty="0">
              <a:solidFill>
                <a:srgbClr val="636D6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8771" y="6494694"/>
            <a:ext cx="431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2020 ASCE's 2017 Infrastructure Report Card</a:t>
            </a:r>
          </a:p>
        </p:txBody>
      </p:sp>
      <p:pic>
        <p:nvPicPr>
          <p:cNvPr id="2054" name="Picture 6" descr="https://origins.osu.edu/sites/origins.osu.edu/files/Document3_2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7" r="29257"/>
          <a:stretch>
            <a:fillRect/>
          </a:stretch>
        </p:blipFill>
        <p:spPr bwMode="auto">
          <a:xfrm>
            <a:off x="544" y="937446"/>
            <a:ext cx="2441575" cy="593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3D27E82-324D-E646-BAEF-235E10C4ABFE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73713" y="230188"/>
            <a:ext cx="3392487" cy="668337"/>
          </a:xfrm>
        </p:spPr>
        <p:txBody>
          <a:bodyPr/>
          <a:lstStyle/>
          <a:p>
            <a:r>
              <a:rPr lang="en-US" dirty="0"/>
              <a:t>Making the Grade</a:t>
            </a:r>
          </a:p>
        </p:txBody>
      </p:sp>
    </p:spTree>
    <p:extLst>
      <p:ext uri="{BB962C8B-B14F-4D97-AF65-F5344CB8AC3E}">
        <p14:creationId xmlns:p14="http://schemas.microsoft.com/office/powerpoint/2010/main" val="13192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4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636D6E"/>
                </a:solidFill>
              </a:rPr>
              <a:t>Funding</a:t>
            </a:r>
            <a:r>
              <a:rPr lang="en-US" sz="2000" dirty="0">
                <a:solidFill>
                  <a:srgbClr val="636D6E"/>
                </a:solidFill>
              </a:rPr>
              <a:t>: money provided, especially by an organization or government, for a particular purpose.</a:t>
            </a:r>
          </a:p>
          <a:p>
            <a:r>
              <a:rPr lang="en-US" sz="2000" dirty="0">
                <a:solidFill>
                  <a:srgbClr val="636D6E"/>
                </a:solidFill>
              </a:rPr>
              <a:t>-	What is the current level of funding from all levels of government for the infrastructure category as compared to the estimated funding need?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636D6E"/>
                </a:solidFill>
              </a:rPr>
              <a:t>Future Need</a:t>
            </a:r>
            <a:r>
              <a:rPr lang="en-US" sz="2000" dirty="0">
                <a:solidFill>
                  <a:srgbClr val="636D6E"/>
                </a:solidFill>
              </a:rPr>
              <a:t>: What is the cost to improve the infrastructure? Will future funding prospects address the need?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70400" y="1079500"/>
            <a:ext cx="4267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BB0000"/>
                </a:solidFill>
              </a:rPr>
              <a:t>What Makes the Grade? Continued</a:t>
            </a:r>
          </a:p>
        </p:txBody>
      </p:sp>
      <p:pic>
        <p:nvPicPr>
          <p:cNvPr id="10" name="Picture 6" descr="https://origins.osu.edu/sites/origins.osu.edu/files/two%20maps.jpg"/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61" r="3566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28C6E4C-EA6B-8E4B-97F7-E69B2BAC098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Making the Grade</a:t>
            </a:r>
          </a:p>
        </p:txBody>
      </p:sp>
    </p:spTree>
    <p:extLst>
      <p:ext uri="{BB962C8B-B14F-4D97-AF65-F5344CB8AC3E}">
        <p14:creationId xmlns:p14="http://schemas.microsoft.com/office/powerpoint/2010/main" val="1844919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8572" y="949341"/>
            <a:ext cx="5260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BB0000"/>
                </a:solidFill>
              </a:rPr>
              <a:t>What Makes the Grade?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460666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636D6E"/>
                </a:solidFill>
              </a:rPr>
              <a:t>Terms Continued</a:t>
            </a:r>
          </a:p>
          <a:p>
            <a:endParaRPr lang="en-US" sz="2000" dirty="0">
              <a:solidFill>
                <a:srgbClr val="636D6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636D6E"/>
                </a:solidFill>
              </a:rPr>
              <a:t>Operation: </a:t>
            </a:r>
            <a:r>
              <a:rPr lang="en-US" sz="2000" dirty="0">
                <a:solidFill>
                  <a:srgbClr val="636D6E"/>
                </a:solidFill>
              </a:rPr>
              <a:t>the fact or condition of functioning or being active.</a:t>
            </a:r>
            <a:endParaRPr lang="en-US" sz="2000" i="1" dirty="0">
              <a:solidFill>
                <a:srgbClr val="636D6E"/>
              </a:solidFill>
            </a:endParaRPr>
          </a:p>
          <a:p>
            <a:r>
              <a:rPr lang="en-US" sz="2000" i="1" dirty="0">
                <a:solidFill>
                  <a:srgbClr val="636D6E"/>
                </a:solidFill>
              </a:rPr>
              <a:t> Maintenance</a:t>
            </a:r>
            <a:r>
              <a:rPr lang="en-US" sz="2000" dirty="0">
                <a:solidFill>
                  <a:srgbClr val="636D6E"/>
                </a:solidFill>
              </a:rPr>
              <a:t>: the process of maintaining or preserving someone or something, or the state of being maintained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636D6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636D6E"/>
                </a:solidFill>
              </a:rPr>
              <a:t>Public Safety</a:t>
            </a:r>
            <a:r>
              <a:rPr lang="en-US" sz="2000" dirty="0">
                <a:solidFill>
                  <a:srgbClr val="636D6E"/>
                </a:solidFill>
              </a:rPr>
              <a:t>: To what extent is the public’s safety jeopardized by the condition of the infrastructure and what could be the consequences of failure?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636D6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636D6E"/>
                </a:solidFill>
              </a:rPr>
              <a:t>Resilience</a:t>
            </a:r>
            <a:r>
              <a:rPr lang="en-US" sz="2000" dirty="0">
                <a:solidFill>
                  <a:srgbClr val="636D6E"/>
                </a:solidFill>
              </a:rPr>
              <a:t>: the capacity to recover quickly from difficulties; toughness.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i="1" dirty="0">
              <a:solidFill>
                <a:srgbClr val="636D6E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636D6E"/>
                </a:solidFill>
              </a:rPr>
              <a:t>Innovation</a:t>
            </a:r>
            <a:r>
              <a:rPr lang="en-US" sz="2000" dirty="0">
                <a:solidFill>
                  <a:srgbClr val="636D6E"/>
                </a:solidFill>
              </a:rPr>
              <a:t>: make changes in something established, especially by introducing new methods, ideas, or products.</a:t>
            </a:r>
          </a:p>
          <a:p>
            <a:endParaRPr lang="en-US" sz="2000" dirty="0">
              <a:solidFill>
                <a:srgbClr val="636D6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298" y="6356195"/>
            <a:ext cx="4315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© 2020 ASCE's 2017 Infrastructure Report Card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584A0AB-40CE-0B42-919C-0C06A43690C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73713" y="230188"/>
            <a:ext cx="3392487" cy="668337"/>
          </a:xfrm>
        </p:spPr>
        <p:txBody>
          <a:bodyPr/>
          <a:lstStyle/>
          <a:p>
            <a:r>
              <a:rPr lang="en-US" dirty="0"/>
              <a:t>Making the Grade</a:t>
            </a:r>
          </a:p>
        </p:txBody>
      </p:sp>
    </p:spTree>
    <p:extLst>
      <p:ext uri="{BB962C8B-B14F-4D97-AF65-F5344CB8AC3E}">
        <p14:creationId xmlns:p14="http://schemas.microsoft.com/office/powerpoint/2010/main" val="3861516282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2186</TotalTime>
  <Words>519</Words>
  <Application>Microsoft Macintosh PowerPoint</Application>
  <PresentationFormat>On-screen Show (4:3)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Jacquie Aberegg</dc:creator>
  <cp:lastModifiedBy>Sullivan, Renae</cp:lastModifiedBy>
  <cp:revision>31</cp:revision>
  <cp:lastPrinted>2013-08-13T14:25:08Z</cp:lastPrinted>
  <dcterms:created xsi:type="dcterms:W3CDTF">2013-05-24T18:55:25Z</dcterms:created>
  <dcterms:modified xsi:type="dcterms:W3CDTF">2020-04-17T02:14:38Z</dcterms:modified>
</cp:coreProperties>
</file>