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5" r:id="rId1"/>
    <p:sldMasterId id="2147483751" r:id="rId2"/>
  </p:sldMasterIdLst>
  <p:notesMasterIdLst>
    <p:notesMasterId r:id="rId15"/>
  </p:notesMasterIdLst>
  <p:handoutMasterIdLst>
    <p:handoutMasterId r:id="rId16"/>
  </p:handoutMasterIdLst>
  <p:sldIdLst>
    <p:sldId id="256" r:id="rId3"/>
    <p:sldId id="267" r:id="rId4"/>
    <p:sldId id="266" r:id="rId5"/>
    <p:sldId id="268" r:id="rId6"/>
    <p:sldId id="271" r:id="rId7"/>
    <p:sldId id="264" r:id="rId8"/>
    <p:sldId id="270" r:id="rId9"/>
    <p:sldId id="272" r:id="rId10"/>
    <p:sldId id="273" r:id="rId11"/>
    <p:sldId id="265" r:id="rId12"/>
    <p:sldId id="274" r:id="rId13"/>
    <p:sldId id="26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D6E"/>
    <a:srgbClr val="BB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93" autoAdjust="0"/>
  </p:normalViewPr>
  <p:slideViewPr>
    <p:cSldViewPr snapToGrid="0" snapToObjects="1">
      <p:cViewPr varScale="1">
        <p:scale>
          <a:sx n="117" d="100"/>
          <a:sy n="117" d="100"/>
        </p:scale>
        <p:origin x="1480" y="16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1" d="100"/>
          <a:sy n="111" d="100"/>
        </p:scale>
        <p:origin x="-394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5B6E0F-1DB3-5A43-B8F9-5E1E696749DF}" type="datetimeFigureOut">
              <a:t>3/18/20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C1F9FE-B8FF-F345-B45D-636AC2B598BD}" type="slidenum">
              <a:t>‹#›</a:t>
            </a:fld>
            <a:endParaRPr lang="en-US"/>
          </a:p>
        </p:txBody>
      </p:sp>
    </p:spTree>
    <p:extLst>
      <p:ext uri="{BB962C8B-B14F-4D97-AF65-F5344CB8AC3E}">
        <p14:creationId xmlns:p14="http://schemas.microsoft.com/office/powerpoint/2010/main" val="1905765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BC211-ACBD-CB48-B939-364088D2CD6D}" type="datetimeFigureOut">
              <a:t>3/18/20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04D311-73F7-5D42-B843-E8305C73070F}" type="slidenum">
              <a:t>‹#›</a:t>
            </a:fld>
            <a:endParaRPr lang="en-US"/>
          </a:p>
        </p:txBody>
      </p:sp>
    </p:spTree>
    <p:extLst>
      <p:ext uri="{BB962C8B-B14F-4D97-AF65-F5344CB8AC3E}">
        <p14:creationId xmlns:p14="http://schemas.microsoft.com/office/powerpoint/2010/main" val="11940208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80389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746930" y="1830387"/>
            <a:ext cx="82296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sp>
        <p:nvSpPr>
          <p:cNvPr id="13" name="Content Placeholder 2"/>
          <p:cNvSpPr>
            <a:spLocks noGrp="1"/>
          </p:cNvSpPr>
          <p:nvPr>
            <p:ph idx="15" hasCustomPrompt="1"/>
          </p:nvPr>
        </p:nvSpPr>
        <p:spPr>
          <a:xfrm>
            <a:off x="5573888" y="229810"/>
            <a:ext cx="3392206" cy="668812"/>
          </a:xfrm>
          <a:prstGeom prst="rect">
            <a:avLst/>
          </a:prstGeom>
          <a:ln>
            <a:solidFill>
              <a:srgbClr val="636D6E"/>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4"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Tree>
    <p:extLst>
      <p:ext uri="{BB962C8B-B14F-4D97-AF65-F5344CB8AC3E}">
        <p14:creationId xmlns:p14="http://schemas.microsoft.com/office/powerpoint/2010/main" val="3793167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Phrase-Word Slide WHITE1">
    <p:spTree>
      <p:nvGrpSpPr>
        <p:cNvPr id="1" name=""/>
        <p:cNvGrpSpPr/>
        <p:nvPr/>
      </p:nvGrpSpPr>
      <p:grpSpPr>
        <a:xfrm>
          <a:off x="0" y="0"/>
          <a:ext cx="0" cy="0"/>
          <a:chOff x="0" y="0"/>
          <a:chExt cx="0" cy="0"/>
        </a:xfrm>
      </p:grpSpPr>
      <p:sp>
        <p:nvSpPr>
          <p:cNvPr id="10" name="Content Placeholder 2"/>
          <p:cNvSpPr>
            <a:spLocks noGrp="1"/>
          </p:cNvSpPr>
          <p:nvPr>
            <p:ph idx="16" hasCustomPrompt="1"/>
          </p:nvPr>
        </p:nvSpPr>
        <p:spPr>
          <a:xfrm>
            <a:off x="651757" y="1734522"/>
            <a:ext cx="7194020" cy="4417350"/>
          </a:xfrm>
          <a:prstGeom prst="rect">
            <a:avLst/>
          </a:prstGeom>
          <a:ln>
            <a:solidFill>
              <a:srgbClr val="FFFFFF"/>
            </a:solidFill>
          </a:ln>
        </p:spPr>
        <p:txBody>
          <a:bodyPr/>
          <a:lstStyle>
            <a:lvl1pPr algn="l">
              <a:lnSpc>
                <a:spcPts val="8400"/>
              </a:lnSpc>
              <a:spcBef>
                <a:spcPts val="0"/>
              </a:spcBef>
              <a:defRPr sz="8000" b="1" baseline="0">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BIG WORD BIG PHRASE</a:t>
            </a:r>
            <a:br>
              <a:rPr lang="en-US" dirty="0"/>
            </a:br>
            <a:r>
              <a:rPr lang="en-US" dirty="0"/>
              <a:t>SLIDE</a:t>
            </a:r>
          </a:p>
        </p:txBody>
      </p:sp>
      <p:sp>
        <p:nvSpPr>
          <p:cNvPr id="11" name="Content Placeholder 2"/>
          <p:cNvSpPr>
            <a:spLocks noGrp="1"/>
          </p:cNvSpPr>
          <p:nvPr>
            <p:ph idx="15" hasCustomPrompt="1"/>
          </p:nvPr>
        </p:nvSpPr>
        <p:spPr>
          <a:xfrm>
            <a:off x="5573888" y="229810"/>
            <a:ext cx="3392206" cy="668812"/>
          </a:xfrm>
          <a:prstGeom prst="rect">
            <a:avLst/>
          </a:prstGeom>
          <a:ln>
            <a:solidFill>
              <a:srgbClr val="636D6E"/>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Tree>
    <p:extLst>
      <p:ext uri="{BB962C8B-B14F-4D97-AF65-F5344CB8AC3E}">
        <p14:creationId xmlns:p14="http://schemas.microsoft.com/office/powerpoint/2010/main" val="110680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Phrase-Word Slide RED">
    <p:spTree>
      <p:nvGrpSpPr>
        <p:cNvPr id="1" name=""/>
        <p:cNvGrpSpPr/>
        <p:nvPr/>
      </p:nvGrpSpPr>
      <p:grpSpPr>
        <a:xfrm>
          <a:off x="0" y="0"/>
          <a:ext cx="0" cy="0"/>
          <a:chOff x="0" y="0"/>
          <a:chExt cx="0" cy="0"/>
        </a:xfrm>
      </p:grpSpPr>
      <p:sp>
        <p:nvSpPr>
          <p:cNvPr id="4" name="Rectangle 3"/>
          <p:cNvSpPr/>
          <p:nvPr userDrawn="1"/>
        </p:nvSpPr>
        <p:spPr>
          <a:xfrm>
            <a:off x="0" y="910167"/>
            <a:ext cx="9144000" cy="5947833"/>
          </a:xfrm>
          <a:prstGeom prst="rect">
            <a:avLst/>
          </a:prstGeom>
          <a:solidFill>
            <a:srgbClr val="636D6E"/>
          </a:solidFill>
          <a:ln>
            <a:solidFill>
              <a:srgbClr val="636D6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B0000"/>
              </a:solidFill>
            </a:endParaRPr>
          </a:p>
        </p:txBody>
      </p:sp>
      <p:sp>
        <p:nvSpPr>
          <p:cNvPr id="8" name="Content Placeholder 2"/>
          <p:cNvSpPr>
            <a:spLocks noGrp="1"/>
          </p:cNvSpPr>
          <p:nvPr>
            <p:ph idx="15" hasCustomPrompt="1"/>
          </p:nvPr>
        </p:nvSpPr>
        <p:spPr>
          <a:xfrm>
            <a:off x="5573888" y="242139"/>
            <a:ext cx="3392206" cy="668812"/>
          </a:xfrm>
          <a:prstGeom prst="rect">
            <a:avLst/>
          </a:prstGeom>
          <a:ln>
            <a:solidFill>
              <a:srgbClr val="636D6E"/>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9" name="Content Placeholder 2"/>
          <p:cNvSpPr>
            <a:spLocks noGrp="1"/>
          </p:cNvSpPr>
          <p:nvPr>
            <p:ph idx="16" hasCustomPrompt="1"/>
          </p:nvPr>
        </p:nvSpPr>
        <p:spPr>
          <a:xfrm>
            <a:off x="651757" y="1734522"/>
            <a:ext cx="7194020" cy="4417350"/>
          </a:xfrm>
          <a:prstGeom prst="rect">
            <a:avLst/>
          </a:prstGeom>
          <a:ln>
            <a:solidFill>
              <a:srgbClr val="636D6E"/>
            </a:solidFill>
          </a:ln>
        </p:spPr>
        <p:txBody>
          <a:bodyPr/>
          <a:lstStyle>
            <a:lvl1pPr algn="l">
              <a:lnSpc>
                <a:spcPts val="8400"/>
              </a:lnSpc>
              <a:spcBef>
                <a:spcPts val="0"/>
              </a:spcBef>
              <a:defRPr sz="8000" b="1"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BIG WORD</a:t>
            </a:r>
          </a:p>
          <a:p>
            <a:pPr lvl="0"/>
            <a:r>
              <a:rPr lang="en-US" dirty="0"/>
              <a:t>BIG PHRASE</a:t>
            </a:r>
            <a:br>
              <a:rPr lang="en-US" dirty="0"/>
            </a:br>
            <a:r>
              <a:rPr lang="en-US" dirty="0"/>
              <a:t>SLIDE</a:t>
            </a:r>
          </a:p>
        </p:txBody>
      </p:sp>
    </p:spTree>
    <p:extLst>
      <p:ext uri="{BB962C8B-B14F-4D97-AF65-F5344CB8AC3E}">
        <p14:creationId xmlns:p14="http://schemas.microsoft.com/office/powerpoint/2010/main" val="147195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1" name="Content Placeholder 2"/>
          <p:cNvSpPr>
            <a:spLocks noGrp="1"/>
          </p:cNvSpPr>
          <p:nvPr>
            <p:ph idx="15" hasCustomPrompt="1"/>
          </p:nvPr>
        </p:nvSpPr>
        <p:spPr>
          <a:xfrm>
            <a:off x="5573888" y="229810"/>
            <a:ext cx="3392206" cy="668812"/>
          </a:xfrm>
          <a:prstGeom prst="rect">
            <a:avLst/>
          </a:prstGeom>
          <a:ln>
            <a:solidFill>
              <a:srgbClr val="636D6E"/>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3" name="Content Placeholder 2"/>
          <p:cNvSpPr>
            <a:spLocks noGrp="1"/>
          </p:cNvSpPr>
          <p:nvPr>
            <p:ph idx="17" hasCustomPrompt="1"/>
          </p:nvPr>
        </p:nvSpPr>
        <p:spPr>
          <a:xfrm>
            <a:off x="4881010" y="5372665"/>
            <a:ext cx="3392206" cy="1094025"/>
          </a:xfrm>
          <a:prstGeom prst="rect">
            <a:avLst/>
          </a:prstGeom>
          <a:ln>
            <a:solidFill>
              <a:schemeClr val="bg1"/>
            </a:solidFill>
          </a:ln>
        </p:spPr>
        <p:txBody>
          <a:bodyPr/>
          <a:lstStyle>
            <a:lvl1pPr algn="r">
              <a:lnSpc>
                <a:spcPct val="110000"/>
              </a:lnSpc>
              <a:spcBef>
                <a:spcPts val="0"/>
              </a:spcBef>
              <a:defRPr sz="2400" baseline="-25000">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algn="r">
              <a:lnSpc>
                <a:spcPct val="110000"/>
              </a:lnSpc>
            </a:pPr>
            <a:r>
              <a:rPr lang="en-US" sz="2400" dirty="0">
                <a:solidFill>
                  <a:schemeClr val="tx1">
                    <a:lumMod val="75000"/>
                    <a:lumOff val="25000"/>
                  </a:schemeClr>
                </a:solidFill>
                <a:cs typeface="Arial"/>
              </a:rPr>
              <a:t>– </a:t>
            </a:r>
            <a:r>
              <a:rPr lang="en-US" sz="2400" dirty="0" err="1">
                <a:solidFill>
                  <a:schemeClr val="tx1">
                    <a:lumMod val="75000"/>
                    <a:lumOff val="25000"/>
                  </a:schemeClr>
                </a:solidFill>
                <a:cs typeface="Arial"/>
              </a:rPr>
              <a:t>Firstandlast</a:t>
            </a:r>
            <a:r>
              <a:rPr lang="en-US" sz="2400" dirty="0">
                <a:solidFill>
                  <a:schemeClr val="tx1">
                    <a:lumMod val="75000"/>
                    <a:lumOff val="25000"/>
                  </a:schemeClr>
                </a:solidFill>
                <a:cs typeface="Arial"/>
              </a:rPr>
              <a:t> Name</a:t>
            </a:r>
          </a:p>
          <a:p>
            <a:pPr algn="r">
              <a:lnSpc>
                <a:spcPct val="110000"/>
              </a:lnSpc>
            </a:pPr>
            <a:r>
              <a:rPr lang="en-US" sz="1800" dirty="0">
                <a:solidFill>
                  <a:schemeClr val="tx1">
                    <a:lumMod val="60000"/>
                    <a:lumOff val="40000"/>
                  </a:schemeClr>
                </a:solidFill>
                <a:cs typeface="Arial"/>
              </a:rPr>
              <a:t>   Optional title line</a:t>
            </a:r>
            <a:endParaRPr lang="en-US" dirty="0"/>
          </a:p>
        </p:txBody>
      </p:sp>
      <p:sp>
        <p:nvSpPr>
          <p:cNvPr id="14" name="Text Placeholder 13"/>
          <p:cNvSpPr>
            <a:spLocks noGrp="1"/>
          </p:cNvSpPr>
          <p:nvPr>
            <p:ph type="body" sz="quarter" idx="18" hasCustomPrompt="1"/>
          </p:nvPr>
        </p:nvSpPr>
        <p:spPr>
          <a:xfrm>
            <a:off x="944698" y="1734523"/>
            <a:ext cx="7200384" cy="3638142"/>
          </a:xfrm>
          <a:prstGeom prst="rect">
            <a:avLst/>
          </a:prstGeom>
          <a:ln>
            <a:solidFill>
              <a:srgbClr val="FFFFFF"/>
            </a:solidFill>
          </a:ln>
        </p:spPr>
        <p:txBody>
          <a:bodyPr vert="horz"/>
          <a:lstStyle>
            <a:lvl1pPr algn="ctr">
              <a:defRPr lang="en-US" sz="3200" b="0" smtClean="0">
                <a:solidFill>
                  <a:srgbClr val="BB0032"/>
                </a:solidFill>
                <a:cs typeface="Arial"/>
              </a:defRPr>
            </a:lvl1pPr>
          </a:lstStyle>
          <a:p>
            <a:pPr lvl="0"/>
            <a:r>
              <a:rPr lang="en-US" sz="6500" b="0" dirty="0">
                <a:solidFill>
                  <a:srgbClr val="BB0032"/>
                </a:solidFill>
                <a:latin typeface="+mj-lt"/>
                <a:cs typeface="Arial"/>
              </a:rPr>
              <a:t>“Notable quote</a:t>
            </a:r>
            <a:br>
              <a:rPr lang="en-US" sz="6500" b="0" dirty="0">
                <a:solidFill>
                  <a:srgbClr val="BB0032"/>
                </a:solidFill>
                <a:latin typeface="+mj-lt"/>
                <a:cs typeface="Arial"/>
              </a:rPr>
            </a:br>
            <a:r>
              <a:rPr lang="en-US" sz="6500" b="0" dirty="0">
                <a:solidFill>
                  <a:srgbClr val="BB0032"/>
                </a:solidFill>
                <a:latin typeface="+mj-lt"/>
                <a:cs typeface="Arial"/>
              </a:rPr>
              <a:t>goes right here,</a:t>
            </a:r>
            <a:br>
              <a:rPr lang="en-US" sz="6500" b="0" dirty="0">
                <a:solidFill>
                  <a:srgbClr val="BB0032"/>
                </a:solidFill>
                <a:latin typeface="+mj-lt"/>
                <a:cs typeface="Arial"/>
              </a:rPr>
            </a:br>
            <a:r>
              <a:rPr lang="en-US" sz="6500" b="0" dirty="0">
                <a:solidFill>
                  <a:srgbClr val="BB0032"/>
                </a:solidFill>
                <a:latin typeface="+mj-lt"/>
                <a:cs typeface="Arial"/>
              </a:rPr>
              <a:t>yes right here.”</a:t>
            </a:r>
            <a:endParaRPr lang="en-US" dirty="0"/>
          </a:p>
        </p:txBody>
      </p:sp>
    </p:spTree>
    <p:extLst>
      <p:ext uri="{BB962C8B-B14F-4D97-AF65-F5344CB8AC3E}">
        <p14:creationId xmlns:p14="http://schemas.microsoft.com/office/powerpoint/2010/main" val="1627922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hoto Sli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923936"/>
            <a:ext cx="9144000" cy="5934064"/>
          </a:xfrm>
          <a:prstGeom prst="rect">
            <a:avLst/>
          </a:prstGeom>
        </p:spPr>
        <p:txBody>
          <a:bodyPr vert="horz"/>
          <a:lstStyle>
            <a:lvl1pPr>
              <a:defRPr>
                <a:solidFill>
                  <a:schemeClr val="bg1">
                    <a:lumMod val="75000"/>
                  </a:schemeClr>
                </a:solidFill>
              </a:defRPr>
            </a:lvl1pPr>
          </a:lstStyle>
          <a:p>
            <a:r>
              <a:rPr lang="en-US" dirty="0"/>
              <a:t>Full slide picture</a:t>
            </a:r>
          </a:p>
        </p:txBody>
      </p:sp>
      <p:sp>
        <p:nvSpPr>
          <p:cNvPr id="11" name="Content Placeholder 2"/>
          <p:cNvSpPr>
            <a:spLocks noGrp="1"/>
          </p:cNvSpPr>
          <p:nvPr>
            <p:ph idx="15" hasCustomPrompt="1"/>
          </p:nvPr>
        </p:nvSpPr>
        <p:spPr>
          <a:xfrm>
            <a:off x="5573888" y="229810"/>
            <a:ext cx="3392206" cy="668812"/>
          </a:xfrm>
          <a:prstGeom prst="rect">
            <a:avLst/>
          </a:prstGeom>
          <a:ln>
            <a:solidFill>
              <a:srgbClr val="636D6E"/>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2" name="Content Placeholder 2"/>
          <p:cNvSpPr>
            <a:spLocks noGrp="1"/>
          </p:cNvSpPr>
          <p:nvPr>
            <p:ph idx="14"/>
          </p:nvPr>
        </p:nvSpPr>
        <p:spPr>
          <a:xfrm>
            <a:off x="4868540" y="1436104"/>
            <a:ext cx="3998889" cy="1591385"/>
          </a:xfrm>
          <a:prstGeom prst="rect">
            <a:avLst/>
          </a:prstGeom>
          <a:ln w="19050" cmpd="sng">
            <a:solidFill>
              <a:schemeClr val="tx1">
                <a:lumMod val="50000"/>
                <a:lumOff val="50000"/>
              </a:schemeClr>
            </a:solidFill>
          </a:ln>
          <a:effectLst/>
        </p:spPr>
        <p:txBody>
          <a:bodyPr/>
          <a:lstStyle>
            <a:lvl1pPr marL="91440">
              <a:lnSpc>
                <a:spcPts val="3440"/>
              </a:lnSpc>
              <a:spcBef>
                <a:spcPts val="0"/>
              </a:spcBef>
              <a:defRPr sz="2000" b="1">
                <a:solidFill>
                  <a:srgbClr val="BB0000"/>
                </a:solidFill>
              </a:defRPr>
            </a:lvl1pPr>
            <a:lvl2pPr marL="91440" indent="182880">
              <a:spcBef>
                <a:spcPts val="200"/>
              </a:spcBef>
              <a:spcAft>
                <a:spcPts val="0"/>
              </a:spcAft>
              <a:buClr>
                <a:srgbClr val="BB0000"/>
              </a:buClr>
              <a:buFont typeface="Arial"/>
              <a:buChar char="•"/>
              <a:defRPr sz="1600">
                <a:solidFill>
                  <a:schemeClr val="tx1">
                    <a:lumMod val="65000"/>
                    <a:lumOff val="35000"/>
                  </a:schemeClr>
                </a:solidFill>
              </a:defRPr>
            </a:lvl2pPr>
            <a:lvl3pPr marL="91440" indent="182880">
              <a:spcBef>
                <a:spcPts val="200"/>
              </a:spcBef>
              <a:spcAft>
                <a:spcPts val="0"/>
              </a:spcAft>
              <a:buClr>
                <a:srgbClr val="BB0000"/>
              </a:buClr>
              <a:defRPr sz="1600">
                <a:solidFill>
                  <a:schemeClr val="tx1">
                    <a:lumMod val="65000"/>
                    <a:lumOff val="35000"/>
                  </a:schemeClr>
                </a:solidFill>
              </a:defRPr>
            </a:lvl3pPr>
            <a:lvl5pPr marL="502920" indent="0">
              <a:spcBef>
                <a:spcPts val="350"/>
              </a:spcBef>
              <a:buFont typeface="Arial"/>
              <a:buNone/>
              <a:defRPr sz="18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2"/>
            <a:r>
              <a:rPr lang="en-US" dirty="0"/>
              <a:t>Fourth level</a:t>
            </a:r>
          </a:p>
        </p:txBody>
      </p:sp>
    </p:spTree>
    <p:extLst>
      <p:ext uri="{BB962C8B-B14F-4D97-AF65-F5344CB8AC3E}">
        <p14:creationId xmlns:p14="http://schemas.microsoft.com/office/powerpoint/2010/main" val="3201747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Text Sli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923936"/>
            <a:ext cx="3883850" cy="5934064"/>
          </a:xfrm>
          <a:prstGeom prst="rect">
            <a:avLst/>
          </a:prstGeom>
        </p:spPr>
        <p:txBody>
          <a:bodyPr vert="horz"/>
          <a:lstStyle>
            <a:lvl1pPr>
              <a:defRPr>
                <a:solidFill>
                  <a:srgbClr val="BFBFBF"/>
                </a:solidFill>
              </a:defRPr>
            </a:lvl1pPr>
          </a:lstStyle>
          <a:p>
            <a:r>
              <a:rPr lang="en-US" dirty="0"/>
              <a:t>½ slide picture</a:t>
            </a:r>
          </a:p>
        </p:txBody>
      </p:sp>
      <p:sp>
        <p:nvSpPr>
          <p:cNvPr id="8" name="Content Placeholder 2"/>
          <p:cNvSpPr>
            <a:spLocks noGrp="1"/>
          </p:cNvSpPr>
          <p:nvPr>
            <p:ph idx="14"/>
          </p:nvPr>
        </p:nvSpPr>
        <p:spPr>
          <a:xfrm>
            <a:off x="4137592" y="1830387"/>
            <a:ext cx="4701503" cy="4525963"/>
          </a:xfrm>
          <a:prstGeom prst="rect">
            <a:avLst/>
          </a:prstGeom>
          <a:ln>
            <a:solidFill>
              <a:srgbClr val="FFFFFF"/>
            </a:solidFill>
          </a:ln>
        </p:spPr>
        <p:txBody>
          <a:bodyPr/>
          <a:lstStyle>
            <a:lvl1pPr>
              <a:lnSpc>
                <a:spcPts val="3440"/>
              </a:lnSpc>
              <a:spcBef>
                <a:spcPts val="0"/>
              </a:spcBef>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Fifth level</a:t>
            </a:r>
          </a:p>
        </p:txBody>
      </p:sp>
      <p:sp>
        <p:nvSpPr>
          <p:cNvPr id="12" name="Content Placeholder 2"/>
          <p:cNvSpPr>
            <a:spLocks noGrp="1"/>
          </p:cNvSpPr>
          <p:nvPr>
            <p:ph idx="15" hasCustomPrompt="1"/>
          </p:nvPr>
        </p:nvSpPr>
        <p:spPr>
          <a:xfrm>
            <a:off x="5573888" y="229810"/>
            <a:ext cx="3392206" cy="668812"/>
          </a:xfrm>
          <a:prstGeom prst="rect">
            <a:avLst/>
          </a:prstGeom>
          <a:ln>
            <a:solidFill>
              <a:srgbClr val="636D6E"/>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3"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Tree>
    <p:extLst>
      <p:ext uri="{BB962C8B-B14F-4D97-AF65-F5344CB8AC3E}">
        <p14:creationId xmlns:p14="http://schemas.microsoft.com/office/powerpoint/2010/main" val="167368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2"/>
          <p:cNvSpPr>
            <a:spLocks noGrp="1"/>
          </p:cNvSpPr>
          <p:nvPr>
            <p:ph idx="15" hasCustomPrompt="1"/>
          </p:nvPr>
        </p:nvSpPr>
        <p:spPr>
          <a:xfrm>
            <a:off x="5573888" y="229810"/>
            <a:ext cx="3392206" cy="668812"/>
          </a:xfrm>
          <a:prstGeom prst="rect">
            <a:avLst/>
          </a:prstGeom>
          <a:ln>
            <a:solidFill>
              <a:srgbClr val="636D6E"/>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5" name="Content Placeholder 2"/>
          <p:cNvSpPr>
            <a:spLocks noGrp="1"/>
          </p:cNvSpPr>
          <p:nvPr>
            <p:ph idx="16" hasCustomPrompt="1"/>
          </p:nvPr>
        </p:nvSpPr>
        <p:spPr>
          <a:xfrm>
            <a:off x="4315389" y="1052951"/>
            <a:ext cx="4642821"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
        <p:nvSpPr>
          <p:cNvPr id="6" name="Content Placeholder 2"/>
          <p:cNvSpPr>
            <a:spLocks noGrp="1"/>
          </p:cNvSpPr>
          <p:nvPr>
            <p:ph idx="14"/>
          </p:nvPr>
        </p:nvSpPr>
        <p:spPr>
          <a:xfrm>
            <a:off x="1400403" y="1830387"/>
            <a:ext cx="6527582" cy="4525963"/>
          </a:xfrm>
          <a:prstGeom prst="rect">
            <a:avLst/>
          </a:prstGeom>
          <a:ln>
            <a:solidFill>
              <a:srgbClr val="FFFFFF"/>
            </a:solidFill>
          </a:ln>
        </p:spPr>
        <p:txBody>
          <a:bodyPr/>
          <a:lstStyle>
            <a:lvl1pPr algn="ctr">
              <a:lnSpc>
                <a:spcPts val="3440"/>
              </a:lnSpc>
              <a:spcBef>
                <a:spcPts val="0"/>
              </a:spcBef>
              <a:defRPr>
                <a:solidFill>
                  <a:schemeClr val="bg1">
                    <a:lumMod val="7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endParaRPr lang="en-US" dirty="0"/>
          </a:p>
          <a:p>
            <a:pPr lvl="0"/>
            <a:endParaRPr lang="en-US" dirty="0"/>
          </a:p>
          <a:p>
            <a:pPr lvl="0"/>
            <a:endParaRPr lang="en-US" dirty="0"/>
          </a:p>
          <a:p>
            <a:pPr lvl="0"/>
            <a:endParaRPr lang="en-US" dirty="0"/>
          </a:p>
          <a:p>
            <a:pPr lvl="0"/>
            <a:r>
              <a:rPr lang="en-US" dirty="0"/>
              <a:t>chart/graph/table</a:t>
            </a:r>
          </a:p>
        </p:txBody>
      </p:sp>
    </p:spTree>
    <p:extLst>
      <p:ext uri="{BB962C8B-B14F-4D97-AF65-F5344CB8AC3E}">
        <p14:creationId xmlns:p14="http://schemas.microsoft.com/office/powerpoint/2010/main" val="3833282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709460" y="6356350"/>
            <a:ext cx="2133600" cy="365125"/>
          </a:xfrm>
          <a:prstGeom prst="rect">
            <a:avLst/>
          </a:prstGeom>
          <a:ln>
            <a:solidFill>
              <a:schemeClr val="bg1"/>
            </a:solidFill>
          </a:ln>
        </p:spPr>
        <p:txBody>
          <a:bodyPr vert="horz" lIns="91440" tIns="45720" rIns="91440" bIns="45720" rtlCol="0" anchor="ctr"/>
          <a:lstStyle>
            <a:lvl1pPr algn="ctr">
              <a:defRPr sz="1200">
                <a:solidFill>
                  <a:schemeClr val="tx1">
                    <a:tint val="75000"/>
                  </a:schemeClr>
                </a:solidFill>
              </a:defRPr>
            </a:lvl1pPr>
          </a:lstStyle>
          <a:p>
            <a:fld id="{0F0D8E7B-AF3B-B444-8E74-E549FC814F53}" type="datetimeFigureOut">
              <a:rPr lang="en-US" smtClean="0"/>
              <a:pPr/>
              <a:t>3/18/20</a:t>
            </a:fld>
            <a:endParaRPr lang="en-US" dirty="0"/>
          </a:p>
        </p:txBody>
      </p:sp>
      <p:sp>
        <p:nvSpPr>
          <p:cNvPr id="7" name="Rectangle 6"/>
          <p:cNvSpPr/>
          <p:nvPr userDrawn="1"/>
        </p:nvSpPr>
        <p:spPr>
          <a:xfrm>
            <a:off x="0" y="2974444"/>
            <a:ext cx="9144000" cy="2962806"/>
          </a:xfrm>
          <a:prstGeom prst="rect">
            <a:avLst/>
          </a:prstGeom>
          <a:solidFill>
            <a:srgbClr val="636D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TheOhioStateUniversity-Horiz-RGB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250" y="1600201"/>
            <a:ext cx="6424083" cy="931492"/>
          </a:xfrm>
          <a:prstGeom prst="rect">
            <a:avLst/>
          </a:prstGeom>
        </p:spPr>
      </p:pic>
    </p:spTree>
    <p:extLst>
      <p:ext uri="{BB962C8B-B14F-4D97-AF65-F5344CB8AC3E}">
        <p14:creationId xmlns:p14="http://schemas.microsoft.com/office/powerpoint/2010/main" val="1848112563"/>
      </p:ext>
    </p:extLst>
  </p:cSld>
  <p:clrMap bg1="lt1" tx1="dk1" bg2="lt2" tx2="dk2" accent1="accent1" accent2="accent2" accent3="accent3" accent4="accent4" accent5="accent5" accent6="accent6" hlink="hlink" folHlink="folHlink"/>
  <p:sldLayoutIdLst>
    <p:sldLayoutId id="214748377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910167"/>
            <a:chOff x="0" y="1040406"/>
            <a:chExt cx="9144000" cy="910167"/>
          </a:xfrm>
          <a:solidFill>
            <a:srgbClr val="636D6E"/>
          </a:solidFill>
        </p:grpSpPr>
        <p:sp>
          <p:nvSpPr>
            <p:cNvPr id="8" name="Rectangle 7"/>
            <p:cNvSpPr/>
            <p:nvPr/>
          </p:nvSpPr>
          <p:spPr>
            <a:xfrm>
              <a:off x="0" y="1040406"/>
              <a:ext cx="9144000" cy="910167"/>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TheOhioStateUniversity-REV-Horiz-RGBHEX.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6917" y="1238314"/>
              <a:ext cx="3284042" cy="476186"/>
            </a:xfrm>
            <a:prstGeom prst="rect">
              <a:avLst/>
            </a:prstGeom>
            <a:grpFill/>
          </p:spPr>
        </p:pic>
      </p:grpSp>
      <p:sp>
        <p:nvSpPr>
          <p:cNvPr id="2" name="Rectangle 1"/>
          <p:cNvSpPr/>
          <p:nvPr userDrawn="1"/>
        </p:nvSpPr>
        <p:spPr>
          <a:xfrm>
            <a:off x="8518368" y="6351239"/>
            <a:ext cx="435436" cy="338554"/>
          </a:xfrm>
          <a:prstGeom prst="rect">
            <a:avLst/>
          </a:prstGeom>
        </p:spPr>
        <p:txBody>
          <a:bodyPr wrap="none">
            <a:spAutoFit/>
          </a:bodyPr>
          <a:lstStyle/>
          <a:p>
            <a:fld id="{B5C881AA-F0C4-B947-803C-EA0A96934EAC}" type="slidenum">
              <a:rPr lang="en-US" sz="1600" smtClean="0">
                <a:solidFill>
                  <a:srgbClr val="636D6E"/>
                </a:solidFill>
              </a:rPr>
              <a:pPr/>
              <a:t>‹#›</a:t>
            </a:fld>
            <a:endParaRPr lang="en-US" sz="1600" dirty="0">
              <a:solidFill>
                <a:srgbClr val="636D6E"/>
              </a:solidFill>
            </a:endParaRPr>
          </a:p>
        </p:txBody>
      </p:sp>
    </p:spTree>
    <p:extLst>
      <p:ext uri="{BB962C8B-B14F-4D97-AF65-F5344CB8AC3E}">
        <p14:creationId xmlns:p14="http://schemas.microsoft.com/office/powerpoint/2010/main" val="4027036291"/>
      </p:ext>
    </p:extLst>
  </p:cSld>
  <p:clrMap bg1="lt1" tx1="dk1" bg2="lt2" tx2="dk2" accent1="accent1" accent2="accent2" accent3="accent3" accent4="accent4" accent5="accent5" accent6="accent6" hlink="hlink" folHlink="folHlink"/>
  <p:sldLayoutIdLst>
    <p:sldLayoutId id="2147483752" r:id="rId1"/>
    <p:sldLayoutId id="2147483754" r:id="rId2"/>
    <p:sldLayoutId id="2147483769" r:id="rId3"/>
    <p:sldLayoutId id="2147483767" r:id="rId4"/>
    <p:sldLayoutId id="2147483758" r:id="rId5"/>
    <p:sldLayoutId id="2147483768" r:id="rId6"/>
    <p:sldLayoutId id="2147483763"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0" indent="-228600" algn="l" defTabSz="457200" rtl="0" eaLnBrk="1" latinLnBrk="0" hangingPunct="1">
        <a:spcBef>
          <a:spcPts val="500"/>
        </a:spcBef>
        <a:buFont typeface="Arial"/>
        <a:buChar char="•"/>
        <a:defRPr sz="2400" kern="1200">
          <a:solidFill>
            <a:schemeClr val="tx1"/>
          </a:solidFill>
          <a:latin typeface="+mn-lt"/>
          <a:ea typeface="+mn-ea"/>
          <a:cs typeface="+mn-cs"/>
        </a:defRPr>
      </a:lvl3pPr>
      <a:lvl4pPr marL="548640" indent="0" algn="l" defTabSz="457200" rtl="0" eaLnBrk="1" latinLnBrk="0" hangingPunct="1">
        <a:spcBef>
          <a:spcPts val="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V7gim2tWgK0"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p:cNvSpPr txBox="1">
            <a:spLocks/>
          </p:cNvSpPr>
          <p:nvPr/>
        </p:nvSpPr>
        <p:spPr>
          <a:xfrm>
            <a:off x="1413015" y="3744003"/>
            <a:ext cx="6400800" cy="823382"/>
          </a:xfrm>
          <a:prstGeom prst="rect">
            <a:avLst/>
          </a:prstGeom>
        </p:spPr>
        <p:txBody>
          <a:bodyPr/>
          <a:lstStyle>
            <a:lvl1pPr marL="0" indent="0" algn="ctr" defTabSz="457200" rtl="0" eaLnBrk="1" latinLnBrk="0" hangingPunct="1">
              <a:spcBef>
                <a:spcPct val="20000"/>
              </a:spcBef>
              <a:buFont typeface="Arial"/>
              <a:buNone/>
              <a:defRPr sz="4000" kern="1200" baseline="0">
                <a:solidFill>
                  <a:schemeClr val="bg1"/>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Karbala and the Sunni-Shia Split</a:t>
            </a:r>
          </a:p>
        </p:txBody>
      </p:sp>
      <p:sp>
        <p:nvSpPr>
          <p:cNvPr id="16" name="Subtitle 2"/>
          <p:cNvSpPr txBox="1">
            <a:spLocks/>
          </p:cNvSpPr>
          <p:nvPr/>
        </p:nvSpPr>
        <p:spPr>
          <a:xfrm>
            <a:off x="1413015" y="5173313"/>
            <a:ext cx="6400800" cy="823382"/>
          </a:xfrm>
          <a:prstGeom prst="rect">
            <a:avLst/>
          </a:prstGeom>
        </p:spPr>
        <p:txBody>
          <a:bodyPr/>
          <a:lstStyle>
            <a:lvl1pPr marL="0" indent="0" algn="ctr" defTabSz="457200" rtl="0" eaLnBrk="1" latinLnBrk="0" hangingPunct="1">
              <a:spcBef>
                <a:spcPct val="20000"/>
              </a:spcBef>
              <a:buFont typeface="Arial"/>
              <a:buNone/>
              <a:defRPr sz="4000" kern="1200" baseline="0">
                <a:solidFill>
                  <a:schemeClr val="bg1"/>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dirty="0"/>
              <a:t>Thomas Nitz</a:t>
            </a:r>
          </a:p>
        </p:txBody>
      </p:sp>
    </p:spTree>
    <p:extLst>
      <p:ext uri="{BB962C8B-B14F-4D97-AF65-F5344CB8AC3E}">
        <p14:creationId xmlns:p14="http://schemas.microsoft.com/office/powerpoint/2010/main" val="228447740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5"/>
          </p:nvPr>
        </p:nvSpPr>
        <p:spPr/>
        <p:txBody>
          <a:bodyPr/>
          <a:lstStyle/>
          <a:p>
            <a:r>
              <a:rPr lang="en-US" dirty="0"/>
              <a:t>Early Islam</a:t>
            </a:r>
          </a:p>
          <a:p>
            <a:endParaRPr lang="en-US" dirty="0"/>
          </a:p>
        </p:txBody>
      </p:sp>
      <p:sp>
        <p:nvSpPr>
          <p:cNvPr id="5" name="Content Placeholder 4"/>
          <p:cNvSpPr>
            <a:spLocks noGrp="1"/>
          </p:cNvSpPr>
          <p:nvPr>
            <p:ph idx="4294967295"/>
          </p:nvPr>
        </p:nvSpPr>
        <p:spPr>
          <a:xfrm>
            <a:off x="177906" y="1365980"/>
            <a:ext cx="3336978" cy="4588505"/>
          </a:xfrm>
          <a:prstGeom prst="rect">
            <a:avLst/>
          </a:prstGeom>
        </p:spPr>
        <p:txBody>
          <a:bodyPr/>
          <a:lstStyle/>
          <a:p>
            <a:r>
              <a:rPr lang="en-US" dirty="0">
                <a:solidFill>
                  <a:srgbClr val="BB0000"/>
                </a:solidFill>
              </a:rPr>
              <a:t>Gallery Walk:</a:t>
            </a:r>
          </a:p>
          <a:p>
            <a:r>
              <a:rPr lang="en-US" sz="2400" dirty="0">
                <a:solidFill>
                  <a:srgbClr val="BB0000"/>
                </a:solidFill>
              </a:rPr>
              <a:t>When I say to begin, move with your tablemates to the “artifact” posted on the wall that matches the number on your table.</a:t>
            </a:r>
          </a:p>
          <a:p>
            <a:endParaRPr lang="en-US" sz="2400" dirty="0">
              <a:solidFill>
                <a:srgbClr val="BB0000"/>
              </a:solidFill>
            </a:endParaRPr>
          </a:p>
          <a:p>
            <a:r>
              <a:rPr lang="en-US" sz="2400" dirty="0">
                <a:solidFill>
                  <a:srgbClr val="BB0000"/>
                </a:solidFill>
              </a:rPr>
              <a:t>Complete the gallery walk as directed on the handout. </a:t>
            </a:r>
          </a:p>
          <a:p>
            <a:endParaRPr lang="en-US" dirty="0">
              <a:solidFill>
                <a:srgbClr val="BB0000"/>
              </a:solidFill>
            </a:endParaRPr>
          </a:p>
        </p:txBody>
      </p:sp>
      <p:pic>
        <p:nvPicPr>
          <p:cNvPr id="1030" name="Picture 6" descr="Image result for uffizi gall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1303" y="1187388"/>
            <a:ext cx="5234791" cy="4981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050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5"/>
          </p:nvPr>
        </p:nvSpPr>
        <p:spPr/>
        <p:txBody>
          <a:bodyPr/>
          <a:lstStyle/>
          <a:p>
            <a:r>
              <a:rPr lang="en-US" dirty="0"/>
              <a:t>Early Islam</a:t>
            </a:r>
          </a:p>
          <a:p>
            <a:endParaRPr lang="en-US" dirty="0"/>
          </a:p>
        </p:txBody>
      </p:sp>
      <p:sp>
        <p:nvSpPr>
          <p:cNvPr id="5" name="Content Placeholder 4"/>
          <p:cNvSpPr>
            <a:spLocks noGrp="1"/>
          </p:cNvSpPr>
          <p:nvPr>
            <p:ph idx="4294967295"/>
          </p:nvPr>
        </p:nvSpPr>
        <p:spPr>
          <a:xfrm>
            <a:off x="838416" y="1734522"/>
            <a:ext cx="4989508" cy="3622560"/>
          </a:xfrm>
          <a:prstGeom prst="rect">
            <a:avLst/>
          </a:prstGeom>
        </p:spPr>
        <p:txBody>
          <a:bodyPr/>
          <a:lstStyle/>
          <a:p>
            <a:r>
              <a:rPr lang="en-US" dirty="0">
                <a:solidFill>
                  <a:srgbClr val="BB0000"/>
                </a:solidFill>
              </a:rPr>
              <a:t>Gallery Walk:</a:t>
            </a:r>
          </a:p>
          <a:p>
            <a:r>
              <a:rPr lang="en-US" dirty="0">
                <a:solidFill>
                  <a:srgbClr val="BB0000"/>
                </a:solidFill>
              </a:rPr>
              <a:t>You will have 4 minutes at that station.</a:t>
            </a:r>
          </a:p>
          <a:p>
            <a:r>
              <a:rPr lang="en-US" dirty="0">
                <a:solidFill>
                  <a:srgbClr val="BB0000"/>
                </a:solidFill>
              </a:rPr>
              <a:t>When time is called, move clockwise to the next station.</a:t>
            </a:r>
          </a:p>
          <a:p>
            <a:endParaRPr lang="en-US" dirty="0">
              <a:solidFill>
                <a:srgbClr val="BB0000"/>
              </a:solidFill>
            </a:endParaRPr>
          </a:p>
        </p:txBody>
      </p:sp>
      <p:pic>
        <p:nvPicPr>
          <p:cNvPr id="2050" name="Picture 2" descr="Image result for 4 minute ti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924" y="3289597"/>
            <a:ext cx="2710796" cy="2710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578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3"/>
          </p:nvPr>
        </p:nvSpPr>
        <p:spPr>
          <a:xfrm>
            <a:off x="899330" y="1982787"/>
            <a:ext cx="7791391" cy="4244109"/>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Exit Ticket</a:t>
            </a:r>
          </a:p>
          <a:p>
            <a:r>
              <a:rPr lang="en-US" dirty="0">
                <a:solidFill>
                  <a:schemeClr val="accent3">
                    <a:lumMod val="75000"/>
                  </a:schemeClr>
                </a:solidFill>
              </a:rPr>
              <a:t>What is one difference between Sunni and Shia Islam?</a:t>
            </a:r>
          </a:p>
        </p:txBody>
      </p:sp>
      <p:sp>
        <p:nvSpPr>
          <p:cNvPr id="6" name="Content Placeholder 1"/>
          <p:cNvSpPr>
            <a:spLocks noGrp="1"/>
          </p:cNvSpPr>
          <p:nvPr>
            <p:ph idx="15"/>
          </p:nvPr>
        </p:nvSpPr>
        <p:spPr>
          <a:xfrm>
            <a:off x="5573888" y="229810"/>
            <a:ext cx="3392206" cy="668812"/>
          </a:xfrm>
        </p:spPr>
        <p:txBody>
          <a:bodyPr/>
          <a:lstStyle/>
          <a:p>
            <a:r>
              <a:rPr lang="en-US" dirty="0"/>
              <a:t>Early Islam</a:t>
            </a:r>
          </a:p>
          <a:p>
            <a:endParaRPr lang="en-US" dirty="0"/>
          </a:p>
        </p:txBody>
      </p:sp>
    </p:spTree>
    <p:extLst>
      <p:ext uri="{BB962C8B-B14F-4D97-AF65-F5344CB8AC3E}">
        <p14:creationId xmlns:p14="http://schemas.microsoft.com/office/powerpoint/2010/main" val="128609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6"/>
          </p:nvPr>
        </p:nvSpPr>
        <p:spPr/>
        <p:txBody>
          <a:bodyPr/>
          <a:lstStyle/>
          <a:p>
            <a:r>
              <a:rPr lang="en-US" sz="5400" dirty="0"/>
              <a:t>Learning Objectives:</a:t>
            </a:r>
          </a:p>
          <a:p>
            <a:pPr>
              <a:lnSpc>
                <a:spcPct val="100000"/>
              </a:lnSpc>
            </a:pPr>
            <a:endParaRPr lang="en-US" sz="2800" dirty="0"/>
          </a:p>
          <a:p>
            <a:pPr>
              <a:lnSpc>
                <a:spcPct val="100000"/>
              </a:lnSpc>
            </a:pPr>
            <a:r>
              <a:rPr lang="en-US" sz="2800" dirty="0"/>
              <a:t>I Can… compare and contrast religious beliefs between Sunni and Shia Islam.</a:t>
            </a:r>
          </a:p>
          <a:p>
            <a:pPr>
              <a:lnSpc>
                <a:spcPct val="100000"/>
              </a:lnSpc>
            </a:pPr>
            <a:endParaRPr lang="en-US" sz="2800" dirty="0"/>
          </a:p>
          <a:p>
            <a:pPr>
              <a:lnSpc>
                <a:spcPct val="100000"/>
              </a:lnSpc>
            </a:pPr>
            <a:r>
              <a:rPr lang="en-US" sz="2800" dirty="0"/>
              <a:t>I Can… analyze how the split between Sunni and Shia Islam changed into a political difference.	</a:t>
            </a:r>
          </a:p>
        </p:txBody>
      </p:sp>
      <p:sp>
        <p:nvSpPr>
          <p:cNvPr id="3" name="Content Placeholder 2"/>
          <p:cNvSpPr>
            <a:spLocks noGrp="1"/>
          </p:cNvSpPr>
          <p:nvPr>
            <p:ph idx="15"/>
          </p:nvPr>
        </p:nvSpPr>
        <p:spPr/>
        <p:txBody>
          <a:bodyPr/>
          <a:lstStyle/>
          <a:p>
            <a:r>
              <a:rPr lang="en-US" dirty="0"/>
              <a:t>Early Islam</a:t>
            </a:r>
          </a:p>
        </p:txBody>
      </p:sp>
    </p:spTree>
    <p:extLst>
      <p:ext uri="{BB962C8B-B14F-4D97-AF65-F5344CB8AC3E}">
        <p14:creationId xmlns:p14="http://schemas.microsoft.com/office/powerpoint/2010/main" val="680763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736494" y="1455814"/>
            <a:ext cx="8229600" cy="4525963"/>
          </a:xfrm>
        </p:spPr>
        <p:txBody>
          <a:bodyPr/>
          <a:lstStyle/>
          <a:p>
            <a:r>
              <a:rPr lang="en-US" dirty="0"/>
              <a:t>OH Grade 7 Social Studies Standard #5:</a:t>
            </a:r>
          </a:p>
          <a:p>
            <a:r>
              <a:rPr lang="en-US" dirty="0"/>
              <a:t>“Achievements in medicine, science, mathematics and geography by the Islamic civilization dominated most of the Mediterranean after the decline of the Roman Empire. These achievements were introduced into Western Europe as a result of the Muslim conquests, Crusades and trade, influencing the European Renaissance.”</a:t>
            </a:r>
          </a:p>
        </p:txBody>
      </p:sp>
      <p:sp>
        <p:nvSpPr>
          <p:cNvPr id="3" name="Content Placeholder 2"/>
          <p:cNvSpPr>
            <a:spLocks noGrp="1"/>
          </p:cNvSpPr>
          <p:nvPr>
            <p:ph idx="15"/>
          </p:nvPr>
        </p:nvSpPr>
        <p:spPr/>
        <p:txBody>
          <a:bodyPr/>
          <a:lstStyle/>
          <a:p>
            <a:r>
              <a:rPr lang="en-US" dirty="0"/>
              <a:t>Early Islam</a:t>
            </a:r>
          </a:p>
        </p:txBody>
      </p:sp>
    </p:spTree>
    <p:extLst>
      <p:ext uri="{BB962C8B-B14F-4D97-AF65-F5344CB8AC3E}">
        <p14:creationId xmlns:p14="http://schemas.microsoft.com/office/powerpoint/2010/main" val="3293156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5"/>
          </p:nvPr>
        </p:nvSpPr>
        <p:spPr/>
        <p:txBody>
          <a:bodyPr/>
          <a:lstStyle/>
          <a:p>
            <a:r>
              <a:rPr lang="en-US" dirty="0"/>
              <a:t>Early Islam</a:t>
            </a:r>
          </a:p>
          <a:p>
            <a:endParaRPr lang="en-US" dirty="0"/>
          </a:p>
        </p:txBody>
      </p:sp>
      <p:sp>
        <p:nvSpPr>
          <p:cNvPr id="3" name="Content Placeholder 2"/>
          <p:cNvSpPr>
            <a:spLocks noGrp="1"/>
          </p:cNvSpPr>
          <p:nvPr>
            <p:ph idx="16"/>
          </p:nvPr>
        </p:nvSpPr>
        <p:spPr/>
        <p:txBody>
          <a:bodyPr/>
          <a:lstStyle/>
          <a:p>
            <a:r>
              <a:rPr lang="en-US" dirty="0"/>
              <a:t>Agenda:</a:t>
            </a:r>
          </a:p>
          <a:p>
            <a:pPr>
              <a:lnSpc>
                <a:spcPct val="100000"/>
              </a:lnSpc>
            </a:pPr>
            <a:r>
              <a:rPr lang="en-US" sz="3200" dirty="0"/>
              <a:t>Standards</a:t>
            </a:r>
          </a:p>
          <a:p>
            <a:pPr>
              <a:lnSpc>
                <a:spcPct val="100000"/>
              </a:lnSpc>
            </a:pPr>
            <a:r>
              <a:rPr lang="en-US" sz="3200" dirty="0"/>
              <a:t>LOs</a:t>
            </a:r>
          </a:p>
          <a:p>
            <a:pPr>
              <a:lnSpc>
                <a:spcPct val="100000"/>
              </a:lnSpc>
            </a:pPr>
            <a:r>
              <a:rPr lang="en-US" sz="3200" dirty="0"/>
              <a:t>Video</a:t>
            </a:r>
          </a:p>
          <a:p>
            <a:pPr>
              <a:lnSpc>
                <a:spcPct val="100000"/>
              </a:lnSpc>
            </a:pPr>
            <a:r>
              <a:rPr lang="en-US" sz="3200" dirty="0"/>
              <a:t>Check for Understanding</a:t>
            </a:r>
          </a:p>
          <a:p>
            <a:pPr>
              <a:lnSpc>
                <a:spcPct val="100000"/>
              </a:lnSpc>
            </a:pPr>
            <a:r>
              <a:rPr lang="en-US" sz="3200" dirty="0"/>
              <a:t>Key Vocabulary</a:t>
            </a:r>
          </a:p>
          <a:p>
            <a:pPr>
              <a:lnSpc>
                <a:spcPct val="100000"/>
              </a:lnSpc>
            </a:pPr>
            <a:r>
              <a:rPr lang="en-US" sz="3200" dirty="0"/>
              <a:t>Gallery Walk</a:t>
            </a:r>
          </a:p>
          <a:p>
            <a:pPr>
              <a:lnSpc>
                <a:spcPct val="100000"/>
              </a:lnSpc>
            </a:pPr>
            <a:r>
              <a:rPr lang="en-US" sz="3200" dirty="0"/>
              <a:t>Exit Ticket</a:t>
            </a:r>
          </a:p>
          <a:p>
            <a:endParaRPr lang="en-US" dirty="0"/>
          </a:p>
        </p:txBody>
      </p:sp>
      <p:pic>
        <p:nvPicPr>
          <p:cNvPr id="4" name="Picture 3"/>
          <p:cNvPicPr>
            <a:picLocks noChangeAspect="1"/>
          </p:cNvPicPr>
          <p:nvPr/>
        </p:nvPicPr>
        <p:blipFill>
          <a:blip r:embed="rId2"/>
          <a:stretch>
            <a:fillRect/>
          </a:stretch>
        </p:blipFill>
        <p:spPr>
          <a:xfrm>
            <a:off x="6962660" y="1734522"/>
            <a:ext cx="1577327" cy="1657618"/>
          </a:xfrm>
          <a:prstGeom prst="rect">
            <a:avLst/>
          </a:prstGeom>
        </p:spPr>
      </p:pic>
    </p:spTree>
    <p:extLst>
      <p:ext uri="{BB962C8B-B14F-4D97-AF65-F5344CB8AC3E}">
        <p14:creationId xmlns:p14="http://schemas.microsoft.com/office/powerpoint/2010/main" val="770244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5"/>
          </p:nvPr>
        </p:nvSpPr>
        <p:spPr/>
        <p:txBody>
          <a:bodyPr/>
          <a:lstStyle/>
          <a:p>
            <a:r>
              <a:rPr lang="en-US" dirty="0"/>
              <a:t>Early Islam</a:t>
            </a:r>
          </a:p>
          <a:p>
            <a:endParaRPr lang="en-US" dirty="0"/>
          </a:p>
        </p:txBody>
      </p:sp>
      <p:sp>
        <p:nvSpPr>
          <p:cNvPr id="3" name="Content Placeholder 2"/>
          <p:cNvSpPr>
            <a:spLocks noGrp="1"/>
          </p:cNvSpPr>
          <p:nvPr>
            <p:ph idx="16"/>
          </p:nvPr>
        </p:nvSpPr>
        <p:spPr>
          <a:solidFill>
            <a:schemeClr val="accent2"/>
          </a:solidFill>
        </p:spPr>
        <p:txBody>
          <a:bodyPr/>
          <a:lstStyle/>
          <a:p>
            <a:r>
              <a:rPr lang="en-US" dirty="0"/>
              <a:t>Video:</a:t>
            </a:r>
          </a:p>
          <a:p>
            <a:r>
              <a:rPr lang="en-US" sz="2000" u="sng" dirty="0">
                <a:hlinkClick r:id="rId2"/>
              </a:rPr>
              <a:t>https://www.youtube.com/watch?v=V7gim2tWgK0</a:t>
            </a:r>
            <a:endParaRPr lang="en-US" sz="2000" dirty="0"/>
          </a:p>
          <a:p>
            <a:endParaRPr lang="en-US" sz="2000" dirty="0"/>
          </a:p>
        </p:txBody>
      </p:sp>
    </p:spTree>
    <p:extLst>
      <p:ext uri="{BB962C8B-B14F-4D97-AF65-F5344CB8AC3E}">
        <p14:creationId xmlns:p14="http://schemas.microsoft.com/office/powerpoint/2010/main" val="948714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6"/>
          </p:nvPr>
        </p:nvSpPr>
        <p:spPr>
          <a:xfrm>
            <a:off x="811504" y="1172662"/>
            <a:ext cx="7194020" cy="4417350"/>
          </a:xfrm>
        </p:spPr>
        <p:txBody>
          <a:bodyPr/>
          <a:lstStyle/>
          <a:p>
            <a:r>
              <a:rPr lang="en-US" sz="1800" dirty="0"/>
              <a:t>What happened to </a:t>
            </a:r>
            <a:r>
              <a:rPr lang="en-US" sz="1800" dirty="0" err="1"/>
              <a:t>Hussayn</a:t>
            </a:r>
            <a:r>
              <a:rPr lang="en-US" sz="1800" dirty="0"/>
              <a:t> ibn-Ali at the Battle of Karbala?</a:t>
            </a:r>
          </a:p>
        </p:txBody>
      </p:sp>
      <p:sp>
        <p:nvSpPr>
          <p:cNvPr id="3" name="Content Placeholder 2"/>
          <p:cNvSpPr>
            <a:spLocks noGrp="1"/>
          </p:cNvSpPr>
          <p:nvPr>
            <p:ph idx="15"/>
          </p:nvPr>
        </p:nvSpPr>
        <p:spPr/>
        <p:txBody>
          <a:bodyPr/>
          <a:lstStyle/>
          <a:p>
            <a:r>
              <a:rPr lang="en-US" dirty="0"/>
              <a:t>Early Islam</a:t>
            </a:r>
          </a:p>
          <a:p>
            <a:endParaRPr lang="en-US" dirty="0"/>
          </a:p>
        </p:txBody>
      </p:sp>
      <p:pic>
        <p:nvPicPr>
          <p:cNvPr id="4" name="Picture 3"/>
          <p:cNvPicPr>
            <a:picLocks noChangeAspect="1"/>
          </p:cNvPicPr>
          <p:nvPr/>
        </p:nvPicPr>
        <p:blipFill>
          <a:blip r:embed="rId2"/>
          <a:stretch>
            <a:fillRect/>
          </a:stretch>
        </p:blipFill>
        <p:spPr>
          <a:xfrm>
            <a:off x="811504" y="2306102"/>
            <a:ext cx="7550298" cy="3800317"/>
          </a:xfrm>
          <a:prstGeom prst="rect">
            <a:avLst/>
          </a:prstGeom>
        </p:spPr>
      </p:pic>
    </p:spTree>
    <p:extLst>
      <p:ext uri="{BB962C8B-B14F-4D97-AF65-F5344CB8AC3E}">
        <p14:creationId xmlns:p14="http://schemas.microsoft.com/office/powerpoint/2010/main" val="3839089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5"/>
          </p:nvPr>
        </p:nvSpPr>
        <p:spPr/>
        <p:txBody>
          <a:bodyPr/>
          <a:lstStyle/>
          <a:p>
            <a:r>
              <a:rPr lang="en-US" dirty="0"/>
              <a:t>Early Islam</a:t>
            </a:r>
          </a:p>
          <a:p>
            <a:endParaRPr lang="en-US" dirty="0"/>
          </a:p>
        </p:txBody>
      </p:sp>
      <p:sp>
        <p:nvSpPr>
          <p:cNvPr id="4" name="Text Placeholder 3"/>
          <p:cNvSpPr>
            <a:spLocks noGrp="1"/>
          </p:cNvSpPr>
          <p:nvPr>
            <p:ph type="body" sz="quarter" idx="18"/>
          </p:nvPr>
        </p:nvSpPr>
        <p:spPr>
          <a:xfrm>
            <a:off x="468085" y="1016067"/>
            <a:ext cx="8334391" cy="2410180"/>
          </a:xfrm>
        </p:spPr>
        <p:txBody>
          <a:bodyPr/>
          <a:lstStyle/>
          <a:p>
            <a:r>
              <a:rPr lang="en-US" dirty="0"/>
              <a:t>Vocabulary</a:t>
            </a:r>
          </a:p>
          <a:p>
            <a:pPr algn="l"/>
            <a:r>
              <a:rPr lang="en-US" sz="2800" dirty="0"/>
              <a:t>Caliph/Caliphate: Ruler of a Muslim community, who is considered by that community to be the political and religious successor of Muhammad</a:t>
            </a:r>
          </a:p>
        </p:txBody>
      </p:sp>
      <p:pic>
        <p:nvPicPr>
          <p:cNvPr id="5" name="Picture 4"/>
          <p:cNvPicPr>
            <a:picLocks noChangeAspect="1"/>
          </p:cNvPicPr>
          <p:nvPr/>
        </p:nvPicPr>
        <p:blipFill>
          <a:blip r:embed="rId2"/>
          <a:stretch>
            <a:fillRect/>
          </a:stretch>
        </p:blipFill>
        <p:spPr>
          <a:xfrm>
            <a:off x="1606769" y="2998444"/>
            <a:ext cx="6049955" cy="3546613"/>
          </a:xfrm>
          <a:prstGeom prst="rect">
            <a:avLst/>
          </a:prstGeom>
        </p:spPr>
      </p:pic>
    </p:spTree>
    <p:extLst>
      <p:ext uri="{BB962C8B-B14F-4D97-AF65-F5344CB8AC3E}">
        <p14:creationId xmlns:p14="http://schemas.microsoft.com/office/powerpoint/2010/main" val="2854175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5"/>
          </p:nvPr>
        </p:nvSpPr>
        <p:spPr/>
        <p:txBody>
          <a:bodyPr/>
          <a:lstStyle/>
          <a:p>
            <a:r>
              <a:rPr lang="en-US" dirty="0"/>
              <a:t>Early Islam</a:t>
            </a:r>
          </a:p>
          <a:p>
            <a:endParaRPr lang="en-US" dirty="0"/>
          </a:p>
        </p:txBody>
      </p:sp>
      <p:sp>
        <p:nvSpPr>
          <p:cNvPr id="3" name="Content Placeholder 2"/>
          <p:cNvSpPr>
            <a:spLocks noGrp="1"/>
          </p:cNvSpPr>
          <p:nvPr>
            <p:ph idx="17"/>
          </p:nvPr>
        </p:nvSpPr>
        <p:spPr>
          <a:xfrm>
            <a:off x="4881010" y="5372666"/>
            <a:ext cx="3392206" cy="869530"/>
          </a:xfrm>
        </p:spPr>
        <p:txBody>
          <a:bodyPr/>
          <a:lstStyle/>
          <a:p>
            <a:endParaRPr lang="en-US" dirty="0"/>
          </a:p>
        </p:txBody>
      </p:sp>
      <p:sp>
        <p:nvSpPr>
          <p:cNvPr id="4" name="Text Placeholder 3"/>
          <p:cNvSpPr>
            <a:spLocks noGrp="1"/>
          </p:cNvSpPr>
          <p:nvPr>
            <p:ph type="body" sz="quarter" idx="18"/>
          </p:nvPr>
        </p:nvSpPr>
        <p:spPr>
          <a:xfrm>
            <a:off x="337457" y="1168466"/>
            <a:ext cx="8512629" cy="3638143"/>
          </a:xfrm>
        </p:spPr>
        <p:txBody>
          <a:bodyPr/>
          <a:lstStyle/>
          <a:p>
            <a:r>
              <a:rPr lang="en-US" dirty="0"/>
              <a:t>Vocabulary</a:t>
            </a:r>
          </a:p>
          <a:p>
            <a:pPr marL="457200" indent="-457200">
              <a:buFont typeface="Arial" panose="020B0604020202020204" pitchFamily="34" charset="0"/>
              <a:buChar char="•"/>
            </a:pPr>
            <a:r>
              <a:rPr lang="en-US" dirty="0"/>
              <a:t>Ali: Son-in-Law of Muhammad</a:t>
            </a:r>
          </a:p>
          <a:p>
            <a:pPr marL="457200" indent="-457200">
              <a:buFont typeface="Arial" panose="020B0604020202020204" pitchFamily="34" charset="0"/>
              <a:buChar char="•"/>
            </a:pPr>
            <a:r>
              <a:rPr lang="en-US"/>
              <a:t>Hussayn</a:t>
            </a:r>
            <a:r>
              <a:rPr lang="en-US" dirty="0"/>
              <a:t> ibn-Ali: Son of Ali</a:t>
            </a:r>
          </a:p>
        </p:txBody>
      </p:sp>
      <p:pic>
        <p:nvPicPr>
          <p:cNvPr id="5" name="Picture 4"/>
          <p:cNvPicPr>
            <a:picLocks noChangeAspect="1"/>
          </p:cNvPicPr>
          <p:nvPr/>
        </p:nvPicPr>
        <p:blipFill>
          <a:blip r:embed="rId2"/>
          <a:stretch>
            <a:fillRect/>
          </a:stretch>
        </p:blipFill>
        <p:spPr>
          <a:xfrm>
            <a:off x="954119" y="3670440"/>
            <a:ext cx="2791689" cy="2791689"/>
          </a:xfrm>
          <a:prstGeom prst="rect">
            <a:avLst/>
          </a:prstGeom>
        </p:spPr>
      </p:pic>
      <p:pic>
        <p:nvPicPr>
          <p:cNvPr id="6" name="Picture 5"/>
          <p:cNvPicPr>
            <a:picLocks noChangeAspect="1"/>
          </p:cNvPicPr>
          <p:nvPr/>
        </p:nvPicPr>
        <p:blipFill>
          <a:blip r:embed="rId3"/>
          <a:stretch>
            <a:fillRect/>
          </a:stretch>
        </p:blipFill>
        <p:spPr>
          <a:xfrm>
            <a:off x="5402295" y="3670440"/>
            <a:ext cx="2791689" cy="2791689"/>
          </a:xfrm>
          <a:prstGeom prst="rect">
            <a:avLst/>
          </a:prstGeom>
        </p:spPr>
      </p:pic>
    </p:spTree>
    <p:extLst>
      <p:ext uri="{BB962C8B-B14F-4D97-AF65-F5344CB8AC3E}">
        <p14:creationId xmlns:p14="http://schemas.microsoft.com/office/powerpoint/2010/main" val="981736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5"/>
          </p:nvPr>
        </p:nvSpPr>
        <p:spPr/>
        <p:txBody>
          <a:bodyPr/>
          <a:lstStyle/>
          <a:p>
            <a:r>
              <a:rPr lang="en-US" dirty="0"/>
              <a:t>Early Islam</a:t>
            </a:r>
          </a:p>
          <a:p>
            <a:endParaRPr lang="en-US" dirty="0"/>
          </a:p>
        </p:txBody>
      </p:sp>
      <p:sp>
        <p:nvSpPr>
          <p:cNvPr id="4" name="Text Placeholder 3"/>
          <p:cNvSpPr>
            <a:spLocks noGrp="1"/>
          </p:cNvSpPr>
          <p:nvPr>
            <p:ph type="body" sz="quarter" idx="18"/>
          </p:nvPr>
        </p:nvSpPr>
        <p:spPr>
          <a:xfrm>
            <a:off x="625929" y="1353523"/>
            <a:ext cx="7892142" cy="4470334"/>
          </a:xfrm>
        </p:spPr>
        <p:txBody>
          <a:bodyPr/>
          <a:lstStyle/>
          <a:p>
            <a:r>
              <a:rPr lang="en-US" dirty="0"/>
              <a:t>Vocabulary</a:t>
            </a:r>
          </a:p>
          <a:p>
            <a:pPr marL="457200" indent="-457200" algn="l">
              <a:buFont typeface="Arial" panose="020B0604020202020204" pitchFamily="34" charset="0"/>
              <a:buChar char="•"/>
            </a:pPr>
            <a:r>
              <a:rPr lang="en-US" dirty="0"/>
              <a:t>Sunni: means “tradition”, Muslims who believe that the caliph doesn’t need to be from Muhammad’s family.</a:t>
            </a:r>
          </a:p>
          <a:p>
            <a:pPr algn="l"/>
            <a:endParaRPr lang="en-US" dirty="0"/>
          </a:p>
          <a:p>
            <a:pPr marL="457200" indent="-457200" algn="l">
              <a:buFont typeface="Arial" panose="020B0604020202020204" pitchFamily="34" charset="0"/>
              <a:buChar char="•"/>
            </a:pPr>
            <a:r>
              <a:rPr lang="en-US" dirty="0"/>
              <a:t>Shia: “The followers of Ali”, Muslims who believe that Ali should have been the caliph after Muhammad died.</a:t>
            </a:r>
          </a:p>
        </p:txBody>
      </p:sp>
    </p:spTree>
    <p:extLst>
      <p:ext uri="{BB962C8B-B14F-4D97-AF65-F5344CB8AC3E}">
        <p14:creationId xmlns:p14="http://schemas.microsoft.com/office/powerpoint/2010/main" val="3885727860"/>
      </p:ext>
    </p:extLst>
  </p:cSld>
  <p:clrMapOvr>
    <a:masterClrMapping/>
  </p:clrMapOvr>
</p:sld>
</file>

<file path=ppt/theme/theme1.xml><?xml version="1.0" encoding="utf-8"?>
<a:theme xmlns:a="http://schemas.openxmlformats.org/drawingml/2006/main" name="2_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297</TotalTime>
  <Words>322</Words>
  <Application>Microsoft Macintosh PowerPoint</Application>
  <PresentationFormat>On-screen Show (4:3)</PresentationFormat>
  <Paragraphs>49</Paragraphs>
  <Slides>12</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Calibri</vt:lpstr>
      <vt:lpstr>2_Title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Jacquie Aberegg</dc:creator>
  <cp:lastModifiedBy>Tami Augustine</cp:lastModifiedBy>
  <cp:revision>24</cp:revision>
  <cp:lastPrinted>2013-08-13T14:25:08Z</cp:lastPrinted>
  <dcterms:created xsi:type="dcterms:W3CDTF">2013-05-24T18:55:25Z</dcterms:created>
  <dcterms:modified xsi:type="dcterms:W3CDTF">2020-03-18T20:41:47Z</dcterms:modified>
</cp:coreProperties>
</file>