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5" r:id="rId1"/>
    <p:sldMasterId id="2147483751" r:id="rId2"/>
  </p:sldMasterIdLst>
  <p:notesMasterIdLst>
    <p:notesMasterId r:id="rId24"/>
  </p:notesMasterIdLst>
  <p:handoutMasterIdLst>
    <p:handoutMasterId r:id="rId25"/>
  </p:handoutMasterIdLst>
  <p:sldIdLst>
    <p:sldId id="256" r:id="rId3"/>
    <p:sldId id="282" r:id="rId4"/>
    <p:sldId id="284" r:id="rId5"/>
    <p:sldId id="285" r:id="rId6"/>
    <p:sldId id="286" r:id="rId7"/>
    <p:sldId id="266" r:id="rId8"/>
    <p:sldId id="278" r:id="rId9"/>
    <p:sldId id="271" r:id="rId10"/>
    <p:sldId id="287" r:id="rId11"/>
    <p:sldId id="272" r:id="rId12"/>
    <p:sldId id="288" r:id="rId13"/>
    <p:sldId id="273" r:id="rId14"/>
    <p:sldId id="274" r:id="rId15"/>
    <p:sldId id="275" r:id="rId16"/>
    <p:sldId id="276" r:id="rId17"/>
    <p:sldId id="277" r:id="rId18"/>
    <p:sldId id="280" r:id="rId19"/>
    <p:sldId id="289" r:id="rId20"/>
    <p:sldId id="290" r:id="rId21"/>
    <p:sldId id="281" r:id="rId22"/>
    <p:sldId id="283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6D6E"/>
    <a:srgbClr val="B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18" autoAdjust="0"/>
    <p:restoredTop sz="83567" autoAdjust="0"/>
  </p:normalViewPr>
  <p:slideViewPr>
    <p:cSldViewPr snapToGrid="0" snapToObjects="1">
      <p:cViewPr varScale="1">
        <p:scale>
          <a:sx n="102" d="100"/>
          <a:sy n="102" d="100"/>
        </p:scale>
        <p:origin x="16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1" d="100"/>
          <a:sy n="111" d="100"/>
        </p:scale>
        <p:origin x="-3944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B6E0F-1DB3-5A43-B8F9-5E1E696749DF}" type="datetimeFigureOut">
              <a:rPr lang="en-US"/>
              <a:t>2/29/20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1F9FE-B8FF-F345-B45D-636AC2B598BD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765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C211-ACBD-CB48-B939-364088D2CD6D}" type="datetimeFigureOut">
              <a:rPr lang="en-US"/>
              <a:t>2/29/20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4D311-73F7-5D42-B843-E8305C73070F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020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4D311-73F7-5D42-B843-E8305C7307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762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4D311-73F7-5D42-B843-E8305C7307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001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4D311-73F7-5D42-B843-E8305C7307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577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4D311-73F7-5D42-B843-E8305C7307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935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4D311-73F7-5D42-B843-E8305C7307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43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4D311-73F7-5D42-B843-E8305C7307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25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4D311-73F7-5D42-B843-E8305C7307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162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4D311-73F7-5D42-B843-E8305C7307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00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4D311-73F7-5D42-B843-E8305C7307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923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4D311-73F7-5D42-B843-E8305C7307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709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4D311-73F7-5D42-B843-E8305C7307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515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4D311-73F7-5D42-B843-E8305C7307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3679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4D311-73F7-5D42-B843-E8305C7307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692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04D311-73F7-5D42-B843-E8305C7307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170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480389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746930" y="1830387"/>
            <a:ext cx="8229600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</p:spTree>
    <p:extLst>
      <p:ext uri="{BB962C8B-B14F-4D97-AF65-F5344CB8AC3E}">
        <p14:creationId xmlns:p14="http://schemas.microsoft.com/office/powerpoint/2010/main" val="379316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WHI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BIG WORD BIG PHRASE</a:t>
            </a:r>
            <a:br>
              <a:rPr lang="en-US" dirty="0"/>
            </a:br>
            <a:r>
              <a:rPr lang="en-US" dirty="0"/>
              <a:t>SLIDE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</p:spTree>
    <p:extLst>
      <p:ext uri="{BB962C8B-B14F-4D97-AF65-F5344CB8AC3E}">
        <p14:creationId xmlns:p14="http://schemas.microsoft.com/office/powerpoint/2010/main" val="1106801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rase-Word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910167"/>
            <a:ext cx="9144000" cy="5947833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BB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42139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6" hasCustomPrompt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l">
              <a:lnSpc>
                <a:spcPts val="8400"/>
              </a:lnSpc>
              <a:spcBef>
                <a:spcPts val="0"/>
              </a:spcBef>
              <a:defRPr sz="8000" b="1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BIG WORD</a:t>
            </a:r>
          </a:p>
          <a:p>
            <a:pPr lvl="0"/>
            <a:r>
              <a:rPr lang="en-US" dirty="0"/>
              <a:t>BIG PHRASE</a:t>
            </a:r>
            <a:br>
              <a:rPr lang="en-US" dirty="0"/>
            </a:br>
            <a:r>
              <a:rPr lang="en-US" dirty="0"/>
              <a:t>SLIDE</a:t>
            </a:r>
          </a:p>
        </p:txBody>
      </p:sp>
    </p:spTree>
    <p:extLst>
      <p:ext uri="{BB962C8B-B14F-4D97-AF65-F5344CB8AC3E}">
        <p14:creationId xmlns:p14="http://schemas.microsoft.com/office/powerpoint/2010/main" val="147195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881010" y="5372665"/>
            <a:ext cx="3392206" cy="10940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ct val="110000"/>
              </a:lnSpc>
              <a:spcBef>
                <a:spcPts val="0"/>
              </a:spcBef>
              <a:defRPr sz="2400" baseline="-25000"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algn="r">
              <a:lnSpc>
                <a:spcPct val="11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–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Firstandlast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Name</a:t>
            </a:r>
          </a:p>
          <a:p>
            <a:pPr algn="r">
              <a:lnSpc>
                <a:spcPct val="110000"/>
              </a:lnSpc>
            </a:pPr>
            <a:r>
              <a:rPr lang="en-US" sz="1800" dirty="0">
                <a:solidFill>
                  <a:schemeClr val="tx1">
                    <a:lumMod val="60000"/>
                    <a:lumOff val="40000"/>
                  </a:schemeClr>
                </a:solidFill>
                <a:cs typeface="Arial"/>
              </a:rPr>
              <a:t>   Optional title line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944698" y="1734523"/>
            <a:ext cx="7200384" cy="3789978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 vert="horz"/>
          <a:lstStyle>
            <a:lvl1pPr algn="ctr">
              <a:defRPr lang="en-US" sz="3200" b="0" smtClean="0">
                <a:solidFill>
                  <a:srgbClr val="BB0032"/>
                </a:solidFill>
                <a:cs typeface="Arial"/>
              </a:defRPr>
            </a:lvl1pPr>
          </a:lstStyle>
          <a:p>
            <a:pPr lvl="0"/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“Notable quote</a:t>
            </a:r>
            <a:b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goes right here,</a:t>
            </a:r>
            <a:b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</a:br>
            <a:r>
              <a:rPr lang="en-US" sz="6500" b="0" dirty="0">
                <a:solidFill>
                  <a:srgbClr val="BB0032"/>
                </a:solidFill>
                <a:latin typeface="+mj-lt"/>
                <a:cs typeface="Arial"/>
              </a:rPr>
              <a:t>yes right here.”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9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914400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Full slide picture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4868540" y="1436104"/>
            <a:ext cx="3998889" cy="1591385"/>
          </a:xfrm>
          <a:prstGeom prst="rect">
            <a:avLst/>
          </a:prstGeom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/>
          <a:lstStyle>
            <a:lvl1pPr marL="91440">
              <a:lnSpc>
                <a:spcPts val="3440"/>
              </a:lnSpc>
              <a:spcBef>
                <a:spcPts val="0"/>
              </a:spcBef>
              <a:defRPr sz="2000" b="1">
                <a:solidFill>
                  <a:srgbClr val="BB0000"/>
                </a:solidFill>
              </a:defRPr>
            </a:lvl1pPr>
            <a:lvl2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buFont typeface="Arial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" indent="18288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Font typeface="Arial"/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0174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-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923936"/>
            <a:ext cx="3883850" cy="5934064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BFBFBF"/>
                </a:solidFill>
              </a:defRPr>
            </a:lvl1pPr>
          </a:lstStyle>
          <a:p>
            <a:r>
              <a:rPr lang="en-US" dirty="0"/>
              <a:t>½ slide picture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137592" y="1830387"/>
            <a:ext cx="4701503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>
              <a:lnSpc>
                <a:spcPts val="3440"/>
              </a:lnSpc>
              <a:spcBef>
                <a:spcPts val="0"/>
              </a:spcBef>
              <a:defRPr>
                <a:solidFill>
                  <a:srgbClr val="BB0000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</p:spTree>
    <p:extLst>
      <p:ext uri="{BB962C8B-B14F-4D97-AF65-F5344CB8AC3E}">
        <p14:creationId xmlns:p14="http://schemas.microsoft.com/office/powerpoint/2010/main" val="167368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ln>
            <a:solidFill>
              <a:srgbClr val="BB0000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300" baseline="0">
                <a:solidFill>
                  <a:schemeClr val="bg1"/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UNIT NAME HERE</a:t>
            </a:r>
          </a:p>
          <a:p>
            <a:pPr lvl="0"/>
            <a:r>
              <a:rPr lang="en-US" dirty="0"/>
              <a:t>LINE 2 AS NEEDED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 algn="r">
              <a:lnSpc>
                <a:spcPts val="1640"/>
              </a:lnSpc>
              <a:spcBef>
                <a:spcPts val="0"/>
              </a:spcBef>
              <a:defRPr sz="16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TOPIC TITLE HERE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1400403" y="1830387"/>
            <a:ext cx="6527582" cy="4525963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/>
          <a:lstStyle>
            <a:lvl1pPr algn="ctr">
              <a:lnSpc>
                <a:spcPts val="3440"/>
              </a:lnSpc>
              <a:spcBef>
                <a:spcPts val="0"/>
              </a:spcBef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0">
              <a:spcBef>
                <a:spcPts val="600"/>
              </a:spcBef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spcBef>
                <a:spcPts val="0"/>
              </a:spcBef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5pPr marL="502920" indent="0">
              <a:spcBef>
                <a:spcPts val="35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chart/graph/table</a:t>
            </a:r>
          </a:p>
        </p:txBody>
      </p:sp>
    </p:spTree>
    <p:extLst>
      <p:ext uri="{BB962C8B-B14F-4D97-AF65-F5344CB8AC3E}">
        <p14:creationId xmlns:p14="http://schemas.microsoft.com/office/powerpoint/2010/main" val="383328258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9460" y="6356350"/>
            <a:ext cx="21336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8E7B-AF3B-B444-8E74-E549FC814F53}" type="datetimeFigureOut">
              <a:rPr lang="en-US" smtClean="0"/>
              <a:pPr/>
              <a:t>2/29/20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974444"/>
            <a:ext cx="9144000" cy="2962806"/>
          </a:xfrm>
          <a:prstGeom prst="rect">
            <a:avLst/>
          </a:prstGeom>
          <a:solidFill>
            <a:srgbClr val="B70F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TheOhioStateUniversity-Horiz-RGBHE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1600201"/>
            <a:ext cx="6424083" cy="93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112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910167"/>
            <a:chOff x="0" y="1040406"/>
            <a:chExt cx="9144000" cy="910167"/>
          </a:xfrm>
        </p:grpSpPr>
        <p:sp>
          <p:nvSpPr>
            <p:cNvPr id="8" name="Rectangle 7"/>
            <p:cNvSpPr/>
            <p:nvPr/>
          </p:nvSpPr>
          <p:spPr>
            <a:xfrm>
              <a:off x="0" y="1040406"/>
              <a:ext cx="9144000" cy="910167"/>
            </a:xfrm>
            <a:prstGeom prst="rect">
              <a:avLst/>
            </a:prstGeom>
            <a:solidFill>
              <a:srgbClr val="B70F2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" name="Picture 8" descr="TheOhioStateUniversity-REV-Horiz-RGBHEX.png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917" y="1238314"/>
              <a:ext cx="3284042" cy="476186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 userDrawn="1"/>
        </p:nvSpPr>
        <p:spPr>
          <a:xfrm>
            <a:off x="8518368" y="6351239"/>
            <a:ext cx="435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B5C881AA-F0C4-B947-803C-EA0A96934EAC}" type="slidenum">
              <a:rPr lang="en-US" sz="1600" smtClean="0">
                <a:solidFill>
                  <a:srgbClr val="636D6E"/>
                </a:solidFill>
              </a:rPr>
              <a:pPr/>
              <a:t>‹#›</a:t>
            </a:fld>
            <a:endParaRPr lang="en-US" sz="1600" dirty="0">
              <a:solidFill>
                <a:srgbClr val="636D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03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4" r:id="rId2"/>
    <p:sldLayoutId id="2147483769" r:id="rId3"/>
    <p:sldLayoutId id="2147483767" r:id="rId4"/>
    <p:sldLayoutId id="2147483758" r:id="rId5"/>
    <p:sldLayoutId id="2147483768" r:id="rId6"/>
    <p:sldLayoutId id="2147483763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-228600" algn="l" defTabSz="457200" rtl="0" eaLnBrk="1" latinLnBrk="0" hangingPunct="1"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0" algn="l" defTabSz="457200" rtl="0" eaLnBrk="1" latinLnBrk="0" hangingPunct="1">
        <a:spcBef>
          <a:spcPts val="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/>
          <p:cNvSpPr txBox="1">
            <a:spLocks/>
          </p:cNvSpPr>
          <p:nvPr/>
        </p:nvSpPr>
        <p:spPr>
          <a:xfrm>
            <a:off x="1413015" y="3744003"/>
            <a:ext cx="6400800" cy="823382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4000" kern="1200" baseline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Evolution of the Treatment of Mental Illness 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413015" y="4567385"/>
            <a:ext cx="6400800" cy="823382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4000" kern="1200" baseline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4477403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0" y="2389641"/>
            <a:ext cx="8966094" cy="2329318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Sterilization: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medical procedure that leaves a person incapable of reproduction.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States adopted mandates that forced the sterilization of over 65,ooo people.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056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0" y="1965098"/>
            <a:ext cx="8966094" cy="3880530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Supreme Court Case 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Buck v. Bell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argues that sterilization did not violate people’s rights because ”three generations of imbeciles is enough”.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Began to move away from eugenics and sterilization after the revelation of Nazi war crimes following WWII.</a:t>
            </a:r>
          </a:p>
          <a:p>
            <a:pPr marL="457200" indent="-457200">
              <a:buFont typeface="Arial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21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177906" y="2112055"/>
            <a:ext cx="8966094" cy="3358018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During the 20</a:t>
            </a:r>
            <a:r>
              <a:rPr lang="en-US" sz="30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century, doctors began to move towards treatments 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Focused on physical aspects of the body in developing treatments.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Doctors often experimented, unsure of consequences.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258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445945" y="1621358"/>
            <a:ext cx="8252110" cy="4525963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Electroconvulsive therapy (ECT):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induces seizures in people through a series of electrical shocks.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Still used today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Remains very controversial because of its use on non-consenting individuals and side effects.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99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489786" y="1369663"/>
            <a:ext cx="8164428" cy="4525963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Insulin Shock Therapy: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injecting patients with successively larger doses of insulin, often to the point of inducing a coma, then reviving them with glucose and repeating the procedure.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Caused weight gain, permanent brain damage, and sometimes a persistent comatose state.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284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483523" y="1419767"/>
            <a:ext cx="8176954" cy="4525963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Lobotomy: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severed connections between the prefrontal cortex and the rest of the brain by either drilling through the skull or inserting an implement past a person’s eye.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Very few recovered from the procedure.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Most patients showed cognitive and emotional declines, become incapable of caring for themselves, and/or died.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80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488515" y="1846620"/>
            <a:ext cx="7863804" cy="3164759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Psychiatric medications began to emerge in the 1950s.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Today, mental illness treatment focuses on medication and therapy.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Aimed at making lifestyle and behavior changes.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036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796673" y="1469871"/>
            <a:ext cx="7550653" cy="4525963"/>
          </a:xfrm>
        </p:spPr>
        <p:txBody>
          <a:bodyPr/>
          <a:lstStyle/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Think, Pair, Share 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How did societal views of mental illness in the 19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20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century affect the methods of prevention/treatment that were used?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030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796673" y="1469871"/>
            <a:ext cx="7550653" cy="4525963"/>
          </a:xfrm>
        </p:spPr>
        <p:txBody>
          <a:bodyPr/>
          <a:lstStyle/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Stations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AutoNum type="arabicParenR"/>
              <a:tabLst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Read the document at the station.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AutoNum type="arabicParenR"/>
              <a:tabLst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Answer the questions associated with the document on the Stations Handout.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AutoNum type="arabicParenR"/>
              <a:tabLst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Wait until instructed to move to the next station.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23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796673" y="1469871"/>
            <a:ext cx="7550653" cy="4525963"/>
          </a:xfrm>
        </p:spPr>
        <p:txBody>
          <a:bodyPr/>
          <a:lstStyle/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Stations Debrief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surprised you the most from reading the documents? 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Which treatments do you think are acceptable? Which do you think are not?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 have treatments toward mental illness evolved? 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47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0" y="1344611"/>
            <a:ext cx="8966094" cy="4525963"/>
          </a:xfrm>
        </p:spPr>
        <p:txBody>
          <a:bodyPr/>
          <a:lstStyle/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Bell Ringer 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marR="0" lvl="0" indent="-45720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What might be some assumptions people made about mental illness in the 19</a:t>
            </a:r>
            <a:r>
              <a:rPr lang="en-US" sz="36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20</a:t>
            </a:r>
            <a:r>
              <a:rPr lang="en-US" sz="36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century?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499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608783" y="1457345"/>
            <a:ext cx="7926434" cy="4525963"/>
          </a:xfrm>
        </p:spPr>
        <p:txBody>
          <a:bodyPr/>
          <a:lstStyle/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Take a Stand 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When treating mental illness, is it better to focus on physical causes of the illness, or is it better to focus on lifestyle/behavior changes?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97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533627" y="1382189"/>
            <a:ext cx="8076746" cy="4525963"/>
          </a:xfrm>
        </p:spPr>
        <p:txBody>
          <a:bodyPr/>
          <a:lstStyle/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Exit Ticket 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 have treatments for mental illness evolved?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48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544881" y="1274403"/>
            <a:ext cx="8054237" cy="5151449"/>
          </a:xfrm>
        </p:spPr>
        <p:txBody>
          <a:bodyPr/>
          <a:lstStyle/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Learning Objectives</a:t>
            </a:r>
            <a:endParaRPr lang="en-US" dirty="0"/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1) Students will be able to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examine how societal attitudes toward mental illness in the 19th and 20th centuries contributed to the methods used to treat mental illness.</a:t>
            </a:r>
          </a:p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2) Students will be able to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compare and contrast methods used to treat mental illness in the 19th and 20th century to methods used today.</a:t>
            </a:r>
            <a:r>
              <a:rPr lang="en-US" dirty="0"/>
              <a:t> </a:t>
            </a:r>
          </a:p>
          <a:p>
            <a:pPr lvl="0"/>
            <a:br>
              <a:rPr lang="en-US" sz="3600" dirty="0"/>
            </a:b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387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0" y="1698722"/>
            <a:ext cx="9144000" cy="2971249"/>
          </a:xfrm>
        </p:spPr>
        <p:txBody>
          <a:bodyPr/>
          <a:lstStyle/>
          <a:p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Compelling Question</a:t>
            </a:r>
          </a:p>
          <a:p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How have treatments for mental illnesses 	evolved over the past few centuries? </a:t>
            </a:r>
            <a:br>
              <a:rPr lang="en-US" sz="3600" dirty="0"/>
            </a:b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147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0" y="1470122"/>
            <a:ext cx="9144000" cy="4653092"/>
          </a:xfrm>
        </p:spPr>
        <p:txBody>
          <a:bodyPr/>
          <a:lstStyle/>
          <a:p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Agenda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Lecture on Background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Think, Pair, Share 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Stations Activity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Stations Debrief 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Take a Stand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Exit Ticket </a:t>
            </a:r>
          </a:p>
          <a:p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495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271463" y="1444624"/>
            <a:ext cx="8476467" cy="4956176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Mental illness was viewed very negatively during the 18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19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century.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Mental health care was not seen as important, and mentally ill patients were viewed as undeserving of charity.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Growth of institutionalization in asylums increased in the early 19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century.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Asylums treated patients horribly and many were closed.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Treatment of Psychiatric Disorders </a:t>
            </a:r>
          </a:p>
        </p:txBody>
      </p:sp>
    </p:spTree>
    <p:extLst>
      <p:ext uri="{BB962C8B-B14F-4D97-AF65-F5344CB8AC3E}">
        <p14:creationId xmlns:p14="http://schemas.microsoft.com/office/powerpoint/2010/main" val="329315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304120" y="1624238"/>
            <a:ext cx="8476467" cy="4525963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Psychiatrists began working towards cures and preventions methods in late 19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early 20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century.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Beginning of eugenics and forced sterilization.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“Cures” targeted specific populations, such as immigrants, peoples of color, the poor, unmarried mothers, and the disabled.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19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320448" y="2546803"/>
            <a:ext cx="8476467" cy="2335440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Eugenics: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science of improving human population by controlled breeding to increase the occurance of desireable heritable characteristics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52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>
          <a:xfrm>
            <a:off x="336777" y="1934481"/>
            <a:ext cx="8476467" cy="3306991"/>
          </a:xfrm>
        </p:spPr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Eugenics was supported because it seemed to promise to solve the problem for future generations.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States prohibited marriage for epileptics, imbeciles, and  the feeble-minded.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/>
              <a:t>Treatment of Psychiatric Disorders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77985"/>
      </p:ext>
    </p:extLst>
  </p:cSld>
  <p:clrMapOvr>
    <a:masterClrMapping/>
  </p:clrMapOvr>
</p:sld>
</file>

<file path=ppt/theme/theme1.xml><?xml version="1.0" encoding="utf-8"?>
<a:theme xmlns:a="http://schemas.openxmlformats.org/drawingml/2006/main" name="2_Title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tent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13405</TotalTime>
  <Words>772</Words>
  <Application>Microsoft Macintosh PowerPoint</Application>
  <PresentationFormat>On-screen Show (4:3)</PresentationFormat>
  <Paragraphs>100</Paragraphs>
  <Slides>21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2_Title Slide</vt:lpstr>
      <vt:lpstr>Content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Jacquie Aberegg</dc:creator>
  <cp:lastModifiedBy>Tami Augustine</cp:lastModifiedBy>
  <cp:revision>32</cp:revision>
  <cp:lastPrinted>2013-08-13T14:25:08Z</cp:lastPrinted>
  <dcterms:created xsi:type="dcterms:W3CDTF">2013-05-24T18:55:25Z</dcterms:created>
  <dcterms:modified xsi:type="dcterms:W3CDTF">2020-02-29T18:23:44Z</dcterms:modified>
</cp:coreProperties>
</file>