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1288" y="-4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448216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999925"/>
            <a:ext cx="8520599" cy="21461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00" y="1081675"/>
            <a:ext cx="4045199" cy="17861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title" idx="4294967295"/>
          </p:nvPr>
        </p:nvSpPr>
        <p:spPr>
          <a:xfrm>
            <a:off x="5715000" y="1352550"/>
            <a:ext cx="3344699" cy="2527799"/>
          </a:xfrm>
          <a:prstGeom prst="rect">
            <a:avLst/>
          </a:prstGeom>
          <a:noFill/>
          <a:ln>
            <a:noFill/>
          </a:ln>
        </p:spPr>
        <p:txBody>
          <a:bodyPr lIns="91425" tIns="91425" rIns="91425" bIns="91425" anchor="b" anchorCtr="0">
            <a:noAutofit/>
          </a:bodyPr>
          <a:lstStyle/>
          <a:p>
            <a:pPr lvl="0" algn="ctr" rtl="0">
              <a:spcBef>
                <a:spcPts val="0"/>
              </a:spcBef>
              <a:buNone/>
            </a:pPr>
            <a:r>
              <a:rPr lang="en-US" sz="4400" b="1" dirty="0" smtClean="0">
                <a:solidFill>
                  <a:schemeClr val="accent1"/>
                </a:solidFill>
              </a:rPr>
              <a:t>Singapore at 50 </a:t>
            </a:r>
            <a:r>
              <a:rPr lang="en-US" sz="3600" dirty="0" smtClean="0">
                <a:solidFill>
                  <a:schemeClr val="accent1"/>
                </a:solidFill>
              </a:rPr>
              <a:t/>
            </a:r>
            <a:br>
              <a:rPr lang="en-US" sz="3600" dirty="0" smtClean="0">
                <a:solidFill>
                  <a:schemeClr val="accent1"/>
                </a:solidFill>
              </a:rPr>
            </a:br>
            <a:r>
              <a:rPr lang="en-US" sz="2000" dirty="0" smtClean="0">
                <a:solidFill>
                  <a:schemeClr val="accent1"/>
                </a:solidFill>
              </a:rPr>
              <a:t>Social Studies and </a:t>
            </a:r>
            <a:r>
              <a:rPr lang="en-US" sz="2000" dirty="0" err="1" smtClean="0">
                <a:solidFill>
                  <a:schemeClr val="accent1"/>
                </a:solidFill>
              </a:rPr>
              <a:t>ELA</a:t>
            </a:r>
            <a:r>
              <a:rPr lang="en-US" sz="2000" dirty="0" smtClean="0">
                <a:solidFill>
                  <a:schemeClr val="accent1"/>
                </a:solidFill>
              </a:rPr>
              <a:t>, Grade 7</a:t>
            </a:r>
            <a:endParaRPr lang="en" sz="2000" dirty="0">
              <a:solidFill>
                <a:schemeClr val="accent1"/>
              </a:solidFill>
            </a:endParaRPr>
          </a:p>
        </p:txBody>
      </p:sp>
      <p:sp>
        <p:nvSpPr>
          <p:cNvPr id="55" name="Shape 55"/>
          <p:cNvSpPr txBox="1">
            <a:spLocks noGrp="1"/>
          </p:cNvSpPr>
          <p:nvPr>
            <p:ph type="subTitle" idx="4294967295"/>
          </p:nvPr>
        </p:nvSpPr>
        <p:spPr>
          <a:xfrm>
            <a:off x="5836250" y="4224225"/>
            <a:ext cx="3203999" cy="472199"/>
          </a:xfrm>
          <a:prstGeom prst="rect">
            <a:avLst/>
          </a:prstGeom>
          <a:noFill/>
          <a:ln>
            <a:noFill/>
          </a:ln>
        </p:spPr>
        <p:txBody>
          <a:bodyPr lIns="91425" tIns="91425" rIns="91425" bIns="91425" anchor="t" anchorCtr="0">
            <a:noAutofit/>
          </a:bodyPr>
          <a:lstStyle/>
          <a:p>
            <a:pPr lvl="0" rtl="0">
              <a:spcBef>
                <a:spcPts val="0"/>
              </a:spcBef>
              <a:buNone/>
            </a:pPr>
            <a:r>
              <a:rPr lang="en" dirty="0"/>
              <a:t>Tyler </a:t>
            </a:r>
            <a:r>
              <a:rPr lang="en-US" dirty="0" smtClean="0"/>
              <a:t>Bradford &amp; John Giles,</a:t>
            </a:r>
            <a:r>
              <a:rPr lang="en" dirty="0" smtClean="0"/>
              <a:t> </a:t>
            </a:r>
            <a:r>
              <a:rPr lang="en" dirty="0"/>
              <a:t>2015</a:t>
            </a:r>
          </a:p>
        </p:txBody>
      </p:sp>
      <p:sp>
        <p:nvSpPr>
          <p:cNvPr id="56" name="Shape 56"/>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pic>
        <p:nvPicPr>
          <p:cNvPr id="57" name="Shape 57"/>
          <p:cNvPicPr preferRelativeResize="0"/>
          <p:nvPr/>
        </p:nvPicPr>
        <p:blipFill>
          <a:blip r:embed="rId3">
            <a:alphaModFix/>
          </a:blip>
          <a:stretch>
            <a:fillRect/>
          </a:stretch>
        </p:blipFill>
        <p:spPr>
          <a:xfrm>
            <a:off x="0" y="0"/>
            <a:ext cx="5649574" cy="5143499"/>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44250" y="276375"/>
            <a:ext cx="8438100" cy="3274200"/>
          </a:xfrm>
          <a:prstGeom prst="rect">
            <a:avLst/>
          </a:prstGeom>
        </p:spPr>
        <p:txBody>
          <a:bodyPr lIns="91425" tIns="91425" rIns="91425" bIns="91425" anchor="ctr" anchorCtr="0">
            <a:noAutofit/>
          </a:bodyPr>
          <a:lstStyle/>
          <a:p>
            <a:pPr algn="l" rtl="0">
              <a:lnSpc>
                <a:spcPct val="115000"/>
              </a:lnSpc>
              <a:spcBef>
                <a:spcPts val="700"/>
              </a:spcBef>
              <a:buNone/>
            </a:pPr>
            <a:endParaRPr sz="2400" b="0">
              <a:latin typeface="Arial"/>
              <a:ea typeface="Arial"/>
              <a:cs typeface="Arial"/>
              <a:sym typeface="Arial"/>
            </a:endParaRPr>
          </a:p>
          <a:p>
            <a:pPr algn="l" rtl="0">
              <a:lnSpc>
                <a:spcPct val="115000"/>
              </a:lnSpc>
              <a:spcBef>
                <a:spcPts val="700"/>
              </a:spcBef>
              <a:buNone/>
            </a:pPr>
            <a:endParaRPr sz="2400" b="0">
              <a:latin typeface="Arial"/>
              <a:ea typeface="Arial"/>
              <a:cs typeface="Arial"/>
              <a:sym typeface="Arial"/>
            </a:endParaRPr>
          </a:p>
          <a:p>
            <a:pPr algn="l" rtl="0">
              <a:lnSpc>
                <a:spcPct val="115000"/>
              </a:lnSpc>
              <a:spcBef>
                <a:spcPts val="700"/>
              </a:spcBef>
              <a:buNone/>
            </a:pPr>
            <a:endParaRPr sz="2400" b="0">
              <a:latin typeface="Arial"/>
              <a:ea typeface="Arial"/>
              <a:cs typeface="Arial"/>
              <a:sym typeface="Arial"/>
            </a:endParaRPr>
          </a:p>
          <a:p>
            <a:pPr lvl="0" algn="l" rtl="0">
              <a:lnSpc>
                <a:spcPct val="115000"/>
              </a:lnSpc>
              <a:spcBef>
                <a:spcPts val="700"/>
              </a:spcBef>
              <a:buNone/>
            </a:pPr>
            <a:r>
              <a:rPr lang="en" sz="2400" b="0">
                <a:latin typeface="Arial"/>
                <a:ea typeface="Arial"/>
                <a:cs typeface="Arial"/>
                <a:sym typeface="Arial"/>
              </a:rPr>
              <a:t>“</a:t>
            </a:r>
            <a:r>
              <a:rPr lang="en" sz="2400" b="0">
                <a:solidFill>
                  <a:srgbClr val="333333"/>
                </a:solidFill>
                <a:highlight>
                  <a:srgbClr val="FFFFFF"/>
                </a:highlight>
                <a:latin typeface="Arial"/>
                <a:ea typeface="Arial"/>
                <a:cs typeface="Arial"/>
                <a:sym typeface="Arial"/>
              </a:rPr>
              <a:t>These opportunities have also led to an emphasis to train Singapore’s political leaders in macroeconomic skills. While technical education and the sciences have gained disproportionate attention and resources in its education system, a premium has been placed on macro-technical training for its top political and bureaucratic leadership.” </a:t>
            </a: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700"/>
              </a:spcBef>
              <a:buNone/>
            </a:pPr>
            <a:endParaRPr sz="2400" b="0">
              <a:latin typeface="Arial"/>
              <a:ea typeface="Arial"/>
              <a:cs typeface="Arial"/>
              <a:sym typeface="Arial"/>
            </a:endParaRPr>
          </a:p>
          <a:p>
            <a:pPr lvl="0" rtl="0">
              <a:spcBef>
                <a:spcPts val="0"/>
              </a:spcBef>
              <a:buNone/>
            </a:pPr>
            <a:endParaRPr/>
          </a:p>
        </p:txBody>
      </p:sp>
      <p:sp>
        <p:nvSpPr>
          <p:cNvPr id="117" name="Shape 117"/>
          <p:cNvSpPr txBox="1"/>
          <p:nvPr/>
        </p:nvSpPr>
        <p:spPr>
          <a:xfrm>
            <a:off x="344300" y="3869150"/>
            <a:ext cx="8438100" cy="982499"/>
          </a:xfrm>
          <a:prstGeom prst="rect">
            <a:avLst/>
          </a:prstGeom>
          <a:noFill/>
          <a:ln>
            <a:noFill/>
          </a:ln>
        </p:spPr>
        <p:txBody>
          <a:bodyPr lIns="91425" tIns="91425" rIns="91425" bIns="91425" anchor="t" anchorCtr="0">
            <a:noAutofit/>
          </a:bodyPr>
          <a:lstStyle/>
          <a:p>
            <a:pPr lvl="0" algn="ctr" rtl="0">
              <a:spcBef>
                <a:spcPts val="0"/>
              </a:spcBef>
              <a:buNone/>
            </a:pPr>
            <a:r>
              <a:rPr lang="en" sz="6000">
                <a:latin typeface="Oswald"/>
                <a:ea typeface="Oswald"/>
                <a:cs typeface="Oswald"/>
                <a:sym typeface="Oswald"/>
              </a:rPr>
              <a:t>Group 4</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555600"/>
            <a:ext cx="3783599" cy="755699"/>
          </a:xfrm>
          <a:prstGeom prst="rect">
            <a:avLst/>
          </a:prstGeom>
        </p:spPr>
        <p:txBody>
          <a:bodyPr lIns="91425" tIns="91425" rIns="91425" bIns="91425" anchor="b" anchorCtr="0">
            <a:noAutofit/>
          </a:bodyPr>
          <a:lstStyle/>
          <a:p>
            <a:pPr>
              <a:spcBef>
                <a:spcPts val="0"/>
              </a:spcBef>
              <a:buNone/>
            </a:pPr>
            <a:r>
              <a:rPr lang="en"/>
              <a:t>Adaptations for Middle School </a:t>
            </a:r>
          </a:p>
        </p:txBody>
      </p:sp>
      <p:sp>
        <p:nvSpPr>
          <p:cNvPr id="123" name="Shape 123"/>
          <p:cNvSpPr txBox="1">
            <a:spLocks noGrp="1"/>
          </p:cNvSpPr>
          <p:nvPr>
            <p:ph type="body" idx="1"/>
          </p:nvPr>
        </p:nvSpPr>
        <p:spPr>
          <a:xfrm>
            <a:off x="311700" y="1389600"/>
            <a:ext cx="3783599" cy="3179400"/>
          </a:xfrm>
          <a:prstGeom prst="rect">
            <a:avLst/>
          </a:prstGeom>
        </p:spPr>
        <p:txBody>
          <a:bodyPr lIns="91425" tIns="91425" rIns="91425" bIns="91425" anchor="t" anchorCtr="0">
            <a:noAutofit/>
          </a:bodyPr>
          <a:lstStyle/>
          <a:p>
            <a:pPr marL="457200" lvl="0" indent="-228600" rtl="0">
              <a:spcBef>
                <a:spcPts val="0"/>
              </a:spcBef>
              <a:buSzPct val="100000"/>
            </a:pPr>
            <a:r>
              <a:rPr lang="en" sz="1800" dirty="0" smtClean="0"/>
              <a:t>All </a:t>
            </a:r>
            <a:r>
              <a:rPr lang="en" sz="1800" dirty="0"/>
              <a:t>students are given all four quotes</a:t>
            </a:r>
          </a:p>
          <a:p>
            <a:pPr marL="457200" lvl="0" indent="-228600" rtl="0">
              <a:spcBef>
                <a:spcPts val="0"/>
              </a:spcBef>
              <a:buSzPct val="100000"/>
            </a:pPr>
            <a:r>
              <a:rPr lang="en" sz="1800" dirty="0"/>
              <a:t>Quotes and answers on the same page</a:t>
            </a:r>
          </a:p>
          <a:p>
            <a:pPr marL="457200" lvl="0" indent="-228600" rtl="0">
              <a:spcBef>
                <a:spcPts val="0"/>
              </a:spcBef>
              <a:buSzPct val="100000"/>
            </a:pPr>
            <a:r>
              <a:rPr lang="en" sz="1800" dirty="0"/>
              <a:t>Students annotate quotes</a:t>
            </a:r>
          </a:p>
          <a:p>
            <a:pPr marL="457200" lvl="0" indent="-228600">
              <a:spcBef>
                <a:spcPts val="0"/>
              </a:spcBef>
              <a:buSzPct val="100000"/>
            </a:pPr>
            <a:r>
              <a:rPr lang="en" sz="1800" dirty="0"/>
              <a:t>“Live Session” in Nearpod instead of “Homework Session”</a:t>
            </a:r>
          </a:p>
        </p:txBody>
      </p:sp>
      <p:pic>
        <p:nvPicPr>
          <p:cNvPr id="124" name="Shape 124"/>
          <p:cNvPicPr preferRelativeResize="0"/>
          <p:nvPr/>
        </p:nvPicPr>
        <p:blipFill>
          <a:blip r:embed="rId3">
            <a:alphaModFix/>
          </a:blip>
          <a:stretch>
            <a:fillRect/>
          </a:stretch>
        </p:blipFill>
        <p:spPr>
          <a:xfrm>
            <a:off x="4710175" y="1754098"/>
            <a:ext cx="3783599" cy="245041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77575"/>
            <a:ext cx="7045200" cy="755699"/>
          </a:xfrm>
          <a:prstGeom prst="rect">
            <a:avLst/>
          </a:prstGeom>
        </p:spPr>
        <p:txBody>
          <a:bodyPr lIns="91425" tIns="91425" rIns="91425" bIns="91425" anchor="b" anchorCtr="0">
            <a:noAutofit/>
          </a:bodyPr>
          <a:lstStyle/>
          <a:p>
            <a:pPr>
              <a:spcBef>
                <a:spcPts val="0"/>
              </a:spcBef>
              <a:buNone/>
            </a:pPr>
            <a:r>
              <a:rPr lang="en" sz="3000" dirty="0" smtClean="0"/>
              <a:t>Exit </a:t>
            </a:r>
            <a:r>
              <a:rPr lang="en" sz="3000" dirty="0"/>
              <a:t>Slip</a:t>
            </a:r>
          </a:p>
        </p:txBody>
      </p:sp>
      <p:sp>
        <p:nvSpPr>
          <p:cNvPr id="130" name="Shape 130"/>
          <p:cNvSpPr txBox="1">
            <a:spLocks noGrp="1"/>
          </p:cNvSpPr>
          <p:nvPr>
            <p:ph type="body" idx="1"/>
          </p:nvPr>
        </p:nvSpPr>
        <p:spPr>
          <a:xfrm>
            <a:off x="268925" y="1090175"/>
            <a:ext cx="7922100" cy="3179400"/>
          </a:xfrm>
          <a:prstGeom prst="rect">
            <a:avLst/>
          </a:prstGeom>
        </p:spPr>
        <p:txBody>
          <a:bodyPr lIns="91425" tIns="91425" rIns="91425" bIns="91425" anchor="t" anchorCtr="0">
            <a:noAutofit/>
          </a:bodyPr>
          <a:lstStyle/>
          <a:p>
            <a:pPr rtl="0">
              <a:spcBef>
                <a:spcPts val="0"/>
              </a:spcBef>
              <a:buNone/>
            </a:pPr>
            <a:r>
              <a:rPr lang="en" sz="1800" b="1" dirty="0"/>
              <a:t>Predict the future of Singapore and provide your rationale for this decision.</a:t>
            </a:r>
          </a:p>
          <a:p>
            <a:pPr rtl="0">
              <a:spcBef>
                <a:spcPts val="0"/>
              </a:spcBef>
              <a:buNone/>
            </a:pPr>
            <a:r>
              <a:rPr lang="en" sz="1800" i="1" dirty="0"/>
              <a:t>Items to consider: </a:t>
            </a:r>
          </a:p>
          <a:p>
            <a:pPr rtl="0">
              <a:spcBef>
                <a:spcPts val="0"/>
              </a:spcBef>
              <a:buNone/>
            </a:pPr>
            <a:r>
              <a:rPr lang="en" sz="1800" dirty="0"/>
              <a:t>-Relative youth of country (50 years)</a:t>
            </a:r>
          </a:p>
          <a:p>
            <a:pPr rtl="0">
              <a:spcBef>
                <a:spcPts val="0"/>
              </a:spcBef>
              <a:buNone/>
            </a:pPr>
            <a:r>
              <a:rPr lang="en" sz="1800" dirty="0"/>
              <a:t>-Past “city-states” throughout history</a:t>
            </a:r>
          </a:p>
          <a:p>
            <a:pPr rtl="0">
              <a:spcBef>
                <a:spcPts val="0"/>
              </a:spcBef>
              <a:buNone/>
            </a:pPr>
            <a:r>
              <a:rPr lang="en" sz="1800" dirty="0"/>
              <a:t>-Economic success of Singapore</a:t>
            </a:r>
          </a:p>
          <a:p>
            <a:pPr rtl="0">
              <a:spcBef>
                <a:spcPts val="0"/>
              </a:spcBef>
              <a:buNone/>
            </a:pPr>
            <a:r>
              <a:rPr lang="en" sz="1800" dirty="0"/>
              <a:t>-21st Century technology</a:t>
            </a:r>
          </a:p>
          <a:p>
            <a:pPr rtl="0">
              <a:spcBef>
                <a:spcPts val="0"/>
              </a:spcBef>
              <a:buNone/>
            </a:pPr>
            <a:endParaRPr sz="1800" dirty="0"/>
          </a:p>
          <a:p>
            <a:pPr>
              <a:spcBef>
                <a:spcPts val="0"/>
              </a:spcBef>
              <a:buNone/>
            </a:pPr>
            <a:endParaRPr sz="1800" dirty="0"/>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Standards</a:t>
            </a:r>
          </a:p>
        </p:txBody>
      </p:sp>
      <p:sp>
        <p:nvSpPr>
          <p:cNvPr id="63" name="Shape 63"/>
          <p:cNvSpPr txBox="1">
            <a:spLocks noGrp="1"/>
          </p:cNvSpPr>
          <p:nvPr>
            <p:ph type="body" idx="1"/>
          </p:nvPr>
        </p:nvSpPr>
        <p:spPr>
          <a:xfrm>
            <a:off x="311675" y="1017725"/>
            <a:ext cx="8520599" cy="33348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2"/>
              </a:buClr>
              <a:buSzPct val="61111"/>
              <a:buFont typeface="Arial"/>
              <a:buNone/>
            </a:pPr>
            <a:r>
              <a:rPr lang="en" b="1"/>
              <a:t>ONLS 7.20: </a:t>
            </a:r>
            <a:r>
              <a:rPr lang="en"/>
              <a:t>The variability in the distribution of productive resources in the various regions of the world contributed to specialization, trade and interdependence </a:t>
            </a:r>
          </a:p>
          <a:p>
            <a:pPr lvl="0" rtl="0">
              <a:lnSpc>
                <a:spcPct val="100000"/>
              </a:lnSpc>
              <a:spcBef>
                <a:spcPts val="0"/>
              </a:spcBef>
              <a:spcAft>
                <a:spcPts val="0"/>
              </a:spcAft>
              <a:buClr>
                <a:schemeClr val="dk2"/>
              </a:buClr>
              <a:buFont typeface="Arial"/>
              <a:buNone/>
            </a:pPr>
            <a:endParaRPr/>
          </a:p>
          <a:p>
            <a:pPr lvl="0">
              <a:lnSpc>
                <a:spcPct val="100000"/>
              </a:lnSpc>
              <a:spcBef>
                <a:spcPts val="0"/>
              </a:spcBef>
              <a:spcAft>
                <a:spcPts val="0"/>
              </a:spcAft>
              <a:buClr>
                <a:schemeClr val="dk2"/>
              </a:buClr>
              <a:buSzPct val="61111"/>
              <a:buFont typeface="Arial"/>
              <a:buNone/>
            </a:pPr>
            <a:r>
              <a:rPr lang="en" b="1"/>
              <a:t>CCSS.ELA-Literacy.RH.6-8.2: </a:t>
            </a:r>
            <a:r>
              <a:rPr lang="en"/>
              <a:t>Determine the central ideas or information of a primary or secondary source; provide an accurate summary of the source distinct from prior knowledge or opinions</a:t>
            </a:r>
          </a:p>
        </p:txBody>
      </p:sp>
      <p:pic>
        <p:nvPicPr>
          <p:cNvPr id="64" name="Shape 64"/>
          <p:cNvPicPr preferRelativeResize="0"/>
          <p:nvPr/>
        </p:nvPicPr>
        <p:blipFill>
          <a:blip r:embed="rId3">
            <a:alphaModFix/>
          </a:blip>
          <a:stretch>
            <a:fillRect/>
          </a:stretch>
        </p:blipFill>
        <p:spPr>
          <a:xfrm>
            <a:off x="1978225" y="3187825"/>
            <a:ext cx="4384323" cy="178952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3600"/>
              <a:t>Agenda</a:t>
            </a:r>
          </a:p>
        </p:txBody>
      </p:sp>
      <p:sp>
        <p:nvSpPr>
          <p:cNvPr id="70" name="Shape 70"/>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lvl="0" rtl="0">
              <a:spcBef>
                <a:spcPts val="0"/>
              </a:spcBef>
              <a:buNone/>
            </a:pPr>
            <a:endParaRPr sz="2400">
              <a:solidFill>
                <a:srgbClr val="F3F3F3"/>
              </a:solidFill>
            </a:endParaRPr>
          </a:p>
          <a:p>
            <a:pPr marL="457200" lvl="0" indent="-381000" rtl="0">
              <a:spcBef>
                <a:spcPts val="0"/>
              </a:spcBef>
              <a:buClr>
                <a:srgbClr val="F3F3F3"/>
              </a:buClr>
              <a:buSzPct val="100000"/>
              <a:buAutoNum type="arabicPeriod"/>
            </a:pPr>
            <a:r>
              <a:rPr lang="en" sz="2400">
                <a:solidFill>
                  <a:srgbClr val="F3F3F3"/>
                </a:solidFill>
              </a:rPr>
              <a:t>Think - Pair - Share</a:t>
            </a:r>
          </a:p>
          <a:p>
            <a:pPr marL="457200" lvl="0" indent="-381000" rtl="0">
              <a:spcBef>
                <a:spcPts val="0"/>
              </a:spcBef>
              <a:buClr>
                <a:srgbClr val="F3F3F3"/>
              </a:buClr>
              <a:buSzPct val="100000"/>
              <a:buAutoNum type="arabicPeriod"/>
            </a:pPr>
            <a:r>
              <a:rPr lang="en" sz="2400">
                <a:solidFill>
                  <a:srgbClr val="F3F3F3"/>
                </a:solidFill>
              </a:rPr>
              <a:t>Close Reading</a:t>
            </a:r>
          </a:p>
          <a:p>
            <a:pPr marL="457200" lvl="0" indent="-381000" rtl="0">
              <a:spcBef>
                <a:spcPts val="0"/>
              </a:spcBef>
              <a:buClr>
                <a:srgbClr val="F3F3F3"/>
              </a:buClr>
              <a:buSzPct val="100000"/>
              <a:buAutoNum type="arabicPeriod"/>
            </a:pPr>
            <a:r>
              <a:rPr lang="en" sz="2400">
                <a:solidFill>
                  <a:srgbClr val="F3F3F3"/>
                </a:solidFill>
              </a:rPr>
              <a:t>Adaptations</a:t>
            </a:r>
          </a:p>
          <a:p>
            <a:pPr marL="457200" lvl="0" indent="-381000" rtl="0">
              <a:spcBef>
                <a:spcPts val="0"/>
              </a:spcBef>
              <a:buClr>
                <a:srgbClr val="F3F3F3"/>
              </a:buClr>
              <a:buSzPct val="100000"/>
              <a:buAutoNum type="arabicPeriod"/>
            </a:pPr>
            <a:r>
              <a:rPr lang="en" sz="2400">
                <a:solidFill>
                  <a:srgbClr val="F3F3F3"/>
                </a:solidFill>
              </a:rPr>
              <a:t>Exit Ticket</a:t>
            </a:r>
          </a:p>
        </p:txBody>
      </p:sp>
      <p:pic>
        <p:nvPicPr>
          <p:cNvPr id="71" name="Shape 71"/>
          <p:cNvPicPr preferRelativeResize="0"/>
          <p:nvPr/>
        </p:nvPicPr>
        <p:blipFill>
          <a:blip r:embed="rId3">
            <a:alphaModFix/>
          </a:blip>
          <a:stretch>
            <a:fillRect/>
          </a:stretch>
        </p:blipFill>
        <p:spPr>
          <a:xfrm>
            <a:off x="4096900" y="1017725"/>
            <a:ext cx="4735399" cy="3951099"/>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4294967295"/>
          </p:nvPr>
        </p:nvSpPr>
        <p:spPr>
          <a:xfrm>
            <a:off x="4370600" y="-50"/>
            <a:ext cx="4773299" cy="2731499"/>
          </a:xfrm>
          <a:prstGeom prst="rect">
            <a:avLst/>
          </a:prstGeom>
          <a:solidFill>
            <a:srgbClr val="FFFFFF"/>
          </a:solidFill>
          <a:ln>
            <a:noFill/>
          </a:ln>
        </p:spPr>
        <p:txBody>
          <a:bodyPr lIns="91425" tIns="91425" rIns="91425" bIns="91425" anchor="t" anchorCtr="0">
            <a:noAutofit/>
          </a:bodyPr>
          <a:lstStyle/>
          <a:p>
            <a:pPr lvl="0" algn="ctr" rtl="0">
              <a:spcBef>
                <a:spcPts val="0"/>
              </a:spcBef>
              <a:buClr>
                <a:schemeClr val="dk2"/>
              </a:buClr>
              <a:buSzPct val="61111"/>
              <a:buFont typeface="Arial"/>
              <a:buNone/>
            </a:pPr>
            <a:r>
              <a:rPr lang="en" dirty="0">
                <a:solidFill>
                  <a:srgbClr val="FF0000"/>
                </a:solidFill>
              </a:rPr>
              <a:t>Think - Pair - Share</a:t>
            </a:r>
          </a:p>
          <a:p>
            <a:pPr lvl="0" algn="ctr" rtl="0">
              <a:spcBef>
                <a:spcPts val="0"/>
              </a:spcBef>
              <a:spcAft>
                <a:spcPts val="1000"/>
              </a:spcAft>
              <a:buClr>
                <a:schemeClr val="dk2"/>
              </a:buClr>
              <a:buSzPct val="61111"/>
              <a:buFont typeface="Arial"/>
              <a:buNone/>
            </a:pPr>
            <a:r>
              <a:rPr lang="en" i="1" dirty="0">
                <a:solidFill>
                  <a:srgbClr val="0000FF"/>
                </a:solidFill>
              </a:rPr>
              <a:t>Guess the country that has.. … … … </a:t>
            </a:r>
          </a:p>
          <a:p>
            <a:pPr marL="457200" lvl="0" indent="-228600" rtl="0">
              <a:spcBef>
                <a:spcPts val="0"/>
              </a:spcBef>
              <a:spcAft>
                <a:spcPts val="1000"/>
              </a:spcAft>
              <a:buClr>
                <a:srgbClr val="0000FF"/>
              </a:buClr>
              <a:buChar char="-"/>
            </a:pPr>
            <a:r>
              <a:rPr lang="en" dirty="0">
                <a:solidFill>
                  <a:srgbClr val="0000FF"/>
                </a:solidFill>
              </a:rPr>
              <a:t>Population of 5.5 million</a:t>
            </a:r>
          </a:p>
          <a:p>
            <a:pPr marL="457200" lvl="0" indent="-228600" rtl="0">
              <a:spcBef>
                <a:spcPts val="0"/>
              </a:spcBef>
              <a:spcAft>
                <a:spcPts val="1000"/>
              </a:spcAft>
              <a:buClr>
                <a:srgbClr val="0000FF"/>
              </a:buClr>
              <a:buChar char="-"/>
            </a:pPr>
            <a:r>
              <a:rPr lang="en" dirty="0">
                <a:solidFill>
                  <a:srgbClr val="0000FF"/>
                </a:solidFill>
              </a:rPr>
              <a:t>World’s secondest highest per capita income</a:t>
            </a:r>
          </a:p>
          <a:p>
            <a:pPr marL="457200" lvl="0" indent="-228600" rtl="0">
              <a:spcBef>
                <a:spcPts val="0"/>
              </a:spcBef>
              <a:spcAft>
                <a:spcPts val="1000"/>
              </a:spcAft>
              <a:buClr>
                <a:srgbClr val="0000FF"/>
              </a:buClr>
              <a:buChar char="-"/>
            </a:pPr>
            <a:r>
              <a:rPr lang="en" dirty="0">
                <a:solidFill>
                  <a:srgbClr val="0000FF"/>
                </a:solidFill>
              </a:rPr>
              <a:t>World’s second busiest port</a:t>
            </a:r>
          </a:p>
        </p:txBody>
      </p:sp>
      <p:pic>
        <p:nvPicPr>
          <p:cNvPr id="77" name="Shape 77"/>
          <p:cNvPicPr preferRelativeResize="0"/>
          <p:nvPr/>
        </p:nvPicPr>
        <p:blipFill>
          <a:blip r:embed="rId3">
            <a:alphaModFix/>
          </a:blip>
          <a:stretch>
            <a:fillRect/>
          </a:stretch>
        </p:blipFill>
        <p:spPr>
          <a:xfrm>
            <a:off x="0" y="0"/>
            <a:ext cx="4370601" cy="2731598"/>
          </a:xfrm>
          <a:prstGeom prst="rect">
            <a:avLst/>
          </a:prstGeom>
          <a:noFill/>
          <a:ln>
            <a:noFill/>
          </a:ln>
        </p:spPr>
      </p:pic>
      <p:pic>
        <p:nvPicPr>
          <p:cNvPr id="78" name="Shape 78"/>
          <p:cNvPicPr preferRelativeResize="0"/>
          <p:nvPr/>
        </p:nvPicPr>
        <p:blipFill>
          <a:blip r:embed="rId4">
            <a:alphaModFix/>
          </a:blip>
          <a:stretch>
            <a:fillRect/>
          </a:stretch>
        </p:blipFill>
        <p:spPr>
          <a:xfrm>
            <a:off x="3617850" y="2731600"/>
            <a:ext cx="5526149" cy="2411899"/>
          </a:xfrm>
          <a:prstGeom prst="rect">
            <a:avLst/>
          </a:prstGeom>
          <a:noFill/>
          <a:ln>
            <a:noFill/>
          </a:ln>
        </p:spPr>
      </p:pic>
      <p:pic>
        <p:nvPicPr>
          <p:cNvPr id="79" name="Shape 79"/>
          <p:cNvPicPr preferRelativeResize="0"/>
          <p:nvPr/>
        </p:nvPicPr>
        <p:blipFill>
          <a:blip r:embed="rId5">
            <a:alphaModFix/>
          </a:blip>
          <a:stretch>
            <a:fillRect/>
          </a:stretch>
        </p:blipFill>
        <p:spPr>
          <a:xfrm>
            <a:off x="0" y="2731600"/>
            <a:ext cx="3617850" cy="241190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90250" y="526350"/>
            <a:ext cx="5618700" cy="4090800"/>
          </a:xfrm>
          <a:prstGeom prst="rect">
            <a:avLst/>
          </a:prstGeom>
        </p:spPr>
        <p:txBody>
          <a:bodyPr lIns="91425" tIns="91425" rIns="91425" bIns="91425" anchor="ctr" anchorCtr="0">
            <a:noAutofit/>
          </a:bodyPr>
          <a:lstStyle/>
          <a:p>
            <a:pPr>
              <a:spcBef>
                <a:spcPts val="0"/>
              </a:spcBef>
              <a:buNone/>
            </a:pPr>
            <a:endParaRPr/>
          </a:p>
        </p:txBody>
      </p:sp>
      <p:pic>
        <p:nvPicPr>
          <p:cNvPr id="85" name="Shape 8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568100"/>
            <a:ext cx="4509300" cy="727799"/>
          </a:xfrm>
          <a:prstGeom prst="rect">
            <a:avLst/>
          </a:prstGeom>
          <a:noFill/>
        </p:spPr>
        <p:txBody>
          <a:bodyPr lIns="91425" tIns="91425" rIns="91425" bIns="91425" anchor="b" anchorCtr="0">
            <a:noAutofit/>
          </a:bodyPr>
          <a:lstStyle/>
          <a:p>
            <a:pPr marL="0" marR="0" indent="0" algn="l" rtl="0">
              <a:lnSpc>
                <a:spcPct val="100000"/>
              </a:lnSpc>
              <a:spcBef>
                <a:spcPts val="0"/>
              </a:spcBef>
              <a:spcAft>
                <a:spcPts val="0"/>
              </a:spcAft>
              <a:buNone/>
            </a:pPr>
            <a:r>
              <a:rPr lang="en" sz="3600"/>
              <a:t>Adapting Complex Texts</a:t>
            </a:r>
          </a:p>
        </p:txBody>
      </p:sp>
      <p:sp>
        <p:nvSpPr>
          <p:cNvPr id="91" name="Shape 91"/>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marL="457200" lvl="0" indent="-228600" rtl="0">
              <a:spcBef>
                <a:spcPts val="0"/>
              </a:spcBef>
              <a:buSzPct val="100000"/>
            </a:pPr>
            <a:r>
              <a:rPr lang="en" sz="2400"/>
              <a:t>Focusing</a:t>
            </a:r>
          </a:p>
          <a:p>
            <a:pPr lvl="0" rtl="0">
              <a:spcBef>
                <a:spcPts val="0"/>
              </a:spcBef>
              <a:buNone/>
            </a:pPr>
            <a:endParaRPr sz="2400"/>
          </a:p>
          <a:p>
            <a:pPr marL="457200" lvl="0" indent="-228600" rtl="0">
              <a:spcBef>
                <a:spcPts val="0"/>
              </a:spcBef>
              <a:buSzPct val="100000"/>
            </a:pPr>
            <a:r>
              <a:rPr lang="en" sz="2400"/>
              <a:t>Simplification</a:t>
            </a:r>
          </a:p>
          <a:p>
            <a:pPr lvl="0" rtl="0">
              <a:spcBef>
                <a:spcPts val="0"/>
              </a:spcBef>
              <a:buNone/>
            </a:pPr>
            <a:endParaRPr sz="2400"/>
          </a:p>
          <a:p>
            <a:pPr marL="457200" lvl="0" indent="-228600" rtl="0">
              <a:spcBef>
                <a:spcPts val="0"/>
              </a:spcBef>
              <a:buSzPct val="100000"/>
            </a:pPr>
            <a:r>
              <a:rPr lang="en" sz="2400"/>
              <a:t>Presentation</a:t>
            </a:r>
          </a:p>
        </p:txBody>
      </p:sp>
      <p:sp>
        <p:nvSpPr>
          <p:cNvPr id="92" name="Shape 92"/>
          <p:cNvSpPr txBox="1"/>
          <p:nvPr/>
        </p:nvSpPr>
        <p:spPr>
          <a:xfrm>
            <a:off x="311700" y="4483300"/>
            <a:ext cx="5399999" cy="383700"/>
          </a:xfrm>
          <a:prstGeom prst="rect">
            <a:avLst/>
          </a:prstGeom>
          <a:noFill/>
          <a:ln>
            <a:noFill/>
          </a:ln>
        </p:spPr>
        <p:txBody>
          <a:bodyPr lIns="91425" tIns="91425" rIns="91425" bIns="91425" anchor="t" anchorCtr="0">
            <a:noAutofit/>
          </a:bodyPr>
          <a:lstStyle/>
          <a:p>
            <a:pPr>
              <a:spcBef>
                <a:spcPts val="0"/>
              </a:spcBef>
              <a:buNone/>
            </a:pPr>
            <a:r>
              <a:rPr lang="en"/>
              <a:t>(Matthew Doran, Social Studies Coordinator Grades 6-12, CCS)</a:t>
            </a:r>
          </a:p>
        </p:txBody>
      </p:sp>
      <p:pic>
        <p:nvPicPr>
          <p:cNvPr id="93" name="Shape 93"/>
          <p:cNvPicPr preferRelativeResize="0"/>
          <p:nvPr/>
        </p:nvPicPr>
        <p:blipFill>
          <a:blip r:embed="rId3">
            <a:alphaModFix/>
          </a:blip>
          <a:stretch>
            <a:fillRect/>
          </a:stretch>
        </p:blipFill>
        <p:spPr>
          <a:xfrm>
            <a:off x="4289871" y="1836260"/>
            <a:ext cx="4512054" cy="228607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44250" y="276375"/>
            <a:ext cx="8438100" cy="3274200"/>
          </a:xfrm>
          <a:prstGeom prst="rect">
            <a:avLst/>
          </a:prstGeom>
        </p:spPr>
        <p:txBody>
          <a:bodyPr lIns="91425" tIns="91425" rIns="91425" bIns="91425" anchor="ctr" anchorCtr="0">
            <a:noAutofit/>
          </a:bodyPr>
          <a:lstStyle/>
          <a:p>
            <a:pPr lvl="0" algn="l" rtl="0">
              <a:lnSpc>
                <a:spcPct val="115000"/>
              </a:lnSpc>
              <a:spcBef>
                <a:spcPts val="700"/>
              </a:spcBef>
              <a:buNone/>
            </a:pPr>
            <a:endParaRPr sz="2400" b="0">
              <a:latin typeface="Arial"/>
              <a:ea typeface="Arial"/>
              <a:cs typeface="Arial"/>
              <a:sym typeface="Arial"/>
            </a:endParaRPr>
          </a:p>
          <a:p>
            <a:pPr lvl="0" algn="l" rtl="0">
              <a:lnSpc>
                <a:spcPct val="115000"/>
              </a:lnSpc>
              <a:spcBef>
                <a:spcPts val="700"/>
              </a:spcBef>
              <a:buClr>
                <a:schemeClr val="dk2"/>
              </a:buClr>
              <a:buSzPct val="45833"/>
              <a:buFont typeface="Arial"/>
              <a:buNone/>
            </a:pPr>
            <a:r>
              <a:rPr lang="en" sz="2400" b="0">
                <a:latin typeface="Arial"/>
                <a:ea typeface="Arial"/>
                <a:cs typeface="Arial"/>
                <a:sym typeface="Arial"/>
              </a:rPr>
              <a:t>"Indeed, throughout its documentable history over the past seven centuries, the small island of Singapore has lacked a substantial population, a geographical and economic hinterland, and an agrarian base. Autonomous existence has not been possible and Singaporeans have relied entirely on trade to obtain necessary goods."</a:t>
            </a:r>
          </a:p>
          <a:p>
            <a:pPr>
              <a:spcBef>
                <a:spcPts val="0"/>
              </a:spcBef>
              <a:buNone/>
            </a:pPr>
            <a:endParaRPr/>
          </a:p>
        </p:txBody>
      </p:sp>
      <p:sp>
        <p:nvSpPr>
          <p:cNvPr id="99" name="Shape 99"/>
          <p:cNvSpPr txBox="1"/>
          <p:nvPr/>
        </p:nvSpPr>
        <p:spPr>
          <a:xfrm>
            <a:off x="344300" y="3869150"/>
            <a:ext cx="8438100" cy="982499"/>
          </a:xfrm>
          <a:prstGeom prst="rect">
            <a:avLst/>
          </a:prstGeom>
          <a:noFill/>
          <a:ln>
            <a:noFill/>
          </a:ln>
        </p:spPr>
        <p:txBody>
          <a:bodyPr lIns="91425" tIns="91425" rIns="91425" bIns="91425" anchor="t" anchorCtr="0">
            <a:noAutofit/>
          </a:bodyPr>
          <a:lstStyle/>
          <a:p>
            <a:pPr algn="ctr">
              <a:spcBef>
                <a:spcPts val="0"/>
              </a:spcBef>
              <a:buNone/>
            </a:pPr>
            <a:r>
              <a:rPr lang="en" sz="6000">
                <a:latin typeface="Oswald"/>
                <a:ea typeface="Oswald"/>
                <a:cs typeface="Oswald"/>
                <a:sym typeface="Oswald"/>
              </a:rPr>
              <a:t>Group 1</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44250" y="276375"/>
            <a:ext cx="8438100" cy="3274200"/>
          </a:xfrm>
          <a:prstGeom prst="rect">
            <a:avLst/>
          </a:prstGeom>
        </p:spPr>
        <p:txBody>
          <a:bodyPr lIns="91425" tIns="91425" rIns="91425" bIns="91425" anchor="ctr" anchorCtr="0">
            <a:noAutofit/>
          </a:bodyPr>
          <a:lstStyle/>
          <a:p>
            <a:pPr lvl="0" algn="l" rtl="0">
              <a:lnSpc>
                <a:spcPct val="115000"/>
              </a:lnSpc>
              <a:spcBef>
                <a:spcPts val="700"/>
              </a:spcBef>
              <a:buNone/>
            </a:pPr>
            <a:endParaRPr sz="2400" b="0">
              <a:latin typeface="Arial"/>
              <a:ea typeface="Arial"/>
              <a:cs typeface="Arial"/>
              <a:sym typeface="Arial"/>
            </a:endParaRP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600"/>
              </a:spcBef>
              <a:buNone/>
            </a:pPr>
            <a:r>
              <a:rPr lang="en" sz="2400" b="0">
                <a:latin typeface="Arial"/>
                <a:ea typeface="Arial"/>
                <a:cs typeface="Arial"/>
                <a:sym typeface="Arial"/>
              </a:rPr>
              <a:t>"Singapore’s small land area and proximity to the sea has meant that it is not a self-contained or self-sufficient geographical unit, but a coastal zone.  And Singapore’s geographical location at the nexus of the Indian and Pacific Oceans has meant that the islands in its vicinity have long been inhabited by people migrating across Maritime Asia."</a:t>
            </a:r>
          </a:p>
          <a:p>
            <a:pPr lvl="0" algn="l" rtl="0">
              <a:lnSpc>
                <a:spcPct val="115000"/>
              </a:lnSpc>
              <a:spcBef>
                <a:spcPts val="700"/>
              </a:spcBef>
              <a:buNone/>
            </a:pPr>
            <a:endParaRPr sz="2400" b="0">
              <a:latin typeface="Arial"/>
              <a:ea typeface="Arial"/>
              <a:cs typeface="Arial"/>
              <a:sym typeface="Arial"/>
            </a:endParaRPr>
          </a:p>
          <a:p>
            <a:pPr lvl="0" rtl="0">
              <a:spcBef>
                <a:spcPts val="0"/>
              </a:spcBef>
              <a:buNone/>
            </a:pPr>
            <a:endParaRPr/>
          </a:p>
        </p:txBody>
      </p:sp>
      <p:sp>
        <p:nvSpPr>
          <p:cNvPr id="105" name="Shape 105"/>
          <p:cNvSpPr txBox="1"/>
          <p:nvPr/>
        </p:nvSpPr>
        <p:spPr>
          <a:xfrm>
            <a:off x="344300" y="3869150"/>
            <a:ext cx="8438100" cy="982499"/>
          </a:xfrm>
          <a:prstGeom prst="rect">
            <a:avLst/>
          </a:prstGeom>
          <a:noFill/>
          <a:ln>
            <a:noFill/>
          </a:ln>
        </p:spPr>
        <p:txBody>
          <a:bodyPr lIns="91425" tIns="91425" rIns="91425" bIns="91425" anchor="t" anchorCtr="0">
            <a:noAutofit/>
          </a:bodyPr>
          <a:lstStyle/>
          <a:p>
            <a:pPr lvl="0" algn="ctr" rtl="0">
              <a:spcBef>
                <a:spcPts val="0"/>
              </a:spcBef>
              <a:buNone/>
            </a:pPr>
            <a:r>
              <a:rPr lang="en" sz="6000">
                <a:latin typeface="Oswald"/>
                <a:ea typeface="Oswald"/>
                <a:cs typeface="Oswald"/>
                <a:sym typeface="Oswald"/>
              </a:rPr>
              <a:t>Group 2</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44250" y="276375"/>
            <a:ext cx="8438100" cy="3274200"/>
          </a:xfrm>
          <a:prstGeom prst="rect">
            <a:avLst/>
          </a:prstGeom>
        </p:spPr>
        <p:txBody>
          <a:bodyPr lIns="91425" tIns="91425" rIns="91425" bIns="91425" anchor="ctr" anchorCtr="0">
            <a:noAutofit/>
          </a:bodyPr>
          <a:lstStyle/>
          <a:p>
            <a:pPr lvl="0" algn="l" rtl="0">
              <a:lnSpc>
                <a:spcPct val="115000"/>
              </a:lnSpc>
              <a:spcBef>
                <a:spcPts val="700"/>
              </a:spcBef>
              <a:buNone/>
            </a:pPr>
            <a:endParaRPr sz="2400" b="0">
              <a:latin typeface="Arial"/>
              <a:ea typeface="Arial"/>
              <a:cs typeface="Arial"/>
              <a:sym typeface="Arial"/>
            </a:endParaRP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600"/>
              </a:spcBef>
              <a:buNone/>
            </a:pPr>
            <a:r>
              <a:rPr lang="en" sz="2400" b="0">
                <a:latin typeface="Arial"/>
                <a:ea typeface="Arial"/>
                <a:cs typeface="Arial"/>
                <a:sym typeface="Arial"/>
              </a:rPr>
              <a:t>“Logistics technology, the availability of global capital, and access to international markets meant that geographical constraints no longer determined economic survival and prosperity. Once again, as in the fourteenth and early nineteenth centuries, regional factors played a decisive role in providing Singapore with the ability to maintain its newfound autonomy.”</a:t>
            </a:r>
          </a:p>
          <a:p>
            <a:pPr lvl="0" algn="l" rtl="0">
              <a:lnSpc>
                <a:spcPct val="115000"/>
              </a:lnSpc>
              <a:spcBef>
                <a:spcPts val="600"/>
              </a:spcBef>
              <a:buNone/>
            </a:pPr>
            <a:endParaRPr sz="2400" b="0">
              <a:latin typeface="Arial"/>
              <a:ea typeface="Arial"/>
              <a:cs typeface="Arial"/>
              <a:sym typeface="Arial"/>
            </a:endParaRPr>
          </a:p>
          <a:p>
            <a:pPr lvl="0" algn="l" rtl="0">
              <a:lnSpc>
                <a:spcPct val="115000"/>
              </a:lnSpc>
              <a:spcBef>
                <a:spcPts val="700"/>
              </a:spcBef>
              <a:buNone/>
            </a:pPr>
            <a:endParaRPr sz="2400" b="0">
              <a:latin typeface="Arial"/>
              <a:ea typeface="Arial"/>
              <a:cs typeface="Arial"/>
              <a:sym typeface="Arial"/>
            </a:endParaRPr>
          </a:p>
          <a:p>
            <a:pPr lvl="0" rtl="0">
              <a:spcBef>
                <a:spcPts val="0"/>
              </a:spcBef>
              <a:buNone/>
            </a:pPr>
            <a:endParaRPr/>
          </a:p>
        </p:txBody>
      </p:sp>
      <p:sp>
        <p:nvSpPr>
          <p:cNvPr id="111" name="Shape 111"/>
          <p:cNvSpPr txBox="1"/>
          <p:nvPr/>
        </p:nvSpPr>
        <p:spPr>
          <a:xfrm>
            <a:off x="344300" y="3869150"/>
            <a:ext cx="8438100" cy="982499"/>
          </a:xfrm>
          <a:prstGeom prst="rect">
            <a:avLst/>
          </a:prstGeom>
          <a:noFill/>
          <a:ln>
            <a:noFill/>
          </a:ln>
        </p:spPr>
        <p:txBody>
          <a:bodyPr lIns="91425" tIns="91425" rIns="91425" bIns="91425" anchor="t" anchorCtr="0">
            <a:noAutofit/>
          </a:bodyPr>
          <a:lstStyle/>
          <a:p>
            <a:pPr lvl="0" algn="ctr" rtl="0">
              <a:spcBef>
                <a:spcPts val="0"/>
              </a:spcBef>
              <a:buNone/>
            </a:pPr>
            <a:r>
              <a:rPr lang="en" sz="6000">
                <a:latin typeface="Oswald"/>
                <a:ea typeface="Oswald"/>
                <a:cs typeface="Oswald"/>
                <a:sym typeface="Oswald"/>
              </a:rPr>
              <a:t>Group 3</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427</Words>
  <Application>Microsoft Macintosh PowerPoint</Application>
  <PresentationFormat>On-screen Show (16:9)</PresentationFormat>
  <Paragraphs>56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Montserrat</vt:lpstr>
      <vt:lpstr>Oswald</vt:lpstr>
      <vt:lpstr>pop</vt:lpstr>
      <vt:lpstr>Singapore at 50  Social Studies and ELA, Grade 7</vt:lpstr>
      <vt:lpstr>Standards</vt:lpstr>
      <vt:lpstr>Agenda</vt:lpstr>
      <vt:lpstr>PowerPoint Presentation</vt:lpstr>
      <vt:lpstr>PowerPoint Presentation</vt:lpstr>
      <vt:lpstr>Adapting Complex Texts</vt:lpstr>
      <vt:lpstr> "Indeed, throughout its documentable history over the past seven centuries, the small island of Singapore has lacked a substantial population, a geographical and economic hinterland, and an agrarian base. Autonomous existence has not been possible and Singaporeans have relied entirely on trade to obtain necessary goods." </vt:lpstr>
      <vt:lpstr>  "Singapore’s small land area and proximity to the sea has meant that it is not a self-contained or self-sufficient geographical unit, but a coastal zone.  And Singapore’s geographical location at the nexus of the Indian and Pacific Oceans has meant that the islands in its vicinity have long been inhabited by people migrating across Maritime Asia."  </vt:lpstr>
      <vt:lpstr>   “Logistics technology, the availability of global capital, and access to international markets meant that geographical constraints no longer determined economic survival and prosperity. Once again, as in the fourteenth and early nineteenth centuries, regional factors played a decisive role in providing Singapore with the ability to maintain its newfound autonomy.”   </vt:lpstr>
      <vt:lpstr>   “These opportunities have also led to an emphasis to train Singapore’s political leaders in macroeconomic skills. While technical education and the sciences have gained disproportionate attention and resources in its education system, a premium has been placed on macro-technical training for its top political and bureaucratic leadership.”     </vt:lpstr>
      <vt:lpstr>Adaptations for Middle School </vt:lpstr>
      <vt:lpstr>Exit Slip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Micro - Teach</dc:title>
  <dc:creator>John</dc:creator>
  <cp:lastModifiedBy>Tami Augustine</cp:lastModifiedBy>
  <cp:revision>3</cp:revision>
  <dcterms:modified xsi:type="dcterms:W3CDTF">2015-12-14T12:53:56Z</dcterms:modified>
</cp:coreProperties>
</file>