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gif" ContentType="image/gif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2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5" r:id="rId19"/>
  </p:sldIdLst>
  <p:sldSz cx="9144000" cy="5143500" type="screen16x9"/>
  <p:notesSz cx="6858000" cy="9144000"/>
  <p:defaultTextStyle>
    <a:defPPr marR="0" algn="l" rtl="0">
      <a:lnSpc>
        <a:spcPct val="100000"/>
      </a:lnSpc>
      <a:spcBef>
        <a:spcPts val="0"/>
      </a:spcBef>
      <a:spcAft>
        <a:spcPts val="0"/>
      </a:spcAft>
    </a:defPPr>
    <a:lvl1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</a:defRPr>
    </a:lvl1pPr>
    <a:lvl2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</a:defRPr>
    </a:lvl2pPr>
    <a:lvl3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</a:defRPr>
    </a:lvl3pPr>
    <a:lvl4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</a:defRPr>
    </a:lvl4pPr>
    <a:lvl5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</a:defRPr>
    </a:lvl5pPr>
    <a:lvl6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</a:defRPr>
    </a:lvl6pPr>
    <a:lvl7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</a:defRPr>
    </a:lvl7pPr>
    <a:lvl8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</a:defRPr>
    </a:lvl8pPr>
    <a:lvl9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90651C3A-4460-11DB-9652-00E08161165F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41" d="100"/>
          <a:sy n="141" d="100"/>
        </p:scale>
        <p:origin x="-464" y="-112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notesMaster" Target="notesMasters/notesMaster1.xml"/><Relationship Id="rId21" Type="http://schemas.openxmlformats.org/officeDocument/2006/relationships/printerSettings" Target="printerSettings/printerSettings1.bin"/><Relationship Id="rId22" Type="http://schemas.openxmlformats.org/officeDocument/2006/relationships/presProps" Target="presProps.xml"/><Relationship Id="rId23" Type="http://schemas.openxmlformats.org/officeDocument/2006/relationships/viewProps" Target="viewProps.xml"/><Relationship Id="rId24" Type="http://schemas.openxmlformats.org/officeDocument/2006/relationships/theme" Target="theme/theme1.xml"/><Relationship Id="rId25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3" name="Shape 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>
              <a:spcBef>
                <a:spcPts val="0"/>
              </a:spcBef>
              <a:defRPr sz="1100"/>
            </a:lvl1pPr>
            <a:lvl2pPr>
              <a:spcBef>
                <a:spcPts val="0"/>
              </a:spcBef>
              <a:defRPr sz="1100"/>
            </a:lvl2pPr>
            <a:lvl3pPr>
              <a:spcBef>
                <a:spcPts val="0"/>
              </a:spcBef>
              <a:defRPr sz="1100"/>
            </a:lvl3pPr>
            <a:lvl4pPr>
              <a:spcBef>
                <a:spcPts val="0"/>
              </a:spcBef>
              <a:defRPr sz="1100"/>
            </a:lvl4pPr>
            <a:lvl5pPr>
              <a:spcBef>
                <a:spcPts val="0"/>
              </a:spcBef>
              <a:defRPr sz="1100"/>
            </a:lvl5pPr>
            <a:lvl6pPr>
              <a:spcBef>
                <a:spcPts val="0"/>
              </a:spcBef>
              <a:defRPr sz="1100"/>
            </a:lvl6pPr>
            <a:lvl7pPr>
              <a:spcBef>
                <a:spcPts val="0"/>
              </a:spcBef>
              <a:defRPr sz="1100"/>
            </a:lvl7pPr>
            <a:lvl8pPr>
              <a:spcBef>
                <a:spcPts val="0"/>
              </a:spcBef>
              <a:defRPr sz="1100"/>
            </a:lvl8pPr>
            <a:lvl9pPr>
              <a:spcBef>
                <a:spcPts val="0"/>
              </a:spcBef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548317836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Shape 56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57" name="Shape 5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Shape 131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32" name="Shape 13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Shape 13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40" name="Shape 14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Shape 146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47" name="Shape 14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Shape 156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57" name="Shape 15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Shape 162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63" name="Shape 16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Shape 170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71" name="Shape 17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Shape 181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82" name="Shape 18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Shape 192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93" name="Shape 19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Shape 198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99" name="Shape 19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Shape 6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63" name="Shape 6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Shape 6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69" name="Shape 6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Shape 7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75" name="Shape 7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Shape 8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81" name="Shape 8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Shape 8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90" name="Shape 9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Shape 95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96" name="Shape 9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Shape 10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02" name="Shape 10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Shape 12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25" name="Shape 12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hape 9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599" cy="2052599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 algn="ctr" rtl="0">
              <a:spcBef>
                <a:spcPts val="0"/>
              </a:spcBef>
              <a:buSzPct val="100000"/>
              <a:defRPr sz="5200"/>
            </a:lvl1pPr>
            <a:lvl2pPr algn="ctr" rtl="0">
              <a:spcBef>
                <a:spcPts val="0"/>
              </a:spcBef>
              <a:buSzPct val="100000"/>
              <a:defRPr sz="5200"/>
            </a:lvl2pPr>
            <a:lvl3pPr algn="ctr" rtl="0">
              <a:spcBef>
                <a:spcPts val="0"/>
              </a:spcBef>
              <a:buSzPct val="100000"/>
              <a:defRPr sz="5200"/>
            </a:lvl3pPr>
            <a:lvl4pPr algn="ctr" rtl="0">
              <a:spcBef>
                <a:spcPts val="0"/>
              </a:spcBef>
              <a:buSzPct val="100000"/>
              <a:defRPr sz="5200"/>
            </a:lvl4pPr>
            <a:lvl5pPr algn="ctr" rtl="0">
              <a:spcBef>
                <a:spcPts val="0"/>
              </a:spcBef>
              <a:buSzPct val="100000"/>
              <a:defRPr sz="5200"/>
            </a:lvl5pPr>
            <a:lvl6pPr algn="ctr" rtl="0">
              <a:spcBef>
                <a:spcPts val="0"/>
              </a:spcBef>
              <a:buSzPct val="100000"/>
              <a:defRPr sz="5200"/>
            </a:lvl6pPr>
            <a:lvl7pPr algn="ctr" rtl="0">
              <a:spcBef>
                <a:spcPts val="0"/>
              </a:spcBef>
              <a:buSzPct val="100000"/>
              <a:defRPr sz="5200"/>
            </a:lvl7pPr>
            <a:lvl8pPr algn="ctr" rtl="0">
              <a:spcBef>
                <a:spcPts val="0"/>
              </a:spcBef>
              <a:buSzPct val="100000"/>
              <a:defRPr sz="5200"/>
            </a:lvl8pPr>
            <a:lvl9pPr algn="ctr" rtl="0">
              <a:spcBef>
                <a:spcPts val="0"/>
              </a:spcBef>
              <a:buSzPct val="100000"/>
              <a:defRPr sz="5200"/>
            </a:lvl9pPr>
          </a:lstStyle>
          <a:p>
            <a:endParaRPr/>
          </a:p>
        </p:txBody>
      </p:sp>
      <p:sp>
        <p:nvSpPr>
          <p:cNvPr id="10" name="Shape 10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599" cy="7926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1pPr>
            <a:lvl2pPr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2pPr>
            <a:lvl3pPr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3pPr>
            <a:lvl4pPr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4pPr>
            <a:lvl5pPr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5pPr>
            <a:lvl6pPr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6pPr>
            <a:lvl7pPr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7pPr>
            <a:lvl8pPr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8pPr>
            <a:lvl9pPr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9pPr>
          </a:lstStyle>
          <a:p>
            <a:endParaRPr/>
          </a:p>
        </p:txBody>
      </p:sp>
      <p:sp>
        <p:nvSpPr>
          <p:cNvPr id="11" name="Shape 11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fld id="{00000000-1234-1234-1234-123412341234}" type="slidenum">
              <a:rPr lang="en"/>
              <a:pPr lvl="0" rtl="0">
                <a:spcBef>
                  <a:spcPts val="0"/>
                </a:spcBef>
                <a:buNone/>
              </a:pPr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Big Number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Shape 44"/>
          <p:cNvSpPr txBox="1">
            <a:spLocks noGrp="1"/>
          </p:cNvSpPr>
          <p:nvPr>
            <p:ph type="title"/>
          </p:nvPr>
        </p:nvSpPr>
        <p:spPr>
          <a:xfrm>
            <a:off x="311700" y="1106125"/>
            <a:ext cx="8520599" cy="19635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 algn="ctr" rtl="0">
              <a:spcBef>
                <a:spcPts val="0"/>
              </a:spcBef>
              <a:buSzPct val="100000"/>
              <a:defRPr sz="12000"/>
            </a:lvl1pPr>
            <a:lvl2pPr algn="ctr" rtl="0">
              <a:spcBef>
                <a:spcPts val="0"/>
              </a:spcBef>
              <a:buSzPct val="100000"/>
              <a:defRPr sz="12000"/>
            </a:lvl2pPr>
            <a:lvl3pPr algn="ctr" rtl="0">
              <a:spcBef>
                <a:spcPts val="0"/>
              </a:spcBef>
              <a:buSzPct val="100000"/>
              <a:defRPr sz="12000"/>
            </a:lvl3pPr>
            <a:lvl4pPr algn="ctr" rtl="0">
              <a:spcBef>
                <a:spcPts val="0"/>
              </a:spcBef>
              <a:buSzPct val="100000"/>
              <a:defRPr sz="12000"/>
            </a:lvl4pPr>
            <a:lvl5pPr algn="ctr" rtl="0">
              <a:spcBef>
                <a:spcPts val="0"/>
              </a:spcBef>
              <a:buSzPct val="100000"/>
              <a:defRPr sz="12000"/>
            </a:lvl5pPr>
            <a:lvl6pPr algn="ctr" rtl="0">
              <a:spcBef>
                <a:spcPts val="0"/>
              </a:spcBef>
              <a:buSzPct val="100000"/>
              <a:defRPr sz="12000"/>
            </a:lvl6pPr>
            <a:lvl7pPr algn="ctr" rtl="0">
              <a:spcBef>
                <a:spcPts val="0"/>
              </a:spcBef>
              <a:buSzPct val="100000"/>
              <a:defRPr sz="12000"/>
            </a:lvl7pPr>
            <a:lvl8pPr algn="ctr" rtl="0">
              <a:spcBef>
                <a:spcPts val="0"/>
              </a:spcBef>
              <a:buSzPct val="100000"/>
              <a:defRPr sz="12000"/>
            </a:lvl8pPr>
            <a:lvl9pPr algn="ctr" rtl="0">
              <a:spcBef>
                <a:spcPts val="0"/>
              </a:spcBef>
              <a:buSzPct val="100000"/>
              <a:defRPr sz="12000"/>
            </a:lvl9pPr>
          </a:lstStyle>
          <a:p>
            <a:endParaRPr/>
          </a:p>
        </p:txBody>
      </p:sp>
      <p:sp>
        <p:nvSpPr>
          <p:cNvPr id="45" name="Shape 45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599" cy="13008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algn="ctr" rtl="0">
              <a:spcBef>
                <a:spcPts val="0"/>
              </a:spcBef>
              <a:defRPr/>
            </a:lvl1pPr>
            <a:lvl2pPr algn="ctr" rtl="0">
              <a:spcBef>
                <a:spcPts val="0"/>
              </a:spcBef>
              <a:defRPr/>
            </a:lvl2pPr>
            <a:lvl3pPr algn="ctr" rtl="0">
              <a:spcBef>
                <a:spcPts val="0"/>
              </a:spcBef>
              <a:defRPr/>
            </a:lvl3pPr>
            <a:lvl4pPr algn="ctr" rtl="0">
              <a:spcBef>
                <a:spcPts val="0"/>
              </a:spcBef>
              <a:defRPr/>
            </a:lvl4pPr>
            <a:lvl5pPr algn="ctr" rtl="0">
              <a:spcBef>
                <a:spcPts val="0"/>
              </a:spcBef>
              <a:defRPr/>
            </a:lvl5pPr>
            <a:lvl6pPr algn="ctr" rtl="0">
              <a:spcBef>
                <a:spcPts val="0"/>
              </a:spcBef>
              <a:defRPr/>
            </a:lvl6pPr>
            <a:lvl7pPr algn="ctr" rtl="0">
              <a:spcBef>
                <a:spcPts val="0"/>
              </a:spcBef>
              <a:defRPr/>
            </a:lvl7pPr>
            <a:lvl8pPr algn="ctr" rtl="0">
              <a:spcBef>
                <a:spcPts val="0"/>
              </a:spcBef>
              <a:defRPr/>
            </a:lvl8pPr>
            <a:lvl9pPr algn="ctr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46" name="Shape 46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fld id="{00000000-1234-1234-1234-123412341234}" type="slidenum">
              <a:rPr lang="en"/>
              <a:pPr lvl="0" rtl="0">
                <a:spcBef>
                  <a:spcPts val="0"/>
                </a:spcBef>
                <a:buNone/>
              </a:pPr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Shape 48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fld id="{00000000-1234-1234-1234-123412341234}" type="slidenum">
              <a:rPr lang="en"/>
              <a:pPr lvl="0" rtl="0">
                <a:spcBef>
                  <a:spcPts val="0"/>
                </a:spcBef>
                <a:buNone/>
              </a:pPr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Section Title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hape 1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599" cy="841800"/>
          </a:xfrm>
          <a:prstGeom prst="rect">
            <a:avLst/>
          </a:prstGeom>
        </p:spPr>
        <p:txBody>
          <a:bodyPr lIns="91425" tIns="91425" rIns="91425" bIns="91425" anchor="ctr" anchorCtr="0"/>
          <a:lstStyle>
            <a:lvl1pPr algn="ctr" rtl="0">
              <a:spcBef>
                <a:spcPts val="0"/>
              </a:spcBef>
              <a:buSzPct val="100000"/>
              <a:defRPr sz="3600"/>
            </a:lvl1pPr>
            <a:lvl2pPr algn="ctr" rtl="0">
              <a:spcBef>
                <a:spcPts val="0"/>
              </a:spcBef>
              <a:buSzPct val="100000"/>
              <a:defRPr sz="3600"/>
            </a:lvl2pPr>
            <a:lvl3pPr algn="ctr" rtl="0">
              <a:spcBef>
                <a:spcPts val="0"/>
              </a:spcBef>
              <a:buSzPct val="100000"/>
              <a:defRPr sz="3600"/>
            </a:lvl3pPr>
            <a:lvl4pPr algn="ctr" rtl="0">
              <a:spcBef>
                <a:spcPts val="0"/>
              </a:spcBef>
              <a:buSzPct val="100000"/>
              <a:defRPr sz="3600"/>
            </a:lvl4pPr>
            <a:lvl5pPr algn="ctr" rtl="0">
              <a:spcBef>
                <a:spcPts val="0"/>
              </a:spcBef>
              <a:buSzPct val="100000"/>
              <a:defRPr sz="3600"/>
            </a:lvl5pPr>
            <a:lvl6pPr algn="ctr" rtl="0">
              <a:spcBef>
                <a:spcPts val="0"/>
              </a:spcBef>
              <a:buSzPct val="100000"/>
              <a:defRPr sz="3600"/>
            </a:lvl6pPr>
            <a:lvl7pPr algn="ctr" rtl="0">
              <a:spcBef>
                <a:spcPts val="0"/>
              </a:spcBef>
              <a:buSzPct val="100000"/>
              <a:defRPr sz="3600"/>
            </a:lvl7pPr>
            <a:lvl8pPr algn="ctr" rtl="0">
              <a:spcBef>
                <a:spcPts val="0"/>
              </a:spcBef>
              <a:buSzPct val="100000"/>
              <a:defRPr sz="3600"/>
            </a:lvl8pPr>
            <a:lvl9pPr algn="ctr" rtl="0">
              <a:spcBef>
                <a:spcPts val="0"/>
              </a:spcBef>
              <a:buSzPct val="100000"/>
              <a:defRPr sz="3600"/>
            </a:lvl9pPr>
          </a:lstStyle>
          <a:p>
            <a:endParaRPr/>
          </a:p>
        </p:txBody>
      </p:sp>
      <p:sp>
        <p:nvSpPr>
          <p:cNvPr id="14" name="Shape 14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fld id="{00000000-1234-1234-1234-123412341234}" type="slidenum">
              <a:rPr lang="en"/>
              <a:pPr lvl="0" rtl="0">
                <a:spcBef>
                  <a:spcPts val="0"/>
                </a:spcBef>
                <a:buNone/>
              </a:pPr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Body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hape 1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599" cy="572699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7" name="Shape 1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599" cy="34164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8" name="Shape 18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fld id="{00000000-1234-1234-1234-123412341234}" type="slidenum">
              <a:rPr lang="en"/>
              <a:pPr lvl="0" rtl="0">
                <a:spcBef>
                  <a:spcPts val="0"/>
                </a:spcBef>
                <a:buNone/>
              </a:pPr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ColTx">
  <p:cSld name="Title and Two Columns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Shape 20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599" cy="572699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1" name="Shape 2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899" cy="34164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rtl="0">
              <a:spcBef>
                <a:spcPts val="0"/>
              </a:spcBef>
              <a:buSzPct val="100000"/>
              <a:defRPr sz="1400"/>
            </a:lvl1pPr>
            <a:lvl2pPr rtl="0">
              <a:spcBef>
                <a:spcPts val="0"/>
              </a:spcBef>
              <a:buSzPct val="100000"/>
              <a:defRPr sz="1200"/>
            </a:lvl2pPr>
            <a:lvl3pPr rtl="0">
              <a:spcBef>
                <a:spcPts val="0"/>
              </a:spcBef>
              <a:buSzPct val="100000"/>
              <a:defRPr sz="1200"/>
            </a:lvl3pPr>
            <a:lvl4pPr rtl="0">
              <a:spcBef>
                <a:spcPts val="0"/>
              </a:spcBef>
              <a:buSzPct val="100000"/>
              <a:defRPr sz="1200"/>
            </a:lvl4pPr>
            <a:lvl5pPr rtl="0">
              <a:spcBef>
                <a:spcPts val="0"/>
              </a:spcBef>
              <a:buSzPct val="100000"/>
              <a:defRPr sz="1200"/>
            </a:lvl5pPr>
            <a:lvl6pPr rtl="0">
              <a:spcBef>
                <a:spcPts val="0"/>
              </a:spcBef>
              <a:buSzPct val="100000"/>
              <a:defRPr sz="1200"/>
            </a:lvl6pPr>
            <a:lvl7pPr rtl="0">
              <a:spcBef>
                <a:spcPts val="0"/>
              </a:spcBef>
              <a:buSzPct val="100000"/>
              <a:defRPr sz="1200"/>
            </a:lvl7pPr>
            <a:lvl8pPr rtl="0">
              <a:spcBef>
                <a:spcPts val="0"/>
              </a:spcBef>
              <a:buSzPct val="100000"/>
              <a:defRPr sz="1200"/>
            </a:lvl8pPr>
            <a:lvl9pPr rtl="0">
              <a:spcBef>
                <a:spcPts val="0"/>
              </a:spcBef>
              <a:buSzPct val="100000"/>
              <a:defRPr sz="1200"/>
            </a:lvl9pPr>
          </a:lstStyle>
          <a:p>
            <a:endParaRPr/>
          </a:p>
        </p:txBody>
      </p:sp>
      <p:sp>
        <p:nvSpPr>
          <p:cNvPr id="22" name="Shape 22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899" cy="34164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rtl="0">
              <a:spcBef>
                <a:spcPts val="0"/>
              </a:spcBef>
              <a:buSzPct val="100000"/>
              <a:defRPr sz="1400"/>
            </a:lvl1pPr>
            <a:lvl2pPr rtl="0">
              <a:spcBef>
                <a:spcPts val="0"/>
              </a:spcBef>
              <a:buSzPct val="100000"/>
              <a:defRPr sz="1200"/>
            </a:lvl2pPr>
            <a:lvl3pPr rtl="0">
              <a:spcBef>
                <a:spcPts val="0"/>
              </a:spcBef>
              <a:buSzPct val="100000"/>
              <a:defRPr sz="1200"/>
            </a:lvl3pPr>
            <a:lvl4pPr rtl="0">
              <a:spcBef>
                <a:spcPts val="0"/>
              </a:spcBef>
              <a:buSzPct val="100000"/>
              <a:defRPr sz="1200"/>
            </a:lvl4pPr>
            <a:lvl5pPr rtl="0">
              <a:spcBef>
                <a:spcPts val="0"/>
              </a:spcBef>
              <a:buSzPct val="100000"/>
              <a:defRPr sz="1200"/>
            </a:lvl5pPr>
            <a:lvl6pPr rtl="0">
              <a:spcBef>
                <a:spcPts val="0"/>
              </a:spcBef>
              <a:buSzPct val="100000"/>
              <a:defRPr sz="1200"/>
            </a:lvl6pPr>
            <a:lvl7pPr rtl="0">
              <a:spcBef>
                <a:spcPts val="0"/>
              </a:spcBef>
              <a:buSzPct val="100000"/>
              <a:defRPr sz="1200"/>
            </a:lvl7pPr>
            <a:lvl8pPr rtl="0">
              <a:spcBef>
                <a:spcPts val="0"/>
              </a:spcBef>
              <a:buSzPct val="100000"/>
              <a:defRPr sz="1200"/>
            </a:lvl8pPr>
            <a:lvl9pPr rtl="0">
              <a:spcBef>
                <a:spcPts val="0"/>
              </a:spcBef>
              <a:buSzPct val="100000"/>
              <a:defRPr sz="1200"/>
            </a:lvl9pPr>
          </a:lstStyle>
          <a:p>
            <a:endParaRPr/>
          </a:p>
        </p:txBody>
      </p:sp>
      <p:sp>
        <p:nvSpPr>
          <p:cNvPr id="23" name="Shape 23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fld id="{00000000-1234-1234-1234-123412341234}" type="slidenum">
              <a:rPr lang="en"/>
              <a:pPr lvl="0" rtl="0">
                <a:spcBef>
                  <a:spcPts val="0"/>
                </a:spcBef>
                <a:buNone/>
              </a:pPr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hape 2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599" cy="572699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6" name="Shape 26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fld id="{00000000-1234-1234-1234-123412341234}" type="slidenum">
              <a:rPr lang="en"/>
              <a:pPr lvl="0" rtl="0">
                <a:spcBef>
                  <a:spcPts val="0"/>
                </a:spcBef>
                <a:buNone/>
              </a:pPr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One Column Text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hape 28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7999" cy="755699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 rtl="0">
              <a:spcBef>
                <a:spcPts val="0"/>
              </a:spcBef>
              <a:buSzPct val="100000"/>
              <a:defRPr sz="2400"/>
            </a:lvl1pPr>
            <a:lvl2pPr rtl="0">
              <a:spcBef>
                <a:spcPts val="0"/>
              </a:spcBef>
              <a:buSzPct val="100000"/>
              <a:defRPr sz="2400"/>
            </a:lvl2pPr>
            <a:lvl3pPr rtl="0">
              <a:spcBef>
                <a:spcPts val="0"/>
              </a:spcBef>
              <a:buSzPct val="100000"/>
              <a:defRPr sz="2400"/>
            </a:lvl3pPr>
            <a:lvl4pPr rtl="0">
              <a:spcBef>
                <a:spcPts val="0"/>
              </a:spcBef>
              <a:buSzPct val="100000"/>
              <a:defRPr sz="2400"/>
            </a:lvl4pPr>
            <a:lvl5pPr rtl="0">
              <a:spcBef>
                <a:spcPts val="0"/>
              </a:spcBef>
              <a:buSzPct val="100000"/>
              <a:defRPr sz="2400"/>
            </a:lvl5pPr>
            <a:lvl6pPr rtl="0">
              <a:spcBef>
                <a:spcPts val="0"/>
              </a:spcBef>
              <a:buSzPct val="100000"/>
              <a:defRPr sz="2400"/>
            </a:lvl6pPr>
            <a:lvl7pPr rtl="0">
              <a:spcBef>
                <a:spcPts val="0"/>
              </a:spcBef>
              <a:buSzPct val="100000"/>
              <a:defRPr sz="2400"/>
            </a:lvl7pPr>
            <a:lvl8pPr rtl="0">
              <a:spcBef>
                <a:spcPts val="0"/>
              </a:spcBef>
              <a:buSzPct val="100000"/>
              <a:defRPr sz="2400"/>
            </a:lvl8pPr>
            <a:lvl9pPr rtl="0">
              <a:spcBef>
                <a:spcPts val="0"/>
              </a:spcBef>
              <a:buSzPct val="100000"/>
              <a:defRPr sz="2400"/>
            </a:lvl9pPr>
          </a:lstStyle>
          <a:p>
            <a:endParaRPr/>
          </a:p>
        </p:txBody>
      </p:sp>
      <p:sp>
        <p:nvSpPr>
          <p:cNvPr id="29" name="Shape 29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7999" cy="31794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rtl="0">
              <a:spcBef>
                <a:spcPts val="0"/>
              </a:spcBef>
              <a:buSzPct val="100000"/>
              <a:defRPr sz="1200"/>
            </a:lvl1pPr>
            <a:lvl2pPr rtl="0">
              <a:spcBef>
                <a:spcPts val="0"/>
              </a:spcBef>
              <a:buSzPct val="100000"/>
              <a:defRPr sz="1200"/>
            </a:lvl2pPr>
            <a:lvl3pPr rtl="0">
              <a:spcBef>
                <a:spcPts val="0"/>
              </a:spcBef>
              <a:buSzPct val="100000"/>
              <a:defRPr sz="1200"/>
            </a:lvl3pPr>
            <a:lvl4pPr rtl="0">
              <a:spcBef>
                <a:spcPts val="0"/>
              </a:spcBef>
              <a:buSzPct val="100000"/>
              <a:defRPr sz="1200"/>
            </a:lvl4pPr>
            <a:lvl5pPr rtl="0">
              <a:spcBef>
                <a:spcPts val="0"/>
              </a:spcBef>
              <a:buSzPct val="100000"/>
              <a:defRPr sz="1200"/>
            </a:lvl5pPr>
            <a:lvl6pPr rtl="0">
              <a:spcBef>
                <a:spcPts val="0"/>
              </a:spcBef>
              <a:buSzPct val="100000"/>
              <a:defRPr sz="1200"/>
            </a:lvl6pPr>
            <a:lvl7pPr rtl="0">
              <a:spcBef>
                <a:spcPts val="0"/>
              </a:spcBef>
              <a:buSzPct val="100000"/>
              <a:defRPr sz="1200"/>
            </a:lvl7pPr>
            <a:lvl8pPr rtl="0">
              <a:spcBef>
                <a:spcPts val="0"/>
              </a:spcBef>
              <a:buSzPct val="100000"/>
              <a:defRPr sz="1200"/>
            </a:lvl8pPr>
            <a:lvl9pPr rtl="0">
              <a:spcBef>
                <a:spcPts val="0"/>
              </a:spcBef>
              <a:buSzPct val="100000"/>
              <a:defRPr sz="1200"/>
            </a:lvl9pPr>
          </a:lstStyle>
          <a:p>
            <a:endParaRPr/>
          </a:p>
        </p:txBody>
      </p:sp>
      <p:sp>
        <p:nvSpPr>
          <p:cNvPr id="30" name="Shape 30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fld id="{00000000-1234-1234-1234-123412341234}" type="slidenum">
              <a:rPr lang="en"/>
              <a:pPr lvl="0" rtl="0">
                <a:spcBef>
                  <a:spcPts val="0"/>
                </a:spcBef>
                <a:buNone/>
              </a:pPr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Main Point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Shape 32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lIns="91425" tIns="91425" rIns="91425" bIns="91425" anchor="ctr" anchorCtr="0"/>
          <a:lstStyle>
            <a:lvl1pPr rtl="0">
              <a:spcBef>
                <a:spcPts val="0"/>
              </a:spcBef>
              <a:buSzPct val="100000"/>
              <a:defRPr sz="4800"/>
            </a:lvl1pPr>
            <a:lvl2pPr rtl="0">
              <a:spcBef>
                <a:spcPts val="0"/>
              </a:spcBef>
              <a:buSzPct val="100000"/>
              <a:defRPr sz="4800"/>
            </a:lvl2pPr>
            <a:lvl3pPr rtl="0">
              <a:spcBef>
                <a:spcPts val="0"/>
              </a:spcBef>
              <a:buSzPct val="100000"/>
              <a:defRPr sz="4800"/>
            </a:lvl3pPr>
            <a:lvl4pPr rtl="0">
              <a:spcBef>
                <a:spcPts val="0"/>
              </a:spcBef>
              <a:buSzPct val="100000"/>
              <a:defRPr sz="4800"/>
            </a:lvl4pPr>
            <a:lvl5pPr rtl="0">
              <a:spcBef>
                <a:spcPts val="0"/>
              </a:spcBef>
              <a:buSzPct val="100000"/>
              <a:defRPr sz="4800"/>
            </a:lvl5pPr>
            <a:lvl6pPr rtl="0">
              <a:spcBef>
                <a:spcPts val="0"/>
              </a:spcBef>
              <a:buSzPct val="100000"/>
              <a:defRPr sz="4800"/>
            </a:lvl6pPr>
            <a:lvl7pPr rtl="0">
              <a:spcBef>
                <a:spcPts val="0"/>
              </a:spcBef>
              <a:buSzPct val="100000"/>
              <a:defRPr sz="4800"/>
            </a:lvl7pPr>
            <a:lvl8pPr rtl="0">
              <a:spcBef>
                <a:spcPts val="0"/>
              </a:spcBef>
              <a:buSzPct val="100000"/>
              <a:defRPr sz="4800"/>
            </a:lvl8pPr>
            <a:lvl9pPr rtl="0">
              <a:spcBef>
                <a:spcPts val="0"/>
              </a:spcBef>
              <a:buSzPct val="100000"/>
              <a:defRPr sz="4800"/>
            </a:lvl9pPr>
          </a:lstStyle>
          <a:p>
            <a:endParaRPr/>
          </a:p>
        </p:txBody>
      </p:sp>
      <p:sp>
        <p:nvSpPr>
          <p:cNvPr id="33" name="Shape 33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fld id="{00000000-1234-1234-1234-123412341234}" type="slidenum">
              <a:rPr lang="en"/>
              <a:pPr lvl="0" rtl="0">
                <a:spcBef>
                  <a:spcPts val="0"/>
                </a:spcBef>
                <a:buNone/>
              </a:pPr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ection Title and Description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Shape 35"/>
          <p:cNvSpPr/>
          <p:nvPr/>
        </p:nvSpPr>
        <p:spPr>
          <a:xfrm>
            <a:off x="4572000" y="-125"/>
            <a:ext cx="4572000" cy="5143499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36" name="Shape 36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199" cy="14823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 algn="ctr" rtl="0">
              <a:spcBef>
                <a:spcPts val="0"/>
              </a:spcBef>
              <a:buSzPct val="100000"/>
              <a:defRPr sz="4200"/>
            </a:lvl1pPr>
            <a:lvl2pPr algn="ctr" rtl="0">
              <a:spcBef>
                <a:spcPts val="0"/>
              </a:spcBef>
              <a:buSzPct val="100000"/>
              <a:defRPr sz="4200"/>
            </a:lvl2pPr>
            <a:lvl3pPr algn="ctr" rtl="0">
              <a:spcBef>
                <a:spcPts val="0"/>
              </a:spcBef>
              <a:buSzPct val="100000"/>
              <a:defRPr sz="4200"/>
            </a:lvl3pPr>
            <a:lvl4pPr algn="ctr" rtl="0">
              <a:spcBef>
                <a:spcPts val="0"/>
              </a:spcBef>
              <a:buSzPct val="100000"/>
              <a:defRPr sz="4200"/>
            </a:lvl4pPr>
            <a:lvl5pPr algn="ctr" rtl="0">
              <a:spcBef>
                <a:spcPts val="0"/>
              </a:spcBef>
              <a:buSzPct val="100000"/>
              <a:defRPr sz="4200"/>
            </a:lvl5pPr>
            <a:lvl6pPr algn="ctr" rtl="0">
              <a:spcBef>
                <a:spcPts val="0"/>
              </a:spcBef>
              <a:buSzPct val="100000"/>
              <a:defRPr sz="4200"/>
            </a:lvl6pPr>
            <a:lvl7pPr algn="ctr" rtl="0">
              <a:spcBef>
                <a:spcPts val="0"/>
              </a:spcBef>
              <a:buSzPct val="100000"/>
              <a:defRPr sz="4200"/>
            </a:lvl7pPr>
            <a:lvl8pPr algn="ctr" rtl="0">
              <a:spcBef>
                <a:spcPts val="0"/>
              </a:spcBef>
              <a:buSzPct val="100000"/>
              <a:defRPr sz="4200"/>
            </a:lvl8pPr>
            <a:lvl9pPr algn="ctr" rtl="0">
              <a:spcBef>
                <a:spcPts val="0"/>
              </a:spcBef>
              <a:buSzPct val="100000"/>
              <a:defRPr sz="4200"/>
            </a:lvl9pPr>
          </a:lstStyle>
          <a:p>
            <a:endParaRPr/>
          </a:p>
        </p:txBody>
      </p:sp>
      <p:sp>
        <p:nvSpPr>
          <p:cNvPr id="37" name="Shape 37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199" cy="12351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1pPr>
            <a:lvl2pPr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2pPr>
            <a:lvl3pPr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3pPr>
            <a:lvl4pPr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4pPr>
            <a:lvl5pPr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5pPr>
            <a:lvl6pPr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6pPr>
            <a:lvl7pPr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7pPr>
            <a:lvl8pPr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8pPr>
            <a:lvl9pPr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9pPr>
          </a:lstStyle>
          <a:p>
            <a:endParaRPr/>
          </a:p>
        </p:txBody>
      </p:sp>
      <p:sp>
        <p:nvSpPr>
          <p:cNvPr id="38" name="Shape 38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099"/>
          </a:xfrm>
          <a:prstGeom prst="rect">
            <a:avLst/>
          </a:prstGeom>
        </p:spPr>
        <p:txBody>
          <a:bodyPr lIns="91425" tIns="91425" rIns="91425" bIns="91425" anchor="ctr" anchorCtr="0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39" name="Shape 39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fld id="{00000000-1234-1234-1234-123412341234}" type="slidenum">
              <a:rPr lang="en"/>
              <a:pPr lvl="0" rtl="0">
                <a:spcBef>
                  <a:spcPts val="0"/>
                </a:spcBef>
                <a:buNone/>
              </a:pPr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aption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Shape 41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lIns="91425" tIns="91425" rIns="91425" bIns="91425" anchor="ctr" anchorCtr="0"/>
          <a:lstStyle>
            <a:lvl1pPr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</a:lstStyle>
          <a:p>
            <a:endParaRPr/>
          </a:p>
        </p:txBody>
      </p:sp>
      <p:sp>
        <p:nvSpPr>
          <p:cNvPr id="42" name="Shape 42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fld id="{00000000-1234-1234-1234-123412341234}" type="slidenum">
              <a:rPr lang="en"/>
              <a:pPr lvl="0" rtl="0">
                <a:spcBef>
                  <a:spcPts val="0"/>
                </a:spcBef>
                <a:buNone/>
              </a:pPr>
              <a:t>‹#›</a:t>
            </a:fld>
            <a:endParaRPr lang="en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599" cy="5726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rtl="0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1pPr>
            <a:lvl2pPr rtl="0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2pPr>
            <a:lvl3pPr rtl="0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3pPr>
            <a:lvl4pPr rtl="0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4pPr>
            <a:lvl5pPr rtl="0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5pPr>
            <a:lvl6pPr rtl="0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6pPr>
            <a:lvl7pPr rtl="0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7pPr>
            <a:lvl8pPr rtl="0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8pPr>
            <a:lvl9pPr rtl="0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6" name="Shape 6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599" cy="3416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defRPr sz="1800">
                <a:solidFill>
                  <a:schemeClr val="dk2"/>
                </a:solidFill>
              </a:defRPr>
            </a:lvl1pPr>
            <a:lvl2pPr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2pPr>
            <a:lvl3pPr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3pPr>
            <a:lvl4pPr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4pPr>
            <a:lvl5pPr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5pPr>
            <a:lvl6pPr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6pPr>
            <a:lvl7pPr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7pPr>
            <a:lvl8pPr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8pPr>
            <a:lvl9pPr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algn="r" rtl="0">
              <a:spcBef>
                <a:spcPts val="0"/>
              </a:spcBef>
              <a:buNone/>
            </a:pPr>
            <a:fld id="{00000000-1234-1234-1234-123412341234}" type="slidenum">
              <a:rPr lang="en" sz="1000">
                <a:solidFill>
                  <a:schemeClr val="dk2"/>
                </a:solidFill>
              </a:rPr>
              <a:pPr lvl="0" algn="r" rtl="0">
                <a:spcBef>
                  <a:spcPts val="0"/>
                </a:spcBef>
                <a:buNone/>
              </a:pPr>
              <a:t>‹#›</a:t>
            </a:fld>
            <a:endParaRPr lang="en" sz="1000">
              <a:solidFill>
                <a:schemeClr val="dk2"/>
              </a:solidFill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9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0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1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2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4" Type="http://schemas.openxmlformats.org/officeDocument/2006/relationships/image" Target="../media/image14.pn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4" Type="http://schemas.openxmlformats.org/officeDocument/2006/relationships/image" Target="../media/image16.jpeg"/><Relationship Id="rId5" Type="http://schemas.openxmlformats.org/officeDocument/2006/relationships/image" Target="../media/image17.jpeg"/><Relationship Id="rId6" Type="http://schemas.openxmlformats.org/officeDocument/2006/relationships/image" Target="../media/image18.jpe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6.gif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7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Shape 50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599" cy="2052599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/>
              <a:t>Syrian Civil War</a:t>
            </a:r>
          </a:p>
        </p:txBody>
      </p:sp>
      <p:sp>
        <p:nvSpPr>
          <p:cNvPr id="51" name="Shape 51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599" cy="7926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pic>
        <p:nvPicPr>
          <p:cNvPr id="52" name="Shape 5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53" name="Shape 53"/>
          <p:cNvSpPr txBox="1"/>
          <p:nvPr/>
        </p:nvSpPr>
        <p:spPr>
          <a:xfrm>
            <a:off x="73875" y="203150"/>
            <a:ext cx="6768600" cy="7202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rtl="0">
              <a:spcBef>
                <a:spcPts val="0"/>
              </a:spcBef>
              <a:buNone/>
            </a:pPr>
            <a:r>
              <a:rPr lang="en" sz="3000">
                <a:solidFill>
                  <a:srgbClr val="F3F3F3"/>
                </a:solidFill>
                <a:highlight>
                  <a:srgbClr val="000000"/>
                </a:highlight>
                <a:latin typeface="Nunito"/>
                <a:ea typeface="Nunito"/>
                <a:cs typeface="Nunito"/>
                <a:sym typeface="Nunito"/>
              </a:rPr>
              <a:t>The Syrian Crisis  </a:t>
            </a:r>
          </a:p>
          <a:p>
            <a:pPr rtl="0">
              <a:spcBef>
                <a:spcPts val="0"/>
              </a:spcBef>
              <a:buNone/>
            </a:pPr>
            <a:endParaRPr sz="3000">
              <a:solidFill>
                <a:srgbClr val="F3F3F3"/>
              </a:solidFill>
              <a:highlight>
                <a:srgbClr val="000000"/>
              </a:highlight>
              <a:latin typeface="Nunito"/>
              <a:ea typeface="Nunito"/>
              <a:cs typeface="Nunito"/>
              <a:sym typeface="Nunito"/>
            </a:endParaRPr>
          </a:p>
          <a:p>
            <a:pPr rtl="0">
              <a:spcBef>
                <a:spcPts val="0"/>
              </a:spcBef>
              <a:buNone/>
            </a:pPr>
            <a:endParaRPr sz="3000">
              <a:solidFill>
                <a:srgbClr val="F3F3F3"/>
              </a:solidFill>
              <a:highlight>
                <a:srgbClr val="000000"/>
              </a:highlight>
              <a:latin typeface="Nunito"/>
              <a:ea typeface="Nunito"/>
              <a:cs typeface="Nunito"/>
              <a:sym typeface="Nunito"/>
            </a:endParaRPr>
          </a:p>
          <a:p>
            <a:pPr rtl="0">
              <a:spcBef>
                <a:spcPts val="0"/>
              </a:spcBef>
              <a:buNone/>
            </a:pPr>
            <a:endParaRPr sz="3000">
              <a:solidFill>
                <a:srgbClr val="F3F3F3"/>
              </a:solidFill>
              <a:highlight>
                <a:srgbClr val="000000"/>
              </a:highlight>
              <a:latin typeface="Nunito"/>
              <a:ea typeface="Nunito"/>
              <a:cs typeface="Nunito"/>
              <a:sym typeface="Nunito"/>
            </a:endParaRPr>
          </a:p>
          <a:p>
            <a:pPr rtl="0">
              <a:spcBef>
                <a:spcPts val="0"/>
              </a:spcBef>
              <a:buNone/>
            </a:pPr>
            <a:endParaRPr sz="3000">
              <a:solidFill>
                <a:srgbClr val="F3F3F3"/>
              </a:solidFill>
              <a:highlight>
                <a:srgbClr val="000000"/>
              </a:highlight>
              <a:latin typeface="Nunito"/>
              <a:ea typeface="Nunito"/>
              <a:cs typeface="Nunito"/>
              <a:sym typeface="Nunito"/>
            </a:endParaRPr>
          </a:p>
          <a:p>
            <a:pPr rtl="0">
              <a:spcBef>
                <a:spcPts val="0"/>
              </a:spcBef>
              <a:buNone/>
            </a:pPr>
            <a:endParaRPr sz="3000">
              <a:solidFill>
                <a:srgbClr val="F3F3F3"/>
              </a:solidFill>
              <a:highlight>
                <a:srgbClr val="000000"/>
              </a:highlight>
              <a:latin typeface="Nunito"/>
              <a:ea typeface="Nunito"/>
              <a:cs typeface="Nunito"/>
              <a:sym typeface="Nunito"/>
            </a:endParaRPr>
          </a:p>
          <a:p>
            <a:pPr rtl="0">
              <a:spcBef>
                <a:spcPts val="0"/>
              </a:spcBef>
              <a:buNone/>
            </a:pPr>
            <a:endParaRPr sz="3000">
              <a:solidFill>
                <a:srgbClr val="F3F3F3"/>
              </a:solidFill>
              <a:highlight>
                <a:srgbClr val="000000"/>
              </a:highlight>
              <a:latin typeface="Nunito"/>
              <a:ea typeface="Nunito"/>
              <a:cs typeface="Nunito"/>
              <a:sym typeface="Nunito"/>
            </a:endParaRPr>
          </a:p>
          <a:p>
            <a:pPr rtl="0">
              <a:spcBef>
                <a:spcPts val="0"/>
              </a:spcBef>
              <a:buNone/>
            </a:pPr>
            <a:endParaRPr sz="3000">
              <a:solidFill>
                <a:srgbClr val="F3F3F3"/>
              </a:solidFill>
              <a:highlight>
                <a:srgbClr val="000000"/>
              </a:highlight>
              <a:latin typeface="Nunito"/>
              <a:ea typeface="Nunito"/>
              <a:cs typeface="Nunito"/>
              <a:sym typeface="Nunito"/>
            </a:endParaRPr>
          </a:p>
          <a:p>
            <a:pPr>
              <a:spcBef>
                <a:spcPts val="0"/>
              </a:spcBef>
              <a:buNone/>
            </a:pPr>
            <a:endParaRPr sz="3000">
              <a:solidFill>
                <a:srgbClr val="F3F3F3"/>
              </a:solidFill>
              <a:highlight>
                <a:srgbClr val="000000"/>
              </a:highlight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54" name="Shape 54"/>
          <p:cNvSpPr txBox="1"/>
          <p:nvPr/>
        </p:nvSpPr>
        <p:spPr>
          <a:xfrm>
            <a:off x="7101175" y="240100"/>
            <a:ext cx="1731000" cy="177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rtl="0">
              <a:spcBef>
                <a:spcPts val="0"/>
              </a:spcBef>
              <a:buNone/>
            </a:pPr>
            <a:r>
              <a:rPr lang="en" sz="1800">
                <a:highlight>
                  <a:srgbClr val="F3F3F3"/>
                </a:highlight>
                <a:latin typeface="Nunito"/>
                <a:ea typeface="Nunito"/>
                <a:cs typeface="Nunito"/>
                <a:sym typeface="Nunito"/>
              </a:rPr>
              <a:t>Michael Reed</a:t>
            </a:r>
          </a:p>
          <a:p>
            <a:pPr rtl="0">
              <a:spcBef>
                <a:spcPts val="0"/>
              </a:spcBef>
              <a:buNone/>
            </a:pPr>
            <a:r>
              <a:rPr lang="en" sz="1800">
                <a:highlight>
                  <a:srgbClr val="F3F3F3"/>
                </a:highlight>
                <a:latin typeface="Nunito"/>
                <a:ea typeface="Nunito"/>
                <a:cs typeface="Nunito"/>
                <a:sym typeface="Nunito"/>
              </a:rPr>
              <a:t>Joel Phillips</a:t>
            </a:r>
          </a:p>
          <a:p>
            <a:pPr>
              <a:spcBef>
                <a:spcPts val="0"/>
              </a:spcBef>
              <a:buNone/>
            </a:pPr>
            <a:r>
              <a:rPr lang="en" sz="1800">
                <a:highlight>
                  <a:srgbClr val="F3F3F3"/>
                </a:highlight>
                <a:latin typeface="Nunito"/>
                <a:ea typeface="Nunito"/>
                <a:cs typeface="Nunito"/>
                <a:sym typeface="Nunito"/>
              </a:rPr>
              <a:t>Andy Rhiel</a:t>
            </a:r>
          </a:p>
        </p:txBody>
      </p:sp>
    </p:spTree>
  </p:cSld>
  <p:clrMapOvr>
    <a:masterClrMapping/>
  </p:clrMapOvr>
  <p:transition xmlns:p14="http://schemas.microsoft.com/office/powerpoint/2010/main" spd="slow">
    <p:cut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9D9D9"/>
        </a:solidFill>
        <a:effectLst/>
      </p:bgPr>
    </p:bg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7" name="Shape 1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499"/>
          </a:xfrm>
          <a:prstGeom prst="rect">
            <a:avLst/>
          </a:prstGeom>
          <a:noFill/>
          <a:ln>
            <a:noFill/>
          </a:ln>
        </p:spPr>
      </p:pic>
      <p:sp>
        <p:nvSpPr>
          <p:cNvPr id="128" name="Shape 12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599" cy="5726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 b="1">
                <a:highlight>
                  <a:srgbClr val="F3F3F3"/>
                </a:highlight>
              </a:rPr>
              <a:t>Learning Objective</a:t>
            </a:r>
          </a:p>
        </p:txBody>
      </p:sp>
      <p:sp>
        <p:nvSpPr>
          <p:cNvPr id="129" name="Shape 129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599" cy="34164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1400">
              <a:solidFill>
                <a:schemeClr val="dk1"/>
              </a:solidFill>
            </a:endParaRPr>
          </a:p>
          <a:p>
            <a: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1400">
              <a:solidFill>
                <a:schemeClr val="dk1"/>
              </a:solidFill>
            </a:endParaRPr>
          </a:p>
          <a:p>
            <a: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78571"/>
              <a:buFont typeface="Arial"/>
              <a:buNone/>
            </a:pPr>
            <a:r>
              <a:rPr lang="en" sz="1400">
                <a:solidFill>
                  <a:schemeClr val="dk1"/>
                </a:solidFill>
                <a:highlight>
                  <a:srgbClr val="FFFFFF"/>
                </a:highlight>
              </a:rPr>
              <a:t>-Evaluate the responses of the international community, specifically the US, in handling the influx of Syrian refugees following the Syrian Civil War.</a:t>
            </a:r>
          </a:p>
          <a:p>
            <a: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1400">
              <a:solidFill>
                <a:schemeClr val="dk1"/>
              </a:solidFill>
            </a:endParaRPr>
          </a:p>
          <a:p>
            <a: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1400">
              <a:solidFill>
                <a:schemeClr val="dk1"/>
              </a:solidFill>
            </a:endParaRPr>
          </a:p>
          <a:p>
            <a: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1400">
              <a:solidFill>
                <a:schemeClr val="dk1"/>
              </a:solidFill>
            </a:endParaRPr>
          </a:p>
        </p:txBody>
      </p:sp>
    </p:spTree>
  </p:cSld>
  <p:clrMapOvr>
    <a:masterClrMapping/>
  </p:clrMapOvr>
  <p:transition xmlns:p14="http://schemas.microsoft.com/office/powerpoint/2010/main" spd="slow">
    <p:cut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9D9D9"/>
        </a:solidFill>
        <a:effectLst/>
      </p:bgPr>
    </p:bg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4" name="Shape 13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9008"/>
            <a:ext cx="9144000" cy="5143499"/>
          </a:xfrm>
          <a:prstGeom prst="rect">
            <a:avLst/>
          </a:prstGeom>
          <a:noFill/>
          <a:ln>
            <a:noFill/>
          </a:ln>
        </p:spPr>
      </p:pic>
      <p:sp>
        <p:nvSpPr>
          <p:cNvPr id="135" name="Shape 135"/>
          <p:cNvSpPr txBox="1">
            <a:spLocks noGrp="1"/>
          </p:cNvSpPr>
          <p:nvPr>
            <p:ph type="title"/>
          </p:nvPr>
        </p:nvSpPr>
        <p:spPr>
          <a:xfrm>
            <a:off x="176601" y="84710"/>
            <a:ext cx="1246450" cy="5726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 b="1" dirty="0">
                <a:highlight>
                  <a:srgbClr val="F3F3F3"/>
                </a:highlight>
              </a:rPr>
              <a:t>Video</a:t>
            </a:r>
          </a:p>
        </p:txBody>
      </p:sp>
      <p:sp>
        <p:nvSpPr>
          <p:cNvPr id="136" name="Shape 136"/>
          <p:cNvSpPr txBox="1">
            <a:spLocks noGrp="1"/>
          </p:cNvSpPr>
          <p:nvPr>
            <p:ph type="body" idx="1"/>
          </p:nvPr>
        </p:nvSpPr>
        <p:spPr>
          <a:xfrm>
            <a:off x="311700" y="738113"/>
            <a:ext cx="8520599" cy="197326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91425" tIns="91425" rIns="91425" bIns="91425" anchor="t" anchorCtr="0">
            <a:noAutofit/>
          </a:bodyPr>
          <a:lstStyle/>
          <a:p>
            <a:pPr rtl="0">
              <a:spcBef>
                <a:spcPts val="0"/>
              </a:spcBef>
              <a:buNone/>
            </a:pPr>
            <a:r>
              <a:rPr lang="en" u="sng" dirty="0">
                <a:solidFill>
                  <a:schemeClr val="hlink"/>
                </a:solidFill>
                <a:highlight>
                  <a:srgbClr val="F3F3F3"/>
                </a:highlight>
              </a:rPr>
              <a:t>http://www.cbsnews.com/news/disturbing-video-hungary-refugee-camp-europe-migrant-crisis</a:t>
            </a:r>
            <a:r>
              <a:rPr lang="en" u="sng" dirty="0" smtClean="0">
                <a:solidFill>
                  <a:schemeClr val="hlink"/>
                </a:solidFill>
                <a:highlight>
                  <a:srgbClr val="F3F3F3"/>
                </a:highlight>
              </a:rPr>
              <a:t>/</a:t>
            </a:r>
            <a:endParaRPr dirty="0"/>
          </a:p>
          <a:p>
            <a:pPr rtl="0">
              <a:spcBef>
                <a:spcPts val="0"/>
              </a:spcBef>
              <a:buNone/>
            </a:pPr>
            <a:r>
              <a:rPr lang="en" dirty="0">
                <a:highlight>
                  <a:srgbClr val="F3F3F3"/>
                </a:highlight>
              </a:rPr>
              <a:t>http://www.bbc.com/news/world-europe-33986738</a:t>
            </a:r>
          </a:p>
          <a:p>
            <a:pPr lvl="0" rtl="0">
              <a:lnSpc>
                <a:spcPct val="112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300" b="1" dirty="0">
                <a:solidFill>
                  <a:srgbClr val="1E1E1E"/>
                </a:solidFill>
                <a:highlight>
                  <a:srgbClr val="FFFFFF"/>
                </a:highlight>
              </a:rPr>
              <a:t>“Migrants crisis: Slovakia 'will only accept Christians'”</a:t>
            </a:r>
          </a:p>
          <a:p>
            <a:pPr rtl="0">
              <a:spcBef>
                <a:spcPts val="0"/>
              </a:spcBef>
              <a:buNone/>
            </a:pPr>
            <a:endParaRPr dirty="0"/>
          </a:p>
          <a:p>
            <a:pPr rtl="0">
              <a:spcBef>
                <a:spcPts val="0"/>
              </a:spcBef>
              <a:buNone/>
            </a:pPr>
            <a:endParaRPr dirty="0"/>
          </a:p>
          <a:p>
            <a:pPr>
              <a:spcBef>
                <a:spcPts val="0"/>
              </a:spcBef>
              <a:buNone/>
            </a:pPr>
            <a:endParaRPr dirty="0"/>
          </a:p>
        </p:txBody>
      </p:sp>
      <p:sp>
        <p:nvSpPr>
          <p:cNvPr id="137" name="Shape 137"/>
          <p:cNvSpPr txBox="1"/>
          <p:nvPr/>
        </p:nvSpPr>
        <p:spPr>
          <a:xfrm>
            <a:off x="1954800" y="2998875"/>
            <a:ext cx="5234399" cy="610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  <p:transition xmlns:p14="http://schemas.microsoft.com/office/powerpoint/2010/main" spd="slow">
    <p:cut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Shape 142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599" cy="5726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143" name="Shape 143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599" cy="34164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pic>
        <p:nvPicPr>
          <p:cNvPr id="144" name="Shape 14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3999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xmlns:p14="http://schemas.microsoft.com/office/powerpoint/2010/main" spd="slow">
    <p:cut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9D9D9"/>
        </a:solidFill>
        <a:effectLst/>
      </p:bgPr>
    </p:bg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Shape 149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599" cy="5726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 b="1"/>
              <a:t>Where are the refugees going?</a:t>
            </a:r>
          </a:p>
        </p:txBody>
      </p:sp>
      <p:sp>
        <p:nvSpPr>
          <p:cNvPr id="150" name="Shape 150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2341800" cy="34164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rtl="0">
              <a:spcBef>
                <a:spcPts val="0"/>
              </a:spcBef>
              <a:buNone/>
            </a:pPr>
            <a:r>
              <a:rPr lang="en" sz="1400"/>
              <a:t>Germany-98,000</a:t>
            </a:r>
          </a:p>
          <a:p>
            <a:pPr rtl="0">
              <a:spcBef>
                <a:spcPts val="0"/>
              </a:spcBef>
              <a:buNone/>
            </a:pPr>
            <a:r>
              <a:rPr lang="en" sz="1400"/>
              <a:t>Sweden-64,000</a:t>
            </a:r>
          </a:p>
          <a:p>
            <a:pPr rtl="0">
              <a:spcBef>
                <a:spcPts val="0"/>
              </a:spcBef>
              <a:buNone/>
            </a:pPr>
            <a:r>
              <a:rPr lang="en" sz="1400"/>
              <a:t>France-6,700    </a:t>
            </a:r>
          </a:p>
          <a:p>
            <a:pPr rtl="0">
              <a:spcBef>
                <a:spcPts val="0"/>
              </a:spcBef>
              <a:buNone/>
            </a:pPr>
            <a:r>
              <a:rPr lang="en" sz="1400"/>
              <a:t>UK-7,000</a:t>
            </a:r>
          </a:p>
          <a:p>
            <a:pPr rtl="0">
              <a:spcBef>
                <a:spcPts val="0"/>
              </a:spcBef>
              <a:buNone/>
            </a:pPr>
            <a:r>
              <a:rPr lang="en" sz="1400"/>
              <a:t>Denmark-11,500  </a:t>
            </a:r>
          </a:p>
          <a:p>
            <a:pPr rtl="0">
              <a:spcBef>
                <a:spcPts val="0"/>
              </a:spcBef>
              <a:buNone/>
            </a:pPr>
            <a:r>
              <a:rPr lang="en" sz="1400"/>
              <a:t>Hungary-18,000</a:t>
            </a:r>
          </a:p>
          <a:p>
            <a:pPr rtl="0">
              <a:spcBef>
                <a:spcPts val="0"/>
              </a:spcBef>
              <a:buNone/>
            </a:pPr>
            <a:r>
              <a:rPr lang="en" sz="1400"/>
              <a:t>USA-1,500</a:t>
            </a:r>
          </a:p>
          <a:p>
            <a:pPr rtl="0">
              <a:spcBef>
                <a:spcPts val="0"/>
              </a:spcBef>
              <a:buNone/>
            </a:pPr>
            <a:endParaRPr sz="1400"/>
          </a:p>
          <a:p>
            <a:pPr>
              <a:spcBef>
                <a:spcPts val="0"/>
              </a:spcBef>
              <a:buNone/>
            </a:pPr>
            <a:endParaRPr sz="1400"/>
          </a:p>
        </p:txBody>
      </p:sp>
      <p:sp>
        <p:nvSpPr>
          <p:cNvPr id="151" name="Shape 151"/>
          <p:cNvSpPr txBox="1"/>
          <p:nvPr/>
        </p:nvSpPr>
        <p:spPr>
          <a:xfrm>
            <a:off x="5397925" y="1116125"/>
            <a:ext cx="3362400" cy="38546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rtl="0">
              <a:spcBef>
                <a:spcPts val="0"/>
              </a:spcBef>
              <a:buNone/>
            </a:pPr>
            <a:r>
              <a:rPr lang="en">
                <a:solidFill>
                  <a:srgbClr val="666666"/>
                </a:solidFill>
              </a:rPr>
              <a:t>Canada-10,000</a:t>
            </a:r>
          </a:p>
          <a:p>
            <a:pPr rtl="0">
              <a:spcBef>
                <a:spcPts val="0"/>
              </a:spcBef>
              <a:buNone/>
            </a:pPr>
            <a:endParaRPr>
              <a:solidFill>
                <a:srgbClr val="666666"/>
              </a:solidFill>
            </a:endParaRPr>
          </a:p>
          <a:p>
            <a:pPr rtl="0">
              <a:spcBef>
                <a:spcPts val="0"/>
              </a:spcBef>
              <a:buNone/>
            </a:pPr>
            <a:r>
              <a:rPr lang="en">
                <a:solidFill>
                  <a:srgbClr val="666666"/>
                </a:solidFill>
              </a:rPr>
              <a:t>Australia-12,000</a:t>
            </a:r>
          </a:p>
          <a:p>
            <a:pPr rtl="0">
              <a:spcBef>
                <a:spcPts val="0"/>
              </a:spcBef>
              <a:buNone/>
            </a:pPr>
            <a:endParaRPr>
              <a:solidFill>
                <a:srgbClr val="666666"/>
              </a:solidFill>
            </a:endParaRPr>
          </a:p>
          <a:p>
            <a:pPr rtl="0">
              <a:spcBef>
                <a:spcPts val="0"/>
              </a:spcBef>
              <a:buNone/>
            </a:pPr>
            <a:r>
              <a:rPr lang="en">
                <a:solidFill>
                  <a:srgbClr val="666666"/>
                </a:solidFill>
              </a:rPr>
              <a:t>UAE-250,000</a:t>
            </a:r>
          </a:p>
          <a:p>
            <a:pPr rtl="0">
              <a:spcBef>
                <a:spcPts val="0"/>
              </a:spcBef>
              <a:buNone/>
            </a:pPr>
            <a:endParaRPr>
              <a:solidFill>
                <a:srgbClr val="666666"/>
              </a:solidFill>
            </a:endParaRPr>
          </a:p>
          <a:p>
            <a:pPr rtl="0">
              <a:spcBef>
                <a:spcPts val="0"/>
              </a:spcBef>
              <a:buNone/>
            </a:pPr>
            <a:r>
              <a:rPr lang="en">
                <a:solidFill>
                  <a:srgbClr val="666666"/>
                </a:solidFill>
              </a:rPr>
              <a:t>Turkey-1,900,000</a:t>
            </a:r>
          </a:p>
          <a:p>
            <a:pPr rtl="0">
              <a:spcBef>
                <a:spcPts val="0"/>
              </a:spcBef>
              <a:buNone/>
            </a:pPr>
            <a:endParaRPr>
              <a:solidFill>
                <a:srgbClr val="666666"/>
              </a:solidFill>
            </a:endParaRPr>
          </a:p>
          <a:p>
            <a:pPr rtl="0">
              <a:spcBef>
                <a:spcPts val="0"/>
              </a:spcBef>
              <a:buNone/>
            </a:pPr>
            <a:r>
              <a:rPr lang="en">
                <a:solidFill>
                  <a:srgbClr val="666666"/>
                </a:solidFill>
              </a:rPr>
              <a:t>Lebanon-1,100,000</a:t>
            </a:r>
          </a:p>
          <a:p>
            <a:pPr rtl="0">
              <a:spcBef>
                <a:spcPts val="0"/>
              </a:spcBef>
              <a:buNone/>
            </a:pPr>
            <a:endParaRPr>
              <a:solidFill>
                <a:srgbClr val="666666"/>
              </a:solidFill>
            </a:endParaRPr>
          </a:p>
          <a:p>
            <a:pPr rtl="0">
              <a:spcBef>
                <a:spcPts val="0"/>
              </a:spcBef>
              <a:buNone/>
            </a:pPr>
            <a:r>
              <a:rPr lang="en">
                <a:solidFill>
                  <a:srgbClr val="666666"/>
                </a:solidFill>
              </a:rPr>
              <a:t>Jordan-629,000</a:t>
            </a:r>
          </a:p>
          <a:p>
            <a:pPr rtl="0">
              <a:spcBef>
                <a:spcPts val="0"/>
              </a:spcBef>
              <a:buNone/>
            </a:pPr>
            <a:endParaRPr>
              <a:solidFill>
                <a:srgbClr val="666666"/>
              </a:solidFill>
            </a:endParaRPr>
          </a:p>
          <a:p>
            <a:pPr rtl="0">
              <a:spcBef>
                <a:spcPts val="0"/>
              </a:spcBef>
              <a:buNone/>
            </a:pPr>
            <a:r>
              <a:rPr lang="en">
                <a:solidFill>
                  <a:srgbClr val="666666"/>
                </a:solidFill>
              </a:rPr>
              <a:t>Iraq-249,000</a:t>
            </a:r>
          </a:p>
          <a:p>
            <a:pPr rtl="0">
              <a:spcBef>
                <a:spcPts val="0"/>
              </a:spcBef>
              <a:buNone/>
            </a:pPr>
            <a:endParaRPr>
              <a:solidFill>
                <a:srgbClr val="666666"/>
              </a:solidFill>
            </a:endParaRPr>
          </a:p>
          <a:p>
            <a:pPr rtl="0">
              <a:spcBef>
                <a:spcPts val="0"/>
              </a:spcBef>
              <a:buNone/>
            </a:pPr>
            <a:r>
              <a:rPr lang="en">
                <a:solidFill>
                  <a:srgbClr val="666666"/>
                </a:solidFill>
              </a:rPr>
              <a:t>Egypt-132,000</a:t>
            </a:r>
          </a:p>
          <a:p>
            <a:pPr rtl="0">
              <a:spcBef>
                <a:spcPts val="0"/>
              </a:spcBef>
              <a:buNone/>
            </a:pPr>
            <a:endParaRPr>
              <a:solidFill>
                <a:srgbClr val="666666"/>
              </a:solidFill>
            </a:endParaRPr>
          </a:p>
          <a:p>
            <a:pPr lvl="0" rtl="0">
              <a:spcBef>
                <a:spcPts val="0"/>
              </a:spcBef>
              <a:buClr>
                <a:schemeClr val="dk1"/>
              </a:buClr>
              <a:buSzPct val="78571"/>
              <a:buFont typeface="Arial"/>
              <a:buNone/>
            </a:pPr>
            <a:r>
              <a:rPr lang="en">
                <a:solidFill>
                  <a:srgbClr val="666666"/>
                </a:solidFill>
              </a:rPr>
              <a:t>Saudi Arabia, Kuwait, Qatar - 0</a:t>
            </a:r>
          </a:p>
          <a:p>
            <a:pPr lvl="0" rtl="0"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endParaRPr>
              <a:solidFill>
                <a:srgbClr val="666666"/>
              </a:solidFill>
            </a:endParaRPr>
          </a:p>
          <a:p>
            <a:pPr>
              <a:spcBef>
                <a:spcPts val="0"/>
              </a:spcBef>
              <a:buNone/>
            </a:pPr>
            <a:endParaRPr>
              <a:solidFill>
                <a:srgbClr val="666666"/>
              </a:solidFill>
            </a:endParaRPr>
          </a:p>
        </p:txBody>
      </p:sp>
      <p:sp>
        <p:nvSpPr>
          <p:cNvPr id="152" name="Shape 152"/>
          <p:cNvSpPr txBox="1"/>
          <p:nvPr/>
        </p:nvSpPr>
        <p:spPr>
          <a:xfrm>
            <a:off x="3017025" y="3625900"/>
            <a:ext cx="5443499" cy="8813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153" name="Shape 153"/>
          <p:cNvSpPr txBox="1"/>
          <p:nvPr/>
        </p:nvSpPr>
        <p:spPr>
          <a:xfrm>
            <a:off x="1953800" y="1890175"/>
            <a:ext cx="3271499" cy="436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 sz="1800" b="1"/>
              <a:t>Are these numbers suprising? How so?</a:t>
            </a:r>
          </a:p>
        </p:txBody>
      </p:sp>
      <p:sp>
        <p:nvSpPr>
          <p:cNvPr id="154" name="Shape 154"/>
          <p:cNvSpPr txBox="1"/>
          <p:nvPr/>
        </p:nvSpPr>
        <p:spPr>
          <a:xfrm>
            <a:off x="191700" y="4416525"/>
            <a:ext cx="4833599" cy="3999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/>
              <a:t>http://www.cnn.com/2015/09/09/world/welcome-syrian-refugees-countries/</a:t>
            </a:r>
          </a:p>
        </p:txBody>
      </p:sp>
    </p:spTree>
  </p:cSld>
  <p:clrMapOvr>
    <a:masterClrMapping/>
  </p:clrMapOvr>
  <p:transition xmlns:p14="http://schemas.microsoft.com/office/powerpoint/2010/main" spd="slow">
    <p:cut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9D9D9"/>
        </a:solidFill>
        <a:effectLst/>
      </p:bgPr>
    </p:bg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Shape 159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599" cy="5726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/>
              <a:t>Questions to consider</a:t>
            </a:r>
          </a:p>
        </p:txBody>
      </p:sp>
      <p:sp>
        <p:nvSpPr>
          <p:cNvPr id="160" name="Shape 160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599" cy="34164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rtl="0">
              <a:spcBef>
                <a:spcPts val="0"/>
              </a:spcBef>
              <a:buNone/>
            </a:pPr>
            <a:r>
              <a:rPr lang="en">
                <a:solidFill>
                  <a:srgbClr val="000000"/>
                </a:solidFill>
              </a:rPr>
              <a:t>-What obligation do nations have to take in Syrian refugees?</a:t>
            </a:r>
          </a:p>
          <a:p>
            <a:pPr rtl="0">
              <a:spcBef>
                <a:spcPts val="0"/>
              </a:spcBef>
              <a:buNone/>
            </a:pPr>
            <a:r>
              <a:rPr lang="en">
                <a:solidFill>
                  <a:srgbClr val="000000"/>
                </a:solidFill>
              </a:rPr>
              <a:t>-Where do morals and public policy intersect in this issue?</a:t>
            </a:r>
          </a:p>
          <a:p>
            <a:pPr rtl="0">
              <a:spcBef>
                <a:spcPts val="0"/>
              </a:spcBef>
              <a:buNone/>
            </a:pPr>
            <a:r>
              <a:rPr lang="en">
                <a:solidFill>
                  <a:srgbClr val="000000"/>
                </a:solidFill>
              </a:rPr>
              <a:t>-Is it possible for all Syrian refugees to be provided for?</a:t>
            </a:r>
          </a:p>
          <a:p>
            <a:pPr rtl="0">
              <a:spcBef>
                <a:spcPts val="0"/>
              </a:spcBef>
              <a:buNone/>
            </a:pPr>
            <a:r>
              <a:rPr lang="en">
                <a:solidFill>
                  <a:srgbClr val="000000"/>
                </a:solidFill>
              </a:rPr>
              <a:t>-Is it too difficult to use the channels of governments to achieve collective action in this issue?</a:t>
            </a:r>
          </a:p>
          <a:p>
            <a:pPr rtl="0">
              <a:spcBef>
                <a:spcPts val="0"/>
              </a:spcBef>
              <a:buNone/>
            </a:pPr>
            <a:r>
              <a:rPr lang="en">
                <a:solidFill>
                  <a:srgbClr val="000000"/>
                </a:solidFill>
              </a:rPr>
              <a:t>-How will xenophobia shape the experiences of immigrants in the future? Will it be better or worse than the past?</a:t>
            </a:r>
          </a:p>
          <a:p>
            <a:pPr rtl="0">
              <a:spcBef>
                <a:spcPts val="0"/>
              </a:spcBef>
              <a:buNone/>
            </a:pPr>
            <a:endParaRPr/>
          </a:p>
          <a:p>
            <a:pPr rtl="0">
              <a:spcBef>
                <a:spcPts val="0"/>
              </a:spcBef>
              <a:buNone/>
            </a:pPr>
            <a:endParaRPr/>
          </a:p>
          <a:p>
            <a:pPr rtl="0">
              <a:spcBef>
                <a:spcPts val="0"/>
              </a:spcBef>
              <a:buNone/>
            </a:pPr>
            <a:endParaRPr/>
          </a:p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  <p:transition xmlns:p14="http://schemas.microsoft.com/office/powerpoint/2010/main" spd="slow">
    <p:cut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9D9D9"/>
        </a:solidFill>
        <a:effectLst/>
      </p:bgPr>
    </p:bg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Shape 16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599" cy="5726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/>
              <a:t>American Involvement in Foreign Conflicts</a:t>
            </a:r>
          </a:p>
        </p:txBody>
      </p:sp>
      <p:sp>
        <p:nvSpPr>
          <p:cNvPr id="166" name="Shape 166"/>
          <p:cNvSpPr txBox="1">
            <a:spLocks noGrp="1"/>
          </p:cNvSpPr>
          <p:nvPr>
            <p:ph type="body" idx="1"/>
          </p:nvPr>
        </p:nvSpPr>
        <p:spPr>
          <a:xfrm>
            <a:off x="311650" y="1017725"/>
            <a:ext cx="8520599" cy="35510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solidFill>
                  <a:schemeClr val="dk1"/>
                </a:solidFill>
              </a:rPr>
              <a:t>LO:  Analyze a public policy issue in terms of collaboration or conflict among the levels of government involved and the branches of government involved. </a:t>
            </a:r>
          </a:p>
          <a:p>
            <a:pPr lvl="0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</a:endParaRPr>
          </a:p>
          <a:p>
            <a: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1400">
              <a:solidFill>
                <a:schemeClr val="dk1"/>
              </a:solidFill>
            </a:endParaRPr>
          </a:p>
        </p:txBody>
      </p:sp>
      <p:pic>
        <p:nvPicPr>
          <p:cNvPr id="167" name="Shape 16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748300" y="1751550"/>
            <a:ext cx="4598950" cy="2622850"/>
          </a:xfrm>
          <a:prstGeom prst="rect">
            <a:avLst/>
          </a:prstGeom>
          <a:noFill/>
          <a:ln>
            <a:noFill/>
          </a:ln>
        </p:spPr>
      </p:pic>
      <p:sp>
        <p:nvSpPr>
          <p:cNvPr id="168" name="Shape 168"/>
          <p:cNvSpPr txBox="1"/>
          <p:nvPr/>
        </p:nvSpPr>
        <p:spPr>
          <a:xfrm>
            <a:off x="311700" y="1598425"/>
            <a:ext cx="3436499" cy="29703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ct val="78571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Questions to Consider:  </a:t>
            </a:r>
          </a:p>
          <a:p>
            <a:pPr lvl="0" rtl="0">
              <a:lnSpc>
                <a:spcPct val="115000"/>
              </a:lnSpc>
              <a:spcBef>
                <a:spcPts val="0"/>
              </a:spcBef>
              <a:buNone/>
            </a:pPr>
            <a:endParaRPr>
              <a:solidFill>
                <a:schemeClr val="dk1"/>
              </a:solidFill>
            </a:endParaRPr>
          </a:p>
          <a:p>
            <a:pPr lvl="0" rtl="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ct val="78571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1. Who should the government consult?  </a:t>
            </a:r>
          </a:p>
          <a:p>
            <a:pPr lvl="0" rtl="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endParaRPr>
              <a:solidFill>
                <a:schemeClr val="dk1"/>
              </a:solidFill>
            </a:endParaRPr>
          </a:p>
          <a:p>
            <a:pPr lvl="0" rtl="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ct val="78571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2. What factors should we consider?  </a:t>
            </a:r>
          </a:p>
          <a:p>
            <a:pPr lvl="0" rtl="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endParaRPr>
              <a:solidFill>
                <a:schemeClr val="dk1"/>
              </a:solidFill>
            </a:endParaRPr>
          </a:p>
          <a:p>
            <a:pPr lvl="0" rtl="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ct val="78571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3. What Justification does Obama use to in his letter to congress? </a:t>
            </a:r>
          </a:p>
          <a:p>
            <a:pPr lvl="0" rtl="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endParaRPr>
              <a:solidFill>
                <a:schemeClr val="dk1"/>
              </a:solidFill>
            </a:endParaRPr>
          </a:p>
          <a:p>
            <a:pPr lvl="0" rtl="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ct val="78571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4. Why might Obama seek Congressional approval here, but not in Libya?  </a:t>
            </a:r>
          </a:p>
        </p:txBody>
      </p:sp>
    </p:spTree>
  </p:cSld>
  <p:clrMapOvr>
    <a:masterClrMapping/>
  </p:clrMapOvr>
  <p:transition xmlns:p14="http://schemas.microsoft.com/office/powerpoint/2010/main" spd="slow">
    <p:cut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9D9D9"/>
        </a:solidFill>
        <a:effectLst/>
      </p:bgPr>
    </p:bg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Shape 17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599" cy="5726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algn="ctr">
              <a:spcBef>
                <a:spcPts val="0"/>
              </a:spcBef>
              <a:buNone/>
            </a:pPr>
            <a:r>
              <a:rPr lang="en"/>
              <a:t>AUMF through the branches of government.  </a:t>
            </a:r>
          </a:p>
        </p:txBody>
      </p:sp>
      <p:sp>
        <p:nvSpPr>
          <p:cNvPr id="174" name="Shape 17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599" cy="34164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pic>
        <p:nvPicPr>
          <p:cNvPr id="175" name="Shape 17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819450" y="1017725"/>
            <a:ext cx="4833299" cy="2978700"/>
          </a:xfrm>
          <a:prstGeom prst="rect">
            <a:avLst/>
          </a:prstGeom>
          <a:noFill/>
          <a:ln>
            <a:noFill/>
          </a:ln>
        </p:spPr>
      </p:pic>
      <p:sp>
        <p:nvSpPr>
          <p:cNvPr id="176" name="Shape 176"/>
          <p:cNvSpPr txBox="1"/>
          <p:nvPr/>
        </p:nvSpPr>
        <p:spPr>
          <a:xfrm>
            <a:off x="661950" y="1341775"/>
            <a:ext cx="3157500" cy="29787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177" name="Shape 177"/>
          <p:cNvSpPr txBox="1"/>
          <p:nvPr/>
        </p:nvSpPr>
        <p:spPr>
          <a:xfrm>
            <a:off x="661950" y="1341775"/>
            <a:ext cx="3409800" cy="31454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pic>
        <p:nvPicPr>
          <p:cNvPr id="178" name="Shape 17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11700" y="1017725"/>
            <a:ext cx="3503775" cy="2978699"/>
          </a:xfrm>
          <a:prstGeom prst="rect">
            <a:avLst/>
          </a:prstGeom>
          <a:noFill/>
          <a:ln>
            <a:noFill/>
          </a:ln>
        </p:spPr>
      </p:pic>
      <p:sp>
        <p:nvSpPr>
          <p:cNvPr id="179" name="Shape 179"/>
          <p:cNvSpPr txBox="1"/>
          <p:nvPr/>
        </p:nvSpPr>
        <p:spPr>
          <a:xfrm>
            <a:off x="1628075" y="3996425"/>
            <a:ext cx="5152499" cy="6011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algn="ctr">
              <a:spcBef>
                <a:spcPts val="0"/>
              </a:spcBef>
              <a:buNone/>
            </a:pPr>
            <a:r>
              <a:rPr lang="en"/>
              <a:t>Is there a reference to dysfunctionality among the branches of government in Obama’s letter?  </a:t>
            </a:r>
          </a:p>
        </p:txBody>
      </p:sp>
    </p:spTree>
  </p:cSld>
  <p:clrMapOvr>
    <a:masterClrMapping/>
  </p:clrMapOvr>
  <p:transition xmlns:p14="http://schemas.microsoft.com/office/powerpoint/2010/main" spd="slow">
    <p:cut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9D9D9"/>
        </a:solidFill>
        <a:effectLst/>
      </p:bgPr>
    </p:bg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Shape 18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599" cy="5726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185" name="Shape 18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599" cy="34164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pic>
        <p:nvPicPr>
          <p:cNvPr id="186" name="Shape 18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1700" y="445025"/>
            <a:ext cx="3820600" cy="2321998"/>
          </a:xfrm>
          <a:prstGeom prst="rect">
            <a:avLst/>
          </a:prstGeom>
          <a:noFill/>
          <a:ln>
            <a:noFill/>
          </a:ln>
        </p:spPr>
      </p:pic>
      <p:pic>
        <p:nvPicPr>
          <p:cNvPr id="187" name="Shape 18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132300" y="445025"/>
            <a:ext cx="4700000" cy="2643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8" name="Shape 18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11700" y="2318100"/>
            <a:ext cx="4700000" cy="22507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89" name="Shape 189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011700" y="2812850"/>
            <a:ext cx="3820600" cy="1756025"/>
          </a:xfrm>
          <a:prstGeom prst="rect">
            <a:avLst/>
          </a:prstGeom>
          <a:noFill/>
          <a:ln>
            <a:noFill/>
          </a:ln>
        </p:spPr>
      </p:pic>
      <p:sp>
        <p:nvSpPr>
          <p:cNvPr id="190" name="Shape 190"/>
          <p:cNvSpPr txBox="1"/>
          <p:nvPr/>
        </p:nvSpPr>
        <p:spPr>
          <a:xfrm>
            <a:off x="311700" y="445025"/>
            <a:ext cx="5143499" cy="600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algn="ctr">
              <a:spcBef>
                <a:spcPts val="0"/>
              </a:spcBef>
              <a:buNone/>
            </a:pPr>
            <a:r>
              <a:rPr lang="en" sz="1800">
                <a:solidFill>
                  <a:srgbClr val="FFFFFF"/>
                </a:solidFill>
              </a:rPr>
              <a:t>Yazidi Rescue Mission</a:t>
            </a:r>
          </a:p>
        </p:txBody>
      </p:sp>
    </p:spTree>
  </p:cSld>
  <p:clrMapOvr>
    <a:masterClrMapping/>
  </p:clrMapOvr>
  <p:transition xmlns:p14="http://schemas.microsoft.com/office/powerpoint/2010/main" spd="slow">
    <p:cut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9D9D9"/>
        </a:solidFill>
        <a:effectLst/>
      </p:bgPr>
    </p:bg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Shape 19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599" cy="5726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algn="ctr">
              <a:spcBef>
                <a:spcPts val="0"/>
              </a:spcBef>
              <a:buNone/>
            </a:pPr>
            <a:r>
              <a:rPr lang="en"/>
              <a:t>Exit Slip</a:t>
            </a:r>
          </a:p>
        </p:txBody>
      </p:sp>
      <p:sp>
        <p:nvSpPr>
          <p:cNvPr id="196" name="Shape 196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599" cy="34164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rtl="0">
              <a:spcBef>
                <a:spcPts val="0"/>
              </a:spcBef>
              <a:buNone/>
            </a:pPr>
            <a:r>
              <a:rPr lang="en" dirty="0">
                <a:solidFill>
                  <a:srgbClr val="000000"/>
                </a:solidFill>
              </a:rPr>
              <a:t>Please take a moment to answer the question in connection to </a:t>
            </a:r>
            <a:r>
              <a:rPr lang="en" i="1" dirty="0">
                <a:solidFill>
                  <a:srgbClr val="000000"/>
                </a:solidFill>
              </a:rPr>
              <a:t>Understanding the Middle East:  </a:t>
            </a:r>
          </a:p>
          <a:p>
            <a:pPr rtl="0">
              <a:spcBef>
                <a:spcPts val="0"/>
              </a:spcBef>
              <a:buNone/>
            </a:pPr>
            <a:r>
              <a:rPr lang="en" dirty="0">
                <a:solidFill>
                  <a:srgbClr val="000000"/>
                </a:solidFill>
              </a:rPr>
              <a:t>Why might we consider an historian’s perspective(s) when considering foreign policy concerning the Syrian Civil War?  </a:t>
            </a:r>
            <a:r>
              <a:rPr lang="en" i="1" dirty="0">
                <a:solidFill>
                  <a:srgbClr val="000000"/>
                </a:solidFill>
              </a:rPr>
              <a:t> </a:t>
            </a:r>
          </a:p>
        </p:txBody>
      </p:sp>
    </p:spTree>
  </p:cSld>
  <p:clrMapOvr>
    <a:masterClrMapping/>
  </p:clrMapOvr>
  <p:transition xmlns:p14="http://schemas.microsoft.com/office/powerpoint/2010/main" spd="slow">
    <p:cut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xmlns:p14="http://schemas.microsoft.com/office/powerpoint/2010/main" spd="slow">
    <p:cut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xmlns:p14="http://schemas.microsoft.com/office/powerpoint/2010/main" spd="slow">
    <p:cut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xmlns:p14="http://schemas.microsoft.com/office/powerpoint/2010/main" spd="slow">
    <p:cut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xmlns:p14="http://schemas.microsoft.com/office/powerpoint/2010/main" spd="slow">
    <p:cut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9D9D9"/>
        </a:solidFill>
        <a:effectLst/>
      </p:bgPr>
    </p:bg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Shape 8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599" cy="5726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algn="ctr" rtl="0">
              <a:spcBef>
                <a:spcPts val="0"/>
              </a:spcBef>
              <a:buNone/>
            </a:pPr>
            <a:r>
              <a:rPr lang="en" b="1"/>
              <a:t>Background and Statistics</a:t>
            </a:r>
          </a:p>
          <a:p>
            <a:pPr algn="ctr">
              <a:spcBef>
                <a:spcPts val="0"/>
              </a:spcBef>
              <a:buNone/>
            </a:pPr>
            <a:endParaRPr/>
          </a:p>
        </p:txBody>
      </p:sp>
      <p:sp>
        <p:nvSpPr>
          <p:cNvPr id="84" name="Shape 8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599" cy="34164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pic>
        <p:nvPicPr>
          <p:cNvPr id="86" name="Shape 8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985725" y="1152475"/>
            <a:ext cx="3905250" cy="3991024"/>
          </a:xfrm>
          <a:prstGeom prst="rect">
            <a:avLst/>
          </a:prstGeom>
          <a:noFill/>
          <a:ln>
            <a:noFill/>
          </a:ln>
        </p:spPr>
      </p:pic>
      <p:sp>
        <p:nvSpPr>
          <p:cNvPr id="87" name="Shape 87"/>
          <p:cNvSpPr txBox="1"/>
          <p:nvPr/>
        </p:nvSpPr>
        <p:spPr>
          <a:xfrm>
            <a:off x="517925" y="1401950"/>
            <a:ext cx="4268399" cy="30807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rtl="0">
              <a:spcBef>
                <a:spcPts val="0"/>
              </a:spcBef>
              <a:buNone/>
            </a:pPr>
            <a:r>
              <a:rPr lang="en"/>
              <a:t>Since March 2011:  </a:t>
            </a:r>
          </a:p>
          <a:p>
            <a:pPr rtl="0">
              <a:spcBef>
                <a:spcPts val="0"/>
              </a:spcBef>
              <a:buNone/>
            </a:pPr>
            <a:r>
              <a:rPr lang="en"/>
              <a:t> </a:t>
            </a:r>
          </a:p>
          <a:p>
            <a:pPr rtl="0">
              <a:spcBef>
                <a:spcPts val="0"/>
              </a:spcBef>
              <a:buNone/>
            </a:pPr>
            <a:r>
              <a:rPr lang="en"/>
              <a:t>-250,000 Syrians killed</a:t>
            </a:r>
          </a:p>
          <a:p>
            <a:pPr rtl="0">
              <a:spcBef>
                <a:spcPts val="0"/>
              </a:spcBef>
              <a:buNone/>
            </a:pPr>
            <a:endParaRPr/>
          </a:p>
          <a:p>
            <a:pPr rtl="0">
              <a:spcBef>
                <a:spcPts val="0"/>
              </a:spcBef>
              <a:buNone/>
            </a:pPr>
            <a:r>
              <a:rPr lang="en"/>
              <a:t>-11 million displaced Syrians</a:t>
            </a:r>
          </a:p>
          <a:p>
            <a:pPr rtl="0">
              <a:spcBef>
                <a:spcPts val="0"/>
              </a:spcBef>
              <a:buNone/>
            </a:pPr>
            <a:endParaRPr/>
          </a:p>
          <a:p>
            <a:pPr rtl="0">
              <a:spcBef>
                <a:spcPts val="0"/>
              </a:spcBef>
              <a:buNone/>
            </a:pPr>
            <a:r>
              <a:rPr lang="en"/>
              <a:t>-alleged use of chemical weapons</a:t>
            </a:r>
          </a:p>
          <a:p>
            <a:pPr rtl="0">
              <a:spcBef>
                <a:spcPts val="0"/>
              </a:spcBef>
              <a:buNone/>
            </a:pPr>
            <a:endParaRPr/>
          </a:p>
          <a:p>
            <a:pPr rtl="0">
              <a:spcBef>
                <a:spcPts val="0"/>
              </a:spcBef>
              <a:buNone/>
            </a:pPr>
            <a:r>
              <a:rPr lang="en"/>
              <a:t>-Rise of Jihadi groups. </a:t>
            </a:r>
          </a:p>
          <a:p>
            <a:pPr rtl="0">
              <a:spcBef>
                <a:spcPts val="0"/>
              </a:spcBef>
              <a:buNone/>
            </a:pPr>
            <a:endParaRPr/>
          </a:p>
          <a:p>
            <a:pPr rtl="0">
              <a:spcBef>
                <a:spcPts val="0"/>
              </a:spcBef>
              <a:buNone/>
            </a:pPr>
            <a:r>
              <a:rPr lang="en"/>
              <a:t>-Proxy War  (Russia, Iran, Saudi Arabia, U.S.A)</a:t>
            </a:r>
          </a:p>
          <a:p>
            <a:pPr>
              <a:spcBef>
                <a:spcPts val="0"/>
              </a:spcBef>
              <a:buNone/>
            </a:pPr>
            <a:r>
              <a:rPr lang="en"/>
              <a:t>  </a:t>
            </a:r>
          </a:p>
        </p:txBody>
      </p:sp>
    </p:spTree>
  </p:cSld>
  <p:clrMapOvr>
    <a:masterClrMapping/>
  </p:clrMapOvr>
  <p:transition xmlns:p14="http://schemas.microsoft.com/office/powerpoint/2010/main" spd="slow">
    <p:cut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Shape 92"/>
          <p:cNvSpPr txBox="1">
            <a:spLocks noGrp="1"/>
          </p:cNvSpPr>
          <p:nvPr>
            <p:ph type="title"/>
          </p:nvPr>
        </p:nvSpPr>
        <p:spPr>
          <a:xfrm>
            <a:off x="186475" y="205750"/>
            <a:ext cx="8520599" cy="5726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algn="ctr">
              <a:spcBef>
                <a:spcPts val="0"/>
              </a:spcBef>
              <a:buNone/>
            </a:pPr>
            <a:r>
              <a:rPr lang="en">
                <a:solidFill>
                  <a:srgbClr val="FFFFFF"/>
                </a:solidFill>
              </a:rPr>
              <a:t>Implications for America</a:t>
            </a:r>
          </a:p>
        </p:txBody>
      </p:sp>
      <p:sp>
        <p:nvSpPr>
          <p:cNvPr id="93" name="Shape 93"/>
          <p:cNvSpPr txBox="1">
            <a:spLocks noGrp="1"/>
          </p:cNvSpPr>
          <p:nvPr>
            <p:ph type="body" idx="1"/>
          </p:nvPr>
        </p:nvSpPr>
        <p:spPr>
          <a:xfrm>
            <a:off x="2134500" y="1489350"/>
            <a:ext cx="4875000" cy="21647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0" marR="0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>
                <a:solidFill>
                  <a:srgbClr val="FFFFFF"/>
                </a:solidFill>
                <a:highlight>
                  <a:srgbClr val="000000"/>
                </a:highlight>
              </a:rPr>
              <a:t>Refugee Crisis  (Immigrants seeking asylum)</a:t>
            </a:r>
          </a:p>
          <a:p>
            <a:pPr marL="0" marR="0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>
                <a:solidFill>
                  <a:srgbClr val="FFFFFF"/>
                </a:solidFill>
                <a:highlight>
                  <a:srgbClr val="000000"/>
                </a:highlight>
              </a:rPr>
              <a:t>Syrian Civil War  (Regional instability) </a:t>
            </a:r>
          </a:p>
          <a:p>
            <a:pPr marL="0" marR="0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>
                <a:solidFill>
                  <a:srgbClr val="FFFFFF"/>
                </a:solidFill>
                <a:highlight>
                  <a:srgbClr val="000000"/>
                </a:highlight>
              </a:rPr>
              <a:t>ISIS  (Global Threat)</a:t>
            </a:r>
          </a:p>
          <a:p>
            <a:pPr marL="0" marR="0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>
                <a:solidFill>
                  <a:srgbClr val="FFFFFF"/>
                </a:solidFill>
                <a:highlight>
                  <a:srgbClr val="000000"/>
                </a:highlight>
              </a:rPr>
              <a:t>Relationships with Allies  (Strained)</a:t>
            </a:r>
          </a:p>
          <a:p>
            <a:pPr rtl="0">
              <a:spcBef>
                <a:spcPts val="0"/>
              </a:spcBef>
              <a:buNone/>
            </a:pPr>
            <a:endParaRPr/>
          </a:p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  <p:transition xmlns:p14="http://schemas.microsoft.com/office/powerpoint/2010/main" spd="slow">
    <p:cut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9D9D9"/>
        </a:solidFill>
        <a:effectLst/>
      </p:bgPr>
    </p:bg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Shape 9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599" cy="5726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rtl="0">
              <a:spcBef>
                <a:spcPts val="0"/>
              </a:spcBef>
              <a:buNone/>
            </a:pPr>
            <a:r>
              <a:rPr lang="en" b="1"/>
              <a:t>Essential Questions</a:t>
            </a:r>
          </a:p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99" name="Shape 99"/>
          <p:cNvSpPr txBox="1">
            <a:spLocks noGrp="1"/>
          </p:cNvSpPr>
          <p:nvPr>
            <p:ph type="body" idx="1"/>
          </p:nvPr>
        </p:nvSpPr>
        <p:spPr>
          <a:xfrm>
            <a:off x="311700" y="1161400"/>
            <a:ext cx="8520599" cy="34164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rtl="0">
              <a:spcBef>
                <a:spcPts val="0"/>
              </a:spcBef>
              <a:buNone/>
            </a:pPr>
            <a:r>
              <a:rPr lang="en" b="1" dirty="0">
                <a:solidFill>
                  <a:srgbClr val="000000"/>
                </a:solidFill>
              </a:rPr>
              <a:t>American Government:</a:t>
            </a:r>
          </a:p>
          <a:p>
            <a:pPr rtl="0">
              <a:spcBef>
                <a:spcPts val="0"/>
              </a:spcBef>
              <a:buNone/>
            </a:pPr>
            <a:r>
              <a:rPr lang="en" dirty="0">
                <a:solidFill>
                  <a:srgbClr val="000000"/>
                </a:solidFill>
              </a:rPr>
              <a:t>How are the three branches of government involved in creating foreign policy and domestic public policy? </a:t>
            </a:r>
            <a:r>
              <a:rPr lang="en" dirty="0"/>
              <a:t> </a:t>
            </a:r>
          </a:p>
        </p:txBody>
      </p:sp>
    </p:spTree>
  </p:cSld>
  <p:clrMapOvr>
    <a:masterClrMapping/>
  </p:clrMapOvr>
  <p:transition xmlns:p14="http://schemas.microsoft.com/office/powerpoint/2010/main" spd="slow">
    <p:cut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Shape 119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599" cy="5726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120" name="Shape 120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599" cy="34164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pic>
        <p:nvPicPr>
          <p:cNvPr id="121" name="Shape 1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3999" cy="5143499"/>
          </a:xfrm>
          <a:prstGeom prst="rect">
            <a:avLst/>
          </a:prstGeom>
          <a:noFill/>
          <a:ln>
            <a:noFill/>
          </a:ln>
        </p:spPr>
      </p:pic>
      <p:sp>
        <p:nvSpPr>
          <p:cNvPr id="122" name="Shape 122"/>
          <p:cNvSpPr txBox="1"/>
          <p:nvPr/>
        </p:nvSpPr>
        <p:spPr>
          <a:xfrm>
            <a:off x="0" y="2690700"/>
            <a:ext cx="5531399" cy="2452800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91425" tIns="91425" rIns="91425" bIns="91425" anchor="t" anchorCtr="0">
            <a:noAutofit/>
          </a:bodyPr>
          <a:lstStyle/>
          <a:p>
            <a:pPr rtl="0">
              <a:spcBef>
                <a:spcPts val="0"/>
              </a:spcBef>
              <a:buNone/>
            </a:pPr>
            <a:r>
              <a:rPr lang="en" b="1" dirty="0">
                <a:highlight>
                  <a:srgbClr val="FFFFFF"/>
                </a:highlight>
              </a:rPr>
              <a:t>The U.S. has agreed to accept 10,000 Syrian refugees</a:t>
            </a:r>
          </a:p>
          <a:p>
            <a:pPr rtl="0">
              <a:spcBef>
                <a:spcPts val="0"/>
              </a:spcBef>
              <a:buNone/>
            </a:pPr>
            <a:endParaRPr b="1" dirty="0">
              <a:highlight>
                <a:srgbClr val="FFFFFF"/>
              </a:highlight>
            </a:endParaRPr>
          </a:p>
          <a:p>
            <a:pPr rtl="0">
              <a:spcBef>
                <a:spcPts val="0"/>
              </a:spcBef>
              <a:buNone/>
            </a:pPr>
            <a:r>
              <a:rPr lang="en" b="1" dirty="0">
                <a:highlight>
                  <a:srgbClr val="FFFFFF"/>
                </a:highlight>
              </a:rPr>
              <a:t>Germany has accepted 100,000 and is expecting to accept up to 800,000</a:t>
            </a:r>
          </a:p>
          <a:p>
            <a:pPr rtl="0">
              <a:spcBef>
                <a:spcPts val="0"/>
              </a:spcBef>
              <a:buNone/>
            </a:pPr>
            <a:endParaRPr b="1" dirty="0">
              <a:highlight>
                <a:srgbClr val="FFFFFF"/>
              </a:highlight>
            </a:endParaRPr>
          </a:p>
          <a:p>
            <a:pPr rtl="0">
              <a:spcBef>
                <a:spcPts val="0"/>
              </a:spcBef>
              <a:buNone/>
            </a:pPr>
            <a:r>
              <a:rPr lang="en" b="1" dirty="0">
                <a:highlight>
                  <a:srgbClr val="FFFFFF"/>
                </a:highlight>
              </a:rPr>
              <a:t>Venezuela has pledged to accept 20,000</a:t>
            </a:r>
          </a:p>
          <a:p>
            <a:pPr rtl="0">
              <a:spcBef>
                <a:spcPts val="0"/>
              </a:spcBef>
              <a:buNone/>
            </a:pPr>
            <a:endParaRPr b="1" dirty="0">
              <a:highlight>
                <a:srgbClr val="FFFFFF"/>
              </a:highlight>
            </a:endParaRPr>
          </a:p>
          <a:p>
            <a:pPr rtl="0">
              <a:spcBef>
                <a:spcPts val="0"/>
              </a:spcBef>
              <a:buNone/>
            </a:pPr>
            <a:r>
              <a:rPr lang="en" b="1" dirty="0">
                <a:highlight>
                  <a:srgbClr val="FFFFFF"/>
                </a:highlight>
              </a:rPr>
              <a:t>Why isn’t the U.S. taking a more active role in helping Syrian refugees?</a:t>
            </a:r>
          </a:p>
          <a:p>
            <a:pPr rtl="0">
              <a:spcBef>
                <a:spcPts val="0"/>
              </a:spcBef>
              <a:buNone/>
            </a:pPr>
            <a:endParaRPr b="1" dirty="0">
              <a:highlight>
                <a:srgbClr val="FFFFFF"/>
              </a:highlight>
            </a:endParaRPr>
          </a:p>
          <a:p>
            <a:pPr lvl="0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1"/>
              </a:buClr>
              <a:buSzPct val="78571"/>
              <a:buFont typeface="Arial"/>
              <a:buNone/>
            </a:pPr>
            <a:r>
              <a:rPr lang="en" b="1" dirty="0">
                <a:highlight>
                  <a:srgbClr val="FFFFFF"/>
                </a:highlight>
              </a:rPr>
              <a:t>What kind of immigrants do we desire in this country?</a:t>
            </a:r>
          </a:p>
        </p:txBody>
      </p:sp>
    </p:spTree>
  </p:cSld>
  <p:clrMapOvr>
    <a:masterClrMapping/>
  </p:clrMapOvr>
  <p:transition xmlns:p14="http://schemas.microsoft.com/office/powerpoint/2010/main" spd="slow">
    <p:cut/>
  </p:transition>
</p:sld>
</file>

<file path=ppt/theme/theme1.xml><?xml version="1.0" encoding="utf-8"?>
<a:theme xmlns:a="http://schemas.openxmlformats.org/drawingml/2006/main" name="simple-light-2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295</TotalTime>
  <Words>469</Words>
  <Application>Microsoft Macintosh PowerPoint</Application>
  <PresentationFormat>On-screen Show (16:9)</PresentationFormat>
  <Paragraphs>103</Paragraphs>
  <Slides>18</Slides>
  <Notes>18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simple-light-2</vt:lpstr>
      <vt:lpstr>Syrian Civil War</vt:lpstr>
      <vt:lpstr>PowerPoint Presentation</vt:lpstr>
      <vt:lpstr>PowerPoint Presentation</vt:lpstr>
      <vt:lpstr>PowerPoint Presentation</vt:lpstr>
      <vt:lpstr>PowerPoint Presentation</vt:lpstr>
      <vt:lpstr>Background and Statistics </vt:lpstr>
      <vt:lpstr>Implications for America</vt:lpstr>
      <vt:lpstr>Essential Questions </vt:lpstr>
      <vt:lpstr>PowerPoint Presentation</vt:lpstr>
      <vt:lpstr>Learning Objective</vt:lpstr>
      <vt:lpstr>Video</vt:lpstr>
      <vt:lpstr>PowerPoint Presentation</vt:lpstr>
      <vt:lpstr>Where are the refugees going?</vt:lpstr>
      <vt:lpstr>Questions to consider</vt:lpstr>
      <vt:lpstr>American Involvement in Foreign Conflicts</vt:lpstr>
      <vt:lpstr>AUMF through the branches of government.  </vt:lpstr>
      <vt:lpstr>PowerPoint Presentation</vt:lpstr>
      <vt:lpstr>Exit Slip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Syrian Civil War</dc:title>
  <dc:creator>Joel</dc:creator>
  <cp:lastModifiedBy>Tami Augustine</cp:lastModifiedBy>
  <cp:revision>2</cp:revision>
  <dcterms:modified xsi:type="dcterms:W3CDTF">2015-12-31T03:04:38Z</dcterms:modified>
</cp:coreProperties>
</file>