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-400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14368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595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5777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328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6565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1487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536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5038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853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7266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4570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984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2823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5783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190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hape 9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510450" y="3182312"/>
            <a:ext cx="8123100" cy="629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3pPr>
            <a:lvl4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311700" y="991475"/>
            <a:ext cx="8520599" cy="19178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buSzPct val="100000"/>
              <a:defRPr sz="14000" b="1"/>
            </a:lvl1pPr>
            <a:lvl2pPr algn="ctr" rtl="0">
              <a:spcBef>
                <a:spcPts val="0"/>
              </a:spcBef>
              <a:buSzPct val="100000"/>
              <a:defRPr sz="14000" b="1"/>
            </a:lvl2pPr>
            <a:lvl3pPr algn="ctr" rtl="0">
              <a:spcBef>
                <a:spcPts val="0"/>
              </a:spcBef>
              <a:buSzPct val="100000"/>
              <a:defRPr sz="14000" b="1"/>
            </a:lvl3pPr>
            <a:lvl4pPr algn="ctr" rtl="0">
              <a:spcBef>
                <a:spcPts val="0"/>
              </a:spcBef>
              <a:buSzPct val="100000"/>
              <a:defRPr sz="14000" b="1"/>
            </a:lvl4pPr>
            <a:lvl5pPr algn="ctr" rtl="0">
              <a:spcBef>
                <a:spcPts val="0"/>
              </a:spcBef>
              <a:buSzPct val="100000"/>
              <a:defRPr sz="14000" b="1"/>
            </a:lvl5pPr>
            <a:lvl6pPr algn="ctr" rtl="0">
              <a:spcBef>
                <a:spcPts val="0"/>
              </a:spcBef>
              <a:buSzPct val="100000"/>
              <a:defRPr sz="14000" b="1"/>
            </a:lvl6pPr>
            <a:lvl7pPr algn="ctr" rtl="0">
              <a:spcBef>
                <a:spcPts val="0"/>
              </a:spcBef>
              <a:buSzPct val="100000"/>
              <a:defRPr sz="14000" b="1"/>
            </a:lvl7pPr>
            <a:lvl8pPr algn="ctr" rtl="0">
              <a:spcBef>
                <a:spcPts val="0"/>
              </a:spcBef>
              <a:buSzPct val="100000"/>
              <a:defRPr sz="14000" b="1"/>
            </a:lvl8pPr>
            <a:lvl9pPr algn="ctr" rtl="0">
              <a:spcBef>
                <a:spcPts val="0"/>
              </a:spcBef>
              <a:buSzPct val="100000"/>
              <a:defRPr sz="14000" b="1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599" cy="901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spcBef>
                <a:spcPts val="0"/>
              </a:spcBef>
              <a:defRPr/>
            </a:lvl1pPr>
            <a:lvl2pPr algn="ctr" rtl="0">
              <a:spcBef>
                <a:spcPts val="0"/>
              </a:spcBef>
              <a:defRPr/>
            </a:lvl2pPr>
            <a:lvl3pPr algn="ctr" rtl="0">
              <a:spcBef>
                <a:spcPts val="0"/>
              </a:spcBef>
              <a:defRPr/>
            </a:lvl3pPr>
            <a:lvl4pPr algn="ctr" rtl="0">
              <a:spcBef>
                <a:spcPts val="0"/>
              </a:spcBef>
              <a:defRPr/>
            </a:lvl4pPr>
            <a:lvl5pPr algn="ctr" rtl="0">
              <a:spcBef>
                <a:spcPts val="0"/>
              </a:spcBef>
              <a:defRPr/>
            </a:lvl5pPr>
            <a:lvl6pPr algn="ctr" rtl="0">
              <a:spcBef>
                <a:spcPts val="0"/>
              </a:spcBef>
              <a:defRPr/>
            </a:lvl6pPr>
            <a:lvl7pPr algn="ctr" rtl="0">
              <a:spcBef>
                <a:spcPts val="0"/>
              </a:spcBef>
              <a:defRPr/>
            </a:lvl7pPr>
            <a:lvl8pPr algn="ctr" rtl="0">
              <a:spcBef>
                <a:spcPts val="0"/>
              </a:spcBef>
              <a:defRPr/>
            </a:lvl8pPr>
            <a:lvl9pPr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title">
    <p:bg>
      <p:bgPr>
        <a:solidFill>
          <a:schemeClr val="dk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hape 14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6pPr>
            <a:lvl7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7pPr>
            <a:lvl8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8pPr>
            <a:lvl9pPr rtl="0">
              <a:spcBef>
                <a:spcPts val="0"/>
              </a:spcBef>
              <a:buClr>
                <a:schemeClr val="lt1"/>
              </a:buClr>
              <a:buSzPct val="100000"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4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buSzPct val="100000"/>
              <a:defRPr sz="2400"/>
            </a:lvl1pPr>
            <a:lvl2pPr rtl="0">
              <a:spcBef>
                <a:spcPts val="0"/>
              </a:spcBef>
              <a:buSzPct val="100000"/>
              <a:defRPr sz="2400"/>
            </a:lvl2pPr>
            <a:lvl3pPr rtl="0">
              <a:spcBef>
                <a:spcPts val="0"/>
              </a:spcBef>
              <a:buSzPct val="100000"/>
              <a:defRPr sz="2400"/>
            </a:lvl3pPr>
            <a:lvl4pPr rtl="0">
              <a:spcBef>
                <a:spcPts val="0"/>
              </a:spcBef>
              <a:buSzPct val="100000"/>
              <a:defRPr sz="2400"/>
            </a:lvl4pPr>
            <a:lvl5pPr rtl="0">
              <a:spcBef>
                <a:spcPts val="0"/>
              </a:spcBef>
              <a:buSzPct val="100000"/>
              <a:defRPr sz="2400"/>
            </a:lvl5pPr>
            <a:lvl6pPr rtl="0">
              <a:spcBef>
                <a:spcPts val="0"/>
              </a:spcBef>
              <a:buSzPct val="100000"/>
              <a:defRPr sz="2400"/>
            </a:lvl6pPr>
            <a:lvl7pPr rtl="0">
              <a:spcBef>
                <a:spcPts val="0"/>
              </a:spcBef>
              <a:buSzPct val="100000"/>
              <a:defRPr sz="2400"/>
            </a:lvl7pPr>
            <a:lvl8pPr rtl="0">
              <a:spcBef>
                <a:spcPts val="0"/>
              </a:spcBef>
              <a:buSzPct val="100000"/>
              <a:defRPr sz="2400"/>
            </a:lvl8pPr>
            <a:lvl9pPr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SzPct val="100000"/>
              <a:defRPr sz="1200"/>
            </a:lvl1pPr>
            <a:lvl2pPr rtl="0">
              <a:spcBef>
                <a:spcPts val="0"/>
              </a:spcBef>
              <a:buSzPct val="100000"/>
              <a:defRPr sz="1200"/>
            </a:lvl2pPr>
            <a:lvl3pPr rtl="0">
              <a:spcBef>
                <a:spcPts val="0"/>
              </a:spcBef>
              <a:buSzPct val="100000"/>
              <a:defRPr sz="1200"/>
            </a:lvl3pPr>
            <a:lvl4pPr rtl="0">
              <a:spcBef>
                <a:spcPts val="0"/>
              </a:spcBef>
              <a:buSzPct val="100000"/>
              <a:defRPr sz="1200"/>
            </a:lvl4pPr>
            <a:lvl5pPr rtl="0">
              <a:spcBef>
                <a:spcPts val="0"/>
              </a:spcBef>
              <a:buSzPct val="100000"/>
              <a:defRPr sz="1200"/>
            </a:lvl5pPr>
            <a:lvl6pPr rtl="0">
              <a:spcBef>
                <a:spcPts val="0"/>
              </a:spcBef>
              <a:buSzPct val="100000"/>
              <a:defRPr sz="1200"/>
            </a:lvl6pPr>
            <a:lvl7pPr rtl="0">
              <a:spcBef>
                <a:spcPts val="0"/>
              </a:spcBef>
              <a:buSzPct val="100000"/>
              <a:defRPr sz="1200"/>
            </a:lvl7pPr>
            <a:lvl8pPr rtl="0">
              <a:spcBef>
                <a:spcPts val="0"/>
              </a:spcBef>
              <a:buSzPct val="100000"/>
              <a:defRPr sz="1200"/>
            </a:lvl8pPr>
            <a:lvl9pPr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572000" y="7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39" name="Shape 3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199" cy="1509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buSzPct val="100000"/>
              <a:defRPr sz="4200"/>
            </a:lvl1pPr>
            <a:lvl2pPr algn="ctr" rtl="0">
              <a:spcBef>
                <a:spcPts val="0"/>
              </a:spcBef>
              <a:buSzPct val="100000"/>
              <a:defRPr sz="4200"/>
            </a:lvl2pPr>
            <a:lvl3pPr algn="ctr" rtl="0">
              <a:spcBef>
                <a:spcPts val="0"/>
              </a:spcBef>
              <a:buSzPct val="100000"/>
              <a:defRPr sz="4200"/>
            </a:lvl3pPr>
            <a:lvl4pPr algn="ctr" rtl="0">
              <a:spcBef>
                <a:spcPts val="0"/>
              </a:spcBef>
              <a:buSzPct val="100000"/>
              <a:defRPr sz="4200"/>
            </a:lvl4pPr>
            <a:lvl5pPr algn="ctr" rtl="0">
              <a:spcBef>
                <a:spcPts val="0"/>
              </a:spcBef>
              <a:buSzPct val="100000"/>
              <a:defRPr sz="4200"/>
            </a:lvl5pPr>
            <a:lvl6pPr algn="ctr" rtl="0">
              <a:spcBef>
                <a:spcPts val="0"/>
              </a:spcBef>
              <a:buSzPct val="100000"/>
              <a:defRPr sz="4200"/>
            </a:lvl6pPr>
            <a:lvl7pPr algn="ctr" rtl="0">
              <a:spcBef>
                <a:spcPts val="0"/>
              </a:spcBef>
              <a:buSzPct val="100000"/>
              <a:defRPr sz="4200"/>
            </a:lvl7pPr>
            <a:lvl8pPr algn="ctr" rtl="0">
              <a:spcBef>
                <a:spcPts val="0"/>
              </a:spcBef>
              <a:buSzPct val="100000"/>
              <a:defRPr sz="4200"/>
            </a:lvl8pPr>
            <a:lvl9pPr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Proxima Nova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Proxima Nova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‹#›</a:t>
            </a:fld>
            <a:endParaRPr lang="en" sz="10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aPBcUUqbew" TargetMode="External"/><Relationship Id="rId4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600"/>
              <a:t>Racism: Past and Present</a:t>
            </a:r>
          </a:p>
          <a:p>
            <a:pPr>
              <a:spcBef>
                <a:spcPts val="0"/>
              </a:spcBef>
              <a:buNone/>
            </a:pPr>
            <a:endParaRPr sz="3000"/>
          </a:p>
        </p:txBody>
      </p:sp>
      <p:sp>
        <p:nvSpPr>
          <p:cNvPr id="56" name="Shape 56"/>
          <p:cNvSpPr txBox="1">
            <a:spLocks noGrp="1"/>
          </p:cNvSpPr>
          <p:nvPr>
            <p:ph type="subTitle" idx="1"/>
          </p:nvPr>
        </p:nvSpPr>
        <p:spPr>
          <a:xfrm>
            <a:off x="510450" y="3211637"/>
            <a:ext cx="8123100" cy="629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/>
              <a:t>Brock Graham and Scott Jackson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0"/>
            <a:ext cx="85205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Shape 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0"/>
            <a:ext cx="85206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endParaRPr sz="3600"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550" y="19050"/>
            <a:ext cx="8683000" cy="510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Group Discussion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>
                <a:solidFill>
                  <a:srgbClr val="000000"/>
                </a:solidFill>
              </a:rPr>
              <a:t>With your group, discuss (and be ready to share with the class) the following questions: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</a:rPr>
              <a:t>How do your headlines help you better understand the similarities and differences between the protests of the 1960’s and today?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00000"/>
              </a:solidFill>
            </a:endParaRP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 dirty="0">
                <a:solidFill>
                  <a:srgbClr val="000000"/>
                </a:solidFill>
              </a:rPr>
              <a:t>Why do you think conflict between police and </a:t>
            </a:r>
            <a:r>
              <a:rPr lang="en" dirty="0" smtClean="0">
                <a:solidFill>
                  <a:srgbClr val="000000"/>
                </a:solidFill>
              </a:rPr>
              <a:t>African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" dirty="0" smtClean="0">
                <a:solidFill>
                  <a:srgbClr val="000000"/>
                </a:solidFill>
              </a:rPr>
              <a:t>American </a:t>
            </a:r>
            <a:r>
              <a:rPr lang="en" dirty="0">
                <a:solidFill>
                  <a:srgbClr val="000000"/>
                </a:solidFill>
              </a:rPr>
              <a:t>communities still exists today? What factors play a role in these conflicts?</a:t>
            </a:r>
          </a:p>
          <a:p>
            <a:pPr lvl="0" rtl="0">
              <a:spcBef>
                <a:spcPts val="0"/>
              </a:spcBef>
              <a:buNone/>
            </a:pP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Exit Ticket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sz="2400" dirty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" sz="2400" dirty="0">
                <a:solidFill>
                  <a:srgbClr val="000000"/>
                </a:solidFill>
              </a:rPr>
              <a:t>Was the American Civil Rights Movement of the 1960’s successful in ending racial inequality? 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1240574"/>
            <a:ext cx="3999899" cy="324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000" dirty="0">
                <a:solidFill>
                  <a:srgbClr val="000000"/>
                </a:solidFill>
              </a:rPr>
              <a:t>EQ: Was the American Civil Rights Movement of the 1960’s successful in ending racial inequality?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000000"/>
                </a:solidFill>
              </a:rPr>
              <a:t>Learning Objectives: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LO1: Students will evaluate the effectiveness of the American Civil Rights Movement of the 1960’s.</a:t>
            </a:r>
          </a:p>
          <a:p>
            <a:pPr marL="457200" lvl="0" indent="-22860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LO2: Students will compare the protests of the 1960’s to present-day protests going on throughout the U.S. 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Population Statistics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Percentage of Prison Population: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White: 58.9%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Black: 37.7%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Asian: 1.5%</a:t>
            </a:r>
          </a:p>
          <a:p>
            <a:pPr rtl="0">
              <a:spcBef>
                <a:spcPts val="0"/>
              </a:spcBef>
              <a:buNone/>
            </a:pPr>
            <a:endParaRPr b="1">
              <a:solidFill>
                <a:srgbClr val="000000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*NOTE: 48.4% of inmates are imprisoned for drug-related charges.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Population Statistics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Percentage of American Population: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White: 63.7%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Black: 12.2%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Asian: 4.7%</a:t>
            </a:r>
          </a:p>
          <a:p>
            <a:pPr rtl="0">
              <a:spcBef>
                <a:spcPts val="0"/>
              </a:spcBef>
              <a:buNone/>
            </a:pPr>
            <a:endParaRPr b="1">
              <a:solidFill>
                <a:srgbClr val="000000"/>
              </a:solidFill>
            </a:endParaRP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*NOTE: Out of every 100,00 people in the U.S., 698 are imprisoned.</a:t>
            </a:r>
          </a:p>
          <a:p>
            <a:pPr>
              <a:spcBef>
                <a:spcPts val="0"/>
              </a:spcBef>
              <a:buNone/>
            </a:pPr>
            <a:endParaRPr b="1"/>
          </a:p>
        </p:txBody>
      </p:sp>
      <p:sp>
        <p:nvSpPr>
          <p:cNvPr id="76" name="Shape 7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Percentage of Prison Population: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White: 58.9%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Black: 37.7%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Asian: 1.5%</a:t>
            </a:r>
          </a:p>
          <a:p>
            <a:pPr rtl="0">
              <a:spcBef>
                <a:spcPts val="0"/>
              </a:spcBef>
              <a:buNone/>
            </a:pPr>
            <a:endParaRPr b="1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*NOTE: 48.4% of inmates are imprisoned for drug-related charges.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America’s Prisons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https://www.youtube.com/watch?v=NaPBcUUqbew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83" name="Shape 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6625" y="1738000"/>
            <a:ext cx="4930750" cy="316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“The War on Crime”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Government policies were implemented to combat crime in an effort to help the Civil Rights Movement. As a result it sparked the “War on Crime.”</a:t>
            </a:r>
          </a:p>
          <a:p>
            <a:pPr marL="914400" lvl="1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Targeted racially poor regions of the United States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Increased police force was viewed as being oppressive “white dominance” over racial minorities  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Presidential policies under Johnson, Nixon, and Reagan that aimed to combat crime led to an increase in prison populations. </a:t>
            </a:r>
          </a:p>
          <a:p>
            <a:pPr marL="457200" lvl="0" indent="-228600" rtl="0">
              <a:spcBef>
                <a:spcPts val="0"/>
              </a:spcBef>
              <a:buClr>
                <a:srgbClr val="000000"/>
              </a:buClr>
            </a:pPr>
            <a:r>
              <a:rPr lang="en">
                <a:solidFill>
                  <a:srgbClr val="000000"/>
                </a:solidFill>
              </a:rPr>
              <a:t>These prisoners were disproportionately of minority groups.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solidFill>
                  <a:srgbClr val="000000"/>
                </a:solidFill>
              </a:rPr>
              <a:t>“</a:t>
            </a:r>
            <a:r>
              <a:rPr lang="en" sz="2400" b="1">
                <a:solidFill>
                  <a:srgbClr val="000000"/>
                </a:solidFill>
              </a:rPr>
              <a:t>What has changed. What hasn’t.”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7925" y="0"/>
            <a:ext cx="46360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600"/>
              <a:t>Class Activity - “Extra! Extra!”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For each picture, create a newspaper headline under which the picture would appear.</a:t>
            </a:r>
          </a:p>
          <a:p>
            <a:pPr rtl="0">
              <a:spcBef>
                <a:spcPts val="0"/>
              </a:spcBef>
              <a:buNone/>
            </a:pPr>
            <a:r>
              <a:rPr lang="en" b="1">
                <a:solidFill>
                  <a:srgbClr val="000000"/>
                </a:solidFill>
              </a:rPr>
              <a:t>Be sure your headline captures the theme of the photograph and engages your target audience.</a:t>
            </a:r>
          </a:p>
          <a:p>
            <a:pPr>
              <a:spcBef>
                <a:spcPts val="0"/>
              </a:spcBef>
              <a:buNone/>
            </a:pPr>
            <a:endParaRPr b="1"/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775" y="2743775"/>
            <a:ext cx="6006450" cy="21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385</Words>
  <Application>Microsoft Macintosh PowerPoint</Application>
  <PresentationFormat>On-screen Show (16:9)</PresentationFormat>
  <Paragraphs>46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Proxima Nova</vt:lpstr>
      <vt:lpstr>spearmint</vt:lpstr>
      <vt:lpstr>Racism: Past and Present </vt:lpstr>
      <vt:lpstr>EQ: Was the American Civil Rights Movement of the 1960’s successful in ending racial inequality?</vt:lpstr>
      <vt:lpstr>Population Statistics</vt:lpstr>
      <vt:lpstr>Population Statistics</vt:lpstr>
      <vt:lpstr>America’s Prisons</vt:lpstr>
      <vt:lpstr>“The War on Crime”</vt:lpstr>
      <vt:lpstr>PowerPoint Presentation</vt:lpstr>
      <vt:lpstr>Class Activity - “Extra! Extra!”</vt:lpstr>
      <vt:lpstr>PowerPoint Presentation</vt:lpstr>
      <vt:lpstr>PowerPoint Presentation</vt:lpstr>
      <vt:lpstr>PowerPoint Presentation</vt:lpstr>
      <vt:lpstr>PowerPoint Presentation</vt:lpstr>
      <vt:lpstr>Group Discussion</vt:lpstr>
      <vt:lpstr>Exit Ticket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Racism: Past and Present</dc:title>
  <dc:creator>Scott Jackson</dc:creator>
  <cp:lastModifiedBy>Tami Augustine</cp:lastModifiedBy>
  <cp:revision>3</cp:revision>
  <dcterms:modified xsi:type="dcterms:W3CDTF">2015-12-22T21:11:47Z</dcterms:modified>
</cp:coreProperties>
</file>