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52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3178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12000"/>
            </a:lvl1pPr>
            <a:lvl2pPr algn="ctr" rtl="0">
              <a:spcBef>
                <a:spcPts val="0"/>
              </a:spcBef>
              <a:buSzPct val="100000"/>
              <a:defRPr sz="12000"/>
            </a:lvl2pPr>
            <a:lvl3pPr algn="ctr" rtl="0">
              <a:spcBef>
                <a:spcPts val="0"/>
              </a:spcBef>
              <a:buSzPct val="100000"/>
              <a:defRPr sz="12000"/>
            </a:lvl3pPr>
            <a:lvl4pPr algn="ctr" rtl="0">
              <a:spcBef>
                <a:spcPts val="0"/>
              </a:spcBef>
              <a:buSzPct val="100000"/>
              <a:defRPr sz="12000"/>
            </a:lvl4pPr>
            <a:lvl5pPr algn="ctr" rtl="0">
              <a:spcBef>
                <a:spcPts val="0"/>
              </a:spcBef>
              <a:buSzPct val="100000"/>
              <a:defRPr sz="12000"/>
            </a:lvl5pPr>
            <a:lvl6pPr algn="ctr" rtl="0">
              <a:spcBef>
                <a:spcPts val="0"/>
              </a:spcBef>
              <a:buSzPct val="100000"/>
              <a:defRPr sz="12000"/>
            </a:lvl6pPr>
            <a:lvl7pPr algn="ctr" rtl="0">
              <a:spcBef>
                <a:spcPts val="0"/>
              </a:spcBef>
              <a:buSzPct val="100000"/>
              <a:defRPr sz="12000"/>
            </a:lvl7pPr>
            <a:lvl8pPr algn="ctr" rtl="0">
              <a:spcBef>
                <a:spcPts val="0"/>
              </a:spcBef>
              <a:buSzPct val="100000"/>
              <a:defRPr sz="12000"/>
            </a:lvl8pPr>
            <a:lvl9pPr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3600"/>
            </a:lvl1pPr>
            <a:lvl2pPr algn="ctr" rtl="0">
              <a:spcBef>
                <a:spcPts val="0"/>
              </a:spcBef>
              <a:buSzPct val="100000"/>
              <a:defRPr sz="3600"/>
            </a:lvl2pPr>
            <a:lvl3pPr algn="ctr" rtl="0">
              <a:spcBef>
                <a:spcPts val="0"/>
              </a:spcBef>
              <a:buSzPct val="100000"/>
              <a:defRPr sz="3600"/>
            </a:lvl3pPr>
            <a:lvl4pPr algn="ctr" rtl="0">
              <a:spcBef>
                <a:spcPts val="0"/>
              </a:spcBef>
              <a:buSzPct val="100000"/>
              <a:defRPr sz="3600"/>
            </a:lvl4pPr>
            <a:lvl5pPr algn="ctr" rtl="0">
              <a:spcBef>
                <a:spcPts val="0"/>
              </a:spcBef>
              <a:buSzPct val="100000"/>
              <a:defRPr sz="3600"/>
            </a:lvl5pPr>
            <a:lvl6pPr algn="ctr" rtl="0">
              <a:spcBef>
                <a:spcPts val="0"/>
              </a:spcBef>
              <a:buSzPct val="100000"/>
              <a:defRPr sz="3600"/>
            </a:lvl6pPr>
            <a:lvl7pPr algn="ctr" rtl="0">
              <a:spcBef>
                <a:spcPts val="0"/>
              </a:spcBef>
              <a:buSzPct val="100000"/>
              <a:defRPr sz="3600"/>
            </a:lvl7pPr>
            <a:lvl8pPr algn="ctr" rtl="0">
              <a:spcBef>
                <a:spcPts val="0"/>
              </a:spcBef>
              <a:buSzPct val="100000"/>
              <a:defRPr sz="3600"/>
            </a:lvl8pPr>
            <a:lvl9pPr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Syrian Civil War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73875" y="203150"/>
            <a:ext cx="6768600" cy="7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The Syrian Crisis  </a:t>
            </a: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rtl="0"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>
              <a:spcBef>
                <a:spcPts val="0"/>
              </a:spcBef>
              <a:buNone/>
            </a:pPr>
            <a:endParaRPr sz="3000">
              <a:solidFill>
                <a:srgbClr val="F3F3F3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7101175" y="240100"/>
            <a:ext cx="1731000" cy="177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Michael Reed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Joel Phillips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Andy Rhiel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" y="0"/>
            <a:ext cx="9131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4254975" y="0"/>
            <a:ext cx="4768200" cy="256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LO-Students will compare and contrast the immigration issues that came out of the Vietnam War and how it relates to the current immigration issue in Syria.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Vietnamese refugee Amounts: 125,000 came to the U.S. in 1975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The U.S. coordinated the effort to evacuate the refugees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200" y="0"/>
            <a:ext cx="3228900" cy="176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Syria’s Relation to Vietnam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0" y="2690700"/>
            <a:ext cx="5531399" cy="2452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dirty="0">
                <a:highlight>
                  <a:srgbClr val="FFFFFF"/>
                </a:highlight>
              </a:rPr>
              <a:t>The U.S. has agreed to accept 10,000 Syrian refugees</a:t>
            </a:r>
          </a:p>
          <a:p>
            <a:pPr rtl="0">
              <a:spcBef>
                <a:spcPts val="0"/>
              </a:spcBef>
              <a:buNone/>
            </a:pPr>
            <a:endParaRPr b="1" dirty="0"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rPr lang="en" b="1" dirty="0">
                <a:highlight>
                  <a:srgbClr val="FFFFFF"/>
                </a:highlight>
              </a:rPr>
              <a:t>Germany has accepted 100,000 and is expecting to accept up to 800,000</a:t>
            </a:r>
          </a:p>
          <a:p>
            <a:pPr rtl="0">
              <a:spcBef>
                <a:spcPts val="0"/>
              </a:spcBef>
              <a:buNone/>
            </a:pPr>
            <a:endParaRPr b="1" dirty="0"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rPr lang="en" b="1" dirty="0">
                <a:highlight>
                  <a:srgbClr val="FFFFFF"/>
                </a:highlight>
              </a:rPr>
              <a:t>Venezuela has pledged to accept 20,000</a:t>
            </a:r>
          </a:p>
          <a:p>
            <a:pPr rtl="0">
              <a:spcBef>
                <a:spcPts val="0"/>
              </a:spcBef>
              <a:buNone/>
            </a:pPr>
            <a:endParaRPr b="1" dirty="0">
              <a:highlight>
                <a:srgbClr val="FFFFFF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rPr lang="en" b="1" dirty="0">
                <a:highlight>
                  <a:srgbClr val="FFFFFF"/>
                </a:highlight>
              </a:rPr>
              <a:t>Why isn’t the U.S. taking a more active role in helping Syrian refugees?</a:t>
            </a:r>
          </a:p>
          <a:p>
            <a:pPr rtl="0">
              <a:spcBef>
                <a:spcPts val="0"/>
              </a:spcBef>
              <a:buNone/>
            </a:pPr>
            <a:endParaRPr b="1" dirty="0"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b="1" dirty="0">
                <a:highlight>
                  <a:srgbClr val="FFFFFF"/>
                </a:highlight>
              </a:rPr>
              <a:t>What kind of immigrants do we desire in this country?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1" y="158675"/>
            <a:ext cx="1237444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>
                <a:highlight>
                  <a:srgbClr val="F3F3F3"/>
                </a:highlight>
              </a:rPr>
              <a:t>Video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1946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ighlight>
                  <a:srgbClr val="F3F3F3"/>
                </a:highlight>
              </a:rPr>
              <a:t>http://www.cbsnews.com/news/disturbing-video-hungary-refugee-camp-europe-migrant-crisis</a:t>
            </a:r>
            <a:r>
              <a:rPr lang="en" u="sng" dirty="0" smtClean="0">
                <a:solidFill>
                  <a:schemeClr val="hlink"/>
                </a:solidFill>
                <a:highlight>
                  <a:srgbClr val="F3F3F3"/>
                </a:highlight>
              </a:rPr>
              <a:t>/</a:t>
            </a: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>
                <a:highlight>
                  <a:srgbClr val="F3F3F3"/>
                </a:highlight>
              </a:rPr>
              <a:t>http://www.bbc.com/news/world-europe-33986738</a:t>
            </a:r>
          </a:p>
          <a:p>
            <a:pPr lvl="0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1E1E1E"/>
                </a:solidFill>
                <a:highlight>
                  <a:srgbClr val="FFFFFF"/>
                </a:highlight>
              </a:rPr>
              <a:t>“Migrants crisis: Slovakia 'will only accept </a:t>
            </a:r>
            <a:r>
              <a:rPr lang="en" sz="2300" b="1" dirty="0" smtClean="0">
                <a:solidFill>
                  <a:srgbClr val="1E1E1E"/>
                </a:solidFill>
                <a:highlight>
                  <a:srgbClr val="FFFFFF"/>
                </a:highlight>
              </a:rPr>
              <a:t>Christians’”</a:t>
            </a: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7" name="Shape 137"/>
          <p:cNvSpPr txBox="1"/>
          <p:nvPr/>
        </p:nvSpPr>
        <p:spPr>
          <a:xfrm>
            <a:off x="1954800" y="2998875"/>
            <a:ext cx="5234399" cy="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Where are the refugees going?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341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Germany-98,000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Sweden-64,000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France-6,700   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UK-7,000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Denmark-11,500 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Hungary-18,000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USA-1,500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51" name="Shape 151"/>
          <p:cNvSpPr txBox="1"/>
          <p:nvPr/>
        </p:nvSpPr>
        <p:spPr>
          <a:xfrm>
            <a:off x="5397925" y="1116125"/>
            <a:ext cx="3362400" cy="385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Canada-10,000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Australia-12,000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UAE-250,000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Turkey-1,900,000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Lebanon-1,100,000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Jordan-629,000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Iraq-249,000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Egypt-132,000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Saudi Arabia, Kuwait, Qatar - 0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3017025" y="3625900"/>
            <a:ext cx="5443499" cy="8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1953800" y="1890175"/>
            <a:ext cx="32714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Are these numbers suprising? How so?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91700" y="4416525"/>
            <a:ext cx="4833599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http://www.cnn.com/2015/09/09/world/welcome-syrian-refugees-countries/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 to consider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-What obligation do nations have to take in Syrian refugees?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-Where do morals and public policy intersect in this issue?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-Is it possible for all Syrian refugees to be provided for?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-Is it too difficult to use the channels of governments to achieve collective action in this issue?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-How will xenophobia shape the experiences of immigrants in the future? Will it be better or worse than the past?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American Involvement in Foreign Conflicts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650" y="1017725"/>
            <a:ext cx="8520599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LO:  Analyze a public policy issue in terms of collaboration or conflict among the levels of government involved and the branches of government involved.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00" y="1751550"/>
            <a:ext cx="4598950" cy="26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311700" y="1598425"/>
            <a:ext cx="3436499" cy="29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Questions to Consider: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1. Who should the government consult?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2. What factors should we consider?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</a:rPr>
              <a:t>3. Do the branches of government usually agree on whether or not to allow immigrants into the country?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AUMF through the branches of government.  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450" y="1017725"/>
            <a:ext cx="4833299" cy="29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661950" y="1341775"/>
            <a:ext cx="3157500" cy="29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661950" y="1341775"/>
            <a:ext cx="3409800" cy="31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17725"/>
            <a:ext cx="3503775" cy="297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1628075" y="3996425"/>
            <a:ext cx="5152499" cy="60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Is there a reference to dysfunctionality among the branches of government in Obama’s letter?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3820600" cy="232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300" y="445025"/>
            <a:ext cx="4700000" cy="26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318100"/>
            <a:ext cx="4700000" cy="225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1700" y="2812850"/>
            <a:ext cx="3820600" cy="17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311700" y="445025"/>
            <a:ext cx="5143499" cy="6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Yazidi Rescue Mission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Exit Slip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Please take a moment to answer the question in connection to </a:t>
            </a:r>
            <a:r>
              <a:rPr lang="en" i="1">
                <a:solidFill>
                  <a:srgbClr val="000000"/>
                </a:solidFill>
              </a:rPr>
              <a:t>Understanding the Middle East: 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Why might we consider an historian’s perspective(s) when considering foreign policy concerning the Syrian Civil War?  </a:t>
            </a:r>
            <a:r>
              <a:rPr lang="en" i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vacuation_from_LZ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b="1"/>
              <a:t>Background and Statistics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725" y="1152475"/>
            <a:ext cx="3905250" cy="39910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517925" y="1401950"/>
            <a:ext cx="4268399" cy="308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Since March 2011: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-250,000 Syrians killed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-11 million displaced Syrians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-alleged use of chemical weapons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-Rise of Jihadi groups.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-Proxy War  (Russia, Iran, Saudi Arabia, U.S.A)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86475" y="2057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Implications for America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134500" y="1489350"/>
            <a:ext cx="4875000" cy="216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Refugee Crisis  (Immigrants seeking asylum)</a:t>
            </a: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Syrian Civil War  (Regional instability) </a:t>
            </a: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ISIS  (Global Threat)</a:t>
            </a: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Relationships with Allies  (Strained)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/>
              <a:t>Essential Questions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614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</a:rPr>
              <a:t>American </a:t>
            </a:r>
            <a:r>
              <a:rPr lang="en" b="1" dirty="0">
                <a:solidFill>
                  <a:schemeClr val="dk1"/>
                </a:solidFill>
              </a:rPr>
              <a:t>History: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What lessons can we learn from conflicts in our past to help us deal with the Syrian Civil War crises.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489</Words>
  <Application>Microsoft Macintosh PowerPoint</Application>
  <PresentationFormat>On-screen Show (16:9)</PresentationFormat>
  <Paragraphs>100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simple-light-2</vt:lpstr>
      <vt:lpstr>Syrian Civil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 and Statistics </vt:lpstr>
      <vt:lpstr>Implications for America</vt:lpstr>
      <vt:lpstr>Essential Questions </vt:lpstr>
      <vt:lpstr>PowerPoint Presentation</vt:lpstr>
      <vt:lpstr>PowerPoint Presentation</vt:lpstr>
      <vt:lpstr>Video</vt:lpstr>
      <vt:lpstr>PowerPoint Presentation</vt:lpstr>
      <vt:lpstr>Where are the refugees going?</vt:lpstr>
      <vt:lpstr>Questions to consider</vt:lpstr>
      <vt:lpstr>American Involvement in Foreign Conflicts</vt:lpstr>
      <vt:lpstr>AUMF through the branches of government.  </vt:lpstr>
      <vt:lpstr>PowerPoint Presentation</vt:lpstr>
      <vt:lpstr>Exit Slip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Syrian Civil War</dc:title>
  <dc:creator>Joel</dc:creator>
  <cp:lastModifiedBy>Tami Augustine</cp:lastModifiedBy>
  <cp:revision>9</cp:revision>
  <dcterms:modified xsi:type="dcterms:W3CDTF">2015-12-31T03:03:14Z</dcterms:modified>
</cp:coreProperties>
</file>