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5" r:id="rId1"/>
    <p:sldMasterId id="2147483751" r:id="rId2"/>
  </p:sldMasterIdLst>
  <p:notesMasterIdLst>
    <p:notesMasterId r:id="rId24"/>
  </p:notesMasterIdLst>
  <p:handoutMasterIdLst>
    <p:handoutMasterId r:id="rId25"/>
  </p:handoutMasterIdLst>
  <p:sldIdLst>
    <p:sldId id="256" r:id="rId3"/>
    <p:sldId id="266" r:id="rId4"/>
    <p:sldId id="285" r:id="rId5"/>
    <p:sldId id="270" r:id="rId6"/>
    <p:sldId id="267" r:id="rId7"/>
    <p:sldId id="268" r:id="rId8"/>
    <p:sldId id="269" r:id="rId9"/>
    <p:sldId id="271" r:id="rId10"/>
    <p:sldId id="272" r:id="rId11"/>
    <p:sldId id="273" r:id="rId12"/>
    <p:sldId id="274" r:id="rId13"/>
    <p:sldId id="276" r:id="rId14"/>
    <p:sldId id="277" r:id="rId15"/>
    <p:sldId id="278" r:id="rId16"/>
    <p:sldId id="286" r:id="rId17"/>
    <p:sldId id="279" r:id="rId18"/>
    <p:sldId id="280" r:id="rId19"/>
    <p:sldId id="281" r:id="rId20"/>
    <p:sldId id="282" r:id="rId21"/>
    <p:sldId id="283" r:id="rId22"/>
    <p:sldId id="284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body, Hannah" initials="IH" lastIdx="1" clrIdx="0"/>
  <p:cmAuthor id="2" name="Inbody, Hannah" initials="IH [2]" lastIdx="1" clrIdx="1"/>
  <p:cmAuthor id="3" name="Inbody, Hannah" initials="IH [3]" lastIdx="1" clrIdx="2"/>
  <p:cmAuthor id="4" name="Inbody, Hannah" initials="IH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36D6E"/>
    <a:srgbClr val="B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32" autoAdjust="0"/>
    <p:restoredTop sz="94593" autoAdjust="0"/>
  </p:normalViewPr>
  <p:slideViewPr>
    <p:cSldViewPr snapToGrid="0" snapToObjects="1">
      <p:cViewPr varScale="1">
        <p:scale>
          <a:sx n="111" d="100"/>
          <a:sy n="111" d="100"/>
        </p:scale>
        <p:origin x="200" y="3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1" d="100"/>
          <a:sy n="111" d="100"/>
        </p:scale>
        <p:origin x="-3944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B6E0F-1DB3-5A43-B8F9-5E1E696749DF}" type="datetimeFigureOut">
              <a:rPr lang="en-US"/>
              <a:t>4/10/20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1F9FE-B8FF-F345-B45D-636AC2B598BD}" type="slidenum">
              <a:r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7653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BC211-ACBD-CB48-B939-364088D2CD6D}" type="datetimeFigureOut">
              <a:rPr lang="en-US"/>
              <a:t>4/10/20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04D311-73F7-5D42-B843-E8305C73070F}" type="slidenum">
              <a:r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020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vingforcollege.com/article/total-student-loan-debt-outstanding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https://www.savingforcollege.com/article/total-student-loan-debt-outstanding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4D311-73F7-5D42-B843-E8305C73070F}" type="slidenum">
              <a:rPr lang="uk-UA" smtClean="0"/>
              <a:t>4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027411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4D311-73F7-5D42-B843-E8305C73070F}" type="slidenum">
              <a:rPr lang="uk-UA" smtClean="0"/>
              <a:t>11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59628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4803898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746930" y="1830387"/>
            <a:ext cx="8229600" cy="4525963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>
              <a:defRPr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6" hasCustomPrompt="1"/>
          </p:nvPr>
        </p:nvSpPr>
        <p:spPr>
          <a:xfrm>
            <a:off x="4315389" y="1052951"/>
            <a:ext cx="4642821" cy="63611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600" b="1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TOPIC TITLE HERE</a:t>
            </a:r>
          </a:p>
        </p:txBody>
      </p:sp>
    </p:spTree>
    <p:extLst>
      <p:ext uri="{BB962C8B-B14F-4D97-AF65-F5344CB8AC3E}">
        <p14:creationId xmlns:p14="http://schemas.microsoft.com/office/powerpoint/2010/main" val="3793167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hrase-Word Slide WHIT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6" hasCustomPrompt="1"/>
          </p:nvPr>
        </p:nvSpPr>
        <p:spPr>
          <a:xfrm>
            <a:off x="651757" y="1734522"/>
            <a:ext cx="7194020" cy="4417350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 algn="l">
              <a:lnSpc>
                <a:spcPts val="8400"/>
              </a:lnSpc>
              <a:spcBef>
                <a:spcPts val="0"/>
              </a:spcBef>
              <a:defRPr sz="8000" b="1" baseline="0"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BIG WORD BIG PHRASE</a:t>
            </a:r>
            <a:br>
              <a:rPr lang="en-US" dirty="0"/>
            </a:br>
            <a:r>
              <a:rPr lang="en-US" dirty="0"/>
              <a:t>SLIDE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</p:spTree>
    <p:extLst>
      <p:ext uri="{BB962C8B-B14F-4D97-AF65-F5344CB8AC3E}">
        <p14:creationId xmlns:p14="http://schemas.microsoft.com/office/powerpoint/2010/main" val="1106801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hrase-Word Slid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910167"/>
            <a:ext cx="9144000" cy="5947833"/>
          </a:xfrm>
          <a:prstGeom prst="rect">
            <a:avLst/>
          </a:prstGeom>
          <a:solidFill>
            <a:srgbClr val="B70F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BB0000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42139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6" hasCustomPrompt="1"/>
          </p:nvPr>
        </p:nvSpPr>
        <p:spPr>
          <a:xfrm>
            <a:off x="651757" y="1734522"/>
            <a:ext cx="7194020" cy="4417350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l">
              <a:lnSpc>
                <a:spcPts val="8400"/>
              </a:lnSpc>
              <a:spcBef>
                <a:spcPts val="0"/>
              </a:spcBef>
              <a:defRPr sz="8000" b="1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BIG WORD</a:t>
            </a:r>
          </a:p>
          <a:p>
            <a:pPr lvl="0"/>
            <a:r>
              <a:rPr lang="en-US" dirty="0"/>
              <a:t>BIG PHRASE</a:t>
            </a:r>
            <a:br>
              <a:rPr lang="en-US" dirty="0"/>
            </a:br>
            <a:r>
              <a:rPr lang="en-US" dirty="0"/>
              <a:t>SLIDE</a:t>
            </a:r>
          </a:p>
        </p:txBody>
      </p:sp>
    </p:spTree>
    <p:extLst>
      <p:ext uri="{BB962C8B-B14F-4D97-AF65-F5344CB8AC3E}">
        <p14:creationId xmlns:p14="http://schemas.microsoft.com/office/powerpoint/2010/main" val="1471957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7" hasCustomPrompt="1"/>
          </p:nvPr>
        </p:nvSpPr>
        <p:spPr>
          <a:xfrm>
            <a:off x="4881010" y="5372665"/>
            <a:ext cx="3392206" cy="10940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r">
              <a:lnSpc>
                <a:spcPct val="110000"/>
              </a:lnSpc>
              <a:spcBef>
                <a:spcPts val="0"/>
              </a:spcBef>
              <a:defRPr sz="2400" baseline="-25000"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algn="r">
              <a:lnSpc>
                <a:spcPct val="110000"/>
              </a:lnSpc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/>
              </a:rPr>
              <a:t>–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/>
              </a:rPr>
              <a:t>Firstandlast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/>
              </a:rPr>
              <a:t> Name</a:t>
            </a:r>
          </a:p>
          <a:p>
            <a:pPr algn="r">
              <a:lnSpc>
                <a:spcPct val="110000"/>
              </a:lnSpc>
            </a:pPr>
            <a:r>
              <a:rPr lang="en-US" sz="1800" dirty="0">
                <a:solidFill>
                  <a:schemeClr val="tx1">
                    <a:lumMod val="60000"/>
                    <a:lumOff val="40000"/>
                  </a:schemeClr>
                </a:solidFill>
                <a:cs typeface="Arial"/>
              </a:rPr>
              <a:t>   Optional title line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8" hasCustomPrompt="1"/>
          </p:nvPr>
        </p:nvSpPr>
        <p:spPr>
          <a:xfrm>
            <a:off x="944698" y="1734523"/>
            <a:ext cx="7200384" cy="3789978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 vert="horz"/>
          <a:lstStyle>
            <a:lvl1pPr algn="ctr">
              <a:defRPr lang="en-US" sz="3200" b="0" smtClean="0">
                <a:solidFill>
                  <a:srgbClr val="BB0032"/>
                </a:solidFill>
                <a:cs typeface="Arial"/>
              </a:defRPr>
            </a:lvl1pPr>
          </a:lstStyle>
          <a:p>
            <a:pPr lvl="0"/>
            <a:r>
              <a:rPr lang="en-US" sz="6500" b="0" dirty="0">
                <a:solidFill>
                  <a:srgbClr val="BB0032"/>
                </a:solidFill>
                <a:latin typeface="+mj-lt"/>
                <a:cs typeface="Arial"/>
              </a:rPr>
              <a:t>“Notable quote</a:t>
            </a:r>
            <a:br>
              <a:rPr lang="en-US" sz="6500" b="0" dirty="0">
                <a:solidFill>
                  <a:srgbClr val="BB0032"/>
                </a:solidFill>
                <a:latin typeface="+mj-lt"/>
                <a:cs typeface="Arial"/>
              </a:rPr>
            </a:br>
            <a:r>
              <a:rPr lang="en-US" sz="6500" b="0" dirty="0">
                <a:solidFill>
                  <a:srgbClr val="BB0032"/>
                </a:solidFill>
                <a:latin typeface="+mj-lt"/>
                <a:cs typeface="Arial"/>
              </a:rPr>
              <a:t>goes right here,</a:t>
            </a:r>
            <a:br>
              <a:rPr lang="en-US" sz="6500" b="0" dirty="0">
                <a:solidFill>
                  <a:srgbClr val="BB0032"/>
                </a:solidFill>
                <a:latin typeface="+mj-lt"/>
                <a:cs typeface="Arial"/>
              </a:rPr>
            </a:br>
            <a:r>
              <a:rPr lang="en-US" sz="6500" b="0" dirty="0">
                <a:solidFill>
                  <a:srgbClr val="BB0032"/>
                </a:solidFill>
                <a:latin typeface="+mj-lt"/>
                <a:cs typeface="Arial"/>
              </a:rPr>
              <a:t>yes right here.”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922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hot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923936"/>
            <a:ext cx="9144000" cy="5934064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Full slide picture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4"/>
          </p:nvPr>
        </p:nvSpPr>
        <p:spPr>
          <a:xfrm>
            <a:off x="4868540" y="1436104"/>
            <a:ext cx="3998889" cy="1591385"/>
          </a:xfrm>
          <a:prstGeom prst="rect">
            <a:avLst/>
          </a:prstGeom>
          <a:ln w="1905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txBody>
          <a:bodyPr/>
          <a:lstStyle>
            <a:lvl1pPr marL="91440">
              <a:lnSpc>
                <a:spcPts val="3440"/>
              </a:lnSpc>
              <a:spcBef>
                <a:spcPts val="0"/>
              </a:spcBef>
              <a:defRPr sz="2000" b="1">
                <a:solidFill>
                  <a:srgbClr val="BB0000"/>
                </a:solidFill>
              </a:defRPr>
            </a:lvl1pPr>
            <a:lvl2pPr marL="91440" indent="182880">
              <a:spcBef>
                <a:spcPts val="200"/>
              </a:spcBef>
              <a:spcAft>
                <a:spcPts val="0"/>
              </a:spcAft>
              <a:buClr>
                <a:srgbClr val="BB0000"/>
              </a:buClr>
              <a:buFont typeface="Arial"/>
              <a:buChar char="•"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91440" indent="182880">
              <a:spcBef>
                <a:spcPts val="200"/>
              </a:spcBef>
              <a:spcAft>
                <a:spcPts val="0"/>
              </a:spcAft>
              <a:buClr>
                <a:srgbClr val="BB0000"/>
              </a:buCl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Font typeface="Arial"/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201747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-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923936"/>
            <a:ext cx="3883850" cy="5934064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rgbClr val="BFBFBF"/>
                </a:solidFill>
              </a:defRPr>
            </a:lvl1pPr>
          </a:lstStyle>
          <a:p>
            <a:r>
              <a:rPr lang="en-US" dirty="0"/>
              <a:t>½ slide picture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4"/>
          </p:nvPr>
        </p:nvSpPr>
        <p:spPr>
          <a:xfrm>
            <a:off x="4137592" y="1830387"/>
            <a:ext cx="4701503" cy="4525963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>
              <a:lnSpc>
                <a:spcPts val="3440"/>
              </a:lnSpc>
              <a:spcBef>
                <a:spcPts val="0"/>
              </a:spcBef>
              <a:defRPr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6" hasCustomPrompt="1"/>
          </p:nvPr>
        </p:nvSpPr>
        <p:spPr>
          <a:xfrm>
            <a:off x="4315389" y="1052951"/>
            <a:ext cx="4642821" cy="63611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600" b="1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TOPIC TITLE HERE</a:t>
            </a:r>
          </a:p>
        </p:txBody>
      </p:sp>
    </p:spTree>
    <p:extLst>
      <p:ext uri="{BB962C8B-B14F-4D97-AF65-F5344CB8AC3E}">
        <p14:creationId xmlns:p14="http://schemas.microsoft.com/office/powerpoint/2010/main" val="1673681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6" hasCustomPrompt="1"/>
          </p:nvPr>
        </p:nvSpPr>
        <p:spPr>
          <a:xfrm>
            <a:off x="4315389" y="1052951"/>
            <a:ext cx="4642821" cy="63611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600" b="1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TOPIC TITLE HERE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4"/>
          </p:nvPr>
        </p:nvSpPr>
        <p:spPr>
          <a:xfrm>
            <a:off x="1400403" y="1830387"/>
            <a:ext cx="6527582" cy="4525963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 algn="ctr">
              <a:lnSpc>
                <a:spcPts val="3440"/>
              </a:lnSpc>
              <a:spcBef>
                <a:spcPts val="0"/>
              </a:spcBef>
              <a:defRPr>
                <a:solidFill>
                  <a:schemeClr val="bg1">
                    <a:lumMod val="75000"/>
                  </a:schemeClr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chart/graph/table</a:t>
            </a:r>
          </a:p>
        </p:txBody>
      </p:sp>
    </p:spTree>
    <p:extLst>
      <p:ext uri="{BB962C8B-B14F-4D97-AF65-F5344CB8AC3E}">
        <p14:creationId xmlns:p14="http://schemas.microsoft.com/office/powerpoint/2010/main" val="383328258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9460" y="6356350"/>
            <a:ext cx="21336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D8E7B-AF3B-B444-8E74-E549FC814F53}" type="datetimeFigureOut">
              <a:rPr lang="en-US" smtClean="0"/>
              <a:pPr/>
              <a:t>4/10/20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2974444"/>
            <a:ext cx="9144000" cy="2962806"/>
          </a:xfrm>
          <a:prstGeom prst="rect">
            <a:avLst/>
          </a:prstGeom>
          <a:solidFill>
            <a:srgbClr val="B70F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TheOhioStateUniversity-Horiz-RGBHEX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1600201"/>
            <a:ext cx="6424083" cy="931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112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44000" cy="910167"/>
            <a:chOff x="0" y="1040406"/>
            <a:chExt cx="9144000" cy="910167"/>
          </a:xfrm>
        </p:grpSpPr>
        <p:sp>
          <p:nvSpPr>
            <p:cNvPr id="8" name="Rectangle 7"/>
            <p:cNvSpPr/>
            <p:nvPr/>
          </p:nvSpPr>
          <p:spPr>
            <a:xfrm>
              <a:off x="0" y="1040406"/>
              <a:ext cx="9144000" cy="910167"/>
            </a:xfrm>
            <a:prstGeom prst="rect">
              <a:avLst/>
            </a:prstGeom>
            <a:solidFill>
              <a:srgbClr val="B70F2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9" name="Picture 8" descr="TheOhioStateUniversity-REV-Horiz-RGBHEX.png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6917" y="1238314"/>
              <a:ext cx="3284042" cy="476186"/>
            </a:xfrm>
            <a:prstGeom prst="rect">
              <a:avLst/>
            </a:prstGeom>
          </p:spPr>
        </p:pic>
      </p:grpSp>
      <p:sp>
        <p:nvSpPr>
          <p:cNvPr id="2" name="Rectangle 1"/>
          <p:cNvSpPr/>
          <p:nvPr userDrawn="1"/>
        </p:nvSpPr>
        <p:spPr>
          <a:xfrm>
            <a:off x="8518368" y="6351239"/>
            <a:ext cx="4354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B5C881AA-F0C4-B947-803C-EA0A96934EAC}" type="slidenum">
              <a:rPr lang="en-US" sz="1600" smtClean="0">
                <a:solidFill>
                  <a:srgbClr val="636D6E"/>
                </a:solidFill>
              </a:rPr>
              <a:pPr/>
              <a:t>‹#›</a:t>
            </a:fld>
            <a:endParaRPr lang="en-US" sz="1600" dirty="0">
              <a:solidFill>
                <a:srgbClr val="636D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036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4" r:id="rId2"/>
    <p:sldLayoutId id="2147483769" r:id="rId3"/>
    <p:sldLayoutId id="2147483767" r:id="rId4"/>
    <p:sldLayoutId id="2147483758" r:id="rId5"/>
    <p:sldLayoutId id="2147483768" r:id="rId6"/>
    <p:sldLayoutId id="2147483763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457200" rtl="0" eaLnBrk="1" latinLnBrk="0" hangingPunct="1">
        <a:spcBef>
          <a:spcPct val="20000"/>
        </a:spcBef>
        <a:buFont typeface="Arial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-228600" algn="l" defTabSz="457200" rtl="0" eaLnBrk="1" latinLnBrk="0" hangingPunct="1"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" indent="0" algn="l" defTabSz="457200" rtl="0" eaLnBrk="1" latinLnBrk="0" hangingPunct="1">
        <a:spcBef>
          <a:spcPts val="0"/>
        </a:spcBef>
        <a:buFont typeface="Arial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/>
          <p:cNvSpPr txBox="1">
            <a:spLocks/>
          </p:cNvSpPr>
          <p:nvPr/>
        </p:nvSpPr>
        <p:spPr>
          <a:xfrm>
            <a:off x="1371600" y="3760258"/>
            <a:ext cx="6400800" cy="1326091"/>
          </a:xfrm>
          <a:prstGeom prst="rect">
            <a:avLst/>
          </a:prstGeom>
        </p:spPr>
        <p:txBody>
          <a:bodyPr/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kern="1200" baseline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 Creation of Student Loan Debt in the U.S.</a:t>
            </a:r>
          </a:p>
        </p:txBody>
      </p:sp>
    </p:spTree>
    <p:extLst>
      <p:ext uri="{BB962C8B-B14F-4D97-AF65-F5344CB8AC3E}">
        <p14:creationId xmlns:p14="http://schemas.microsoft.com/office/powerpoint/2010/main" val="2284477403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192505" y="1251284"/>
            <a:ext cx="8773589" cy="5101389"/>
          </a:xfrm>
        </p:spPr>
        <p:txBody>
          <a:bodyPr/>
          <a:lstStyle/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Veterans were overwhelmingly men. 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Proportion of 18-24 year old women in college doubled from 20% to 40%b between 1970 and 2000. 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Amount of minority students in college grew from 2 million in 1980 to 4 million in 2000.</a:t>
            </a:r>
          </a:p>
          <a:p>
            <a:pPr marL="457200" indent="-457200">
              <a:buFont typeface="Arial" charset="0"/>
              <a:buChar char="•"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sz="4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How might this increase college attendees affect the price?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>
          <a:xfrm>
            <a:off x="5300663" y="229810"/>
            <a:ext cx="3665431" cy="668812"/>
          </a:xfrm>
        </p:spPr>
        <p:txBody>
          <a:bodyPr/>
          <a:lstStyle/>
          <a:p>
            <a:r>
              <a:rPr lang="en-US" dirty="0"/>
              <a:t>The Creation of Student Loan Debt in the U.S.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2778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370411" y="1062540"/>
            <a:ext cx="8773589" cy="3180848"/>
          </a:xfrm>
        </p:spPr>
        <p:txBody>
          <a:bodyPr/>
          <a:lstStyle/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Due to increases in college attendance, periods of postwar inflation, increased staffing costs, state level taxation policies, and other factors has contributed to increasing tuitions costs.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State funding of state institutions has declined over that past few decades, leading to increased costs. 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Increased tuition at state institutions and fostered the creation of new types of for-profit college.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>
          <a:xfrm>
            <a:off x="5300663" y="229810"/>
            <a:ext cx="3665431" cy="668812"/>
          </a:xfrm>
        </p:spPr>
        <p:txBody>
          <a:bodyPr/>
          <a:lstStyle/>
          <a:p>
            <a:r>
              <a:rPr lang="en-US" dirty="0"/>
              <a:t>The Creation of Student Loan Debt in the U.S.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044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192505" y="1876927"/>
            <a:ext cx="8773589" cy="4018548"/>
          </a:xfrm>
        </p:spPr>
        <p:txBody>
          <a:bodyPr/>
          <a:lstStyle/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Students began to use loans as a principal way to pay for college. 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Federal government began to build framework to protect private lenders.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1958 National Defense Education established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Perkins Loans,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need-based government loan system pinning interest rates at 5%.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>
          <a:xfrm>
            <a:off x="5300663" y="229810"/>
            <a:ext cx="3665431" cy="668812"/>
          </a:xfrm>
        </p:spPr>
        <p:txBody>
          <a:bodyPr/>
          <a:lstStyle/>
          <a:p>
            <a:r>
              <a:rPr lang="en-US" dirty="0"/>
              <a:t>The Creation of Student Loan Debt in the U.S.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7116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192505" y="2117559"/>
            <a:ext cx="8773589" cy="4018548"/>
          </a:xfrm>
        </p:spPr>
        <p:txBody>
          <a:bodyPr/>
          <a:lstStyle/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Established basis for federal government to offer more student financial assistance through the Federal Family Education Loan Program (FFEL). 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Expanded Perkins loans. 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Introduced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Stafford loans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and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Pell Grants.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>
          <a:xfrm>
            <a:off x="5300663" y="229810"/>
            <a:ext cx="3665431" cy="668812"/>
          </a:xfrm>
        </p:spPr>
        <p:txBody>
          <a:bodyPr/>
          <a:lstStyle/>
          <a:p>
            <a:r>
              <a:rPr lang="en-US" dirty="0"/>
              <a:t>The Creation of Student Loan Debt in the U.S.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76530" y="1033831"/>
            <a:ext cx="82055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1965 Higher Education Act </a:t>
            </a:r>
          </a:p>
        </p:txBody>
      </p:sp>
    </p:spTree>
    <p:extLst>
      <p:ext uri="{BB962C8B-B14F-4D97-AF65-F5344CB8AC3E}">
        <p14:creationId xmlns:p14="http://schemas.microsoft.com/office/powerpoint/2010/main" val="8705330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192505" y="1327986"/>
            <a:ext cx="8773589" cy="4844213"/>
          </a:xfrm>
        </p:spPr>
        <p:txBody>
          <a:bodyPr/>
          <a:lstStyle/>
          <a:p>
            <a:pPr marL="457200" indent="-457200">
              <a:buFont typeface="Arial" charset="0"/>
              <a:buChar char="•"/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Stafford Loans: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Federal government guaranteed and encouraged student loans by paying the interest that accrued during a student’s time in college and paid the difference between a set low rate and the market rate once the student graduated. </a:t>
            </a:r>
          </a:p>
          <a:p>
            <a:pPr marL="457200" indent="-457200">
              <a:buFont typeface="Arial" charset="0"/>
              <a:buChar char="•"/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Pell Grant: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Financial aid from federal government that does not need to be paid back.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>
          <a:xfrm>
            <a:off x="5300663" y="229810"/>
            <a:ext cx="3665431" cy="668812"/>
          </a:xfrm>
        </p:spPr>
        <p:txBody>
          <a:bodyPr/>
          <a:lstStyle/>
          <a:p>
            <a:r>
              <a:rPr lang="en-US" dirty="0"/>
              <a:t>The Creation of Student Loan Debt in the U.S.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8511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192505" y="2028073"/>
            <a:ext cx="8773589" cy="3272589"/>
          </a:xfrm>
        </p:spPr>
        <p:txBody>
          <a:bodyPr/>
          <a:lstStyle/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Pell grants are given to students based on need, meaning that they are mostly limited to those with financial needs. 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Many middle-class families do not qualify for Pell grants, and are forced to take out loans to pay for education.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>
          <a:xfrm>
            <a:off x="5300663" y="229810"/>
            <a:ext cx="3665431" cy="668812"/>
          </a:xfrm>
        </p:spPr>
        <p:txBody>
          <a:bodyPr/>
          <a:lstStyle/>
          <a:p>
            <a:r>
              <a:rPr lang="en-US" dirty="0"/>
              <a:t>The Creation of Student Loan Debt in the U.S.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7272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192505" y="1139254"/>
            <a:ext cx="8773589" cy="5582652"/>
          </a:xfrm>
        </p:spPr>
        <p:txBody>
          <a:bodyPr/>
          <a:lstStyle/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1972: Federal government created ubiquitous student loan firm, Student Loan Marketing Association (Sallie Mae). 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Sallie Mae served as agent for government backed student loans until 2004, when it privatized its operations, but continued to service government-back student loans. 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2008: Sallie Mae collected $2.75 billion in interest on private loans, and $2.16 billion in interest on government-backed loans.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>
          <a:xfrm>
            <a:off x="5300663" y="229810"/>
            <a:ext cx="3665431" cy="668812"/>
          </a:xfrm>
        </p:spPr>
        <p:txBody>
          <a:bodyPr/>
          <a:lstStyle/>
          <a:p>
            <a:r>
              <a:rPr lang="en-US" dirty="0"/>
              <a:t>The Creation of Student Loan Debt in the U.S.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9311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192505" y="1668644"/>
            <a:ext cx="8773589" cy="4274957"/>
          </a:xfrm>
        </p:spPr>
        <p:txBody>
          <a:bodyPr/>
          <a:lstStyle/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1993 Federal Direct Loan Program (FDLP): Allowed Department of Education to make loans directly.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Through 1990s, students did not use FDLP financing due to lobbying of private loan managers. 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Early 2000s recession increased use of direct government loans.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>
          <a:xfrm>
            <a:off x="5300663" y="229810"/>
            <a:ext cx="3665431" cy="668812"/>
          </a:xfrm>
        </p:spPr>
        <p:txBody>
          <a:bodyPr/>
          <a:lstStyle/>
          <a:p>
            <a:r>
              <a:rPr lang="en-US" dirty="0"/>
              <a:t>The Creation of Student Loan Debt in the U.S.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9128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192505" y="1668644"/>
            <a:ext cx="8773589" cy="4274957"/>
          </a:xfrm>
        </p:spPr>
        <p:txBody>
          <a:bodyPr/>
          <a:lstStyle/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1996: Introduction of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529 Plan,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which is a college savings account that is exempt from federal taxes. 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Scholarship and grants help students pay for college. (Pell Grants, Academic Scholarships, etc.)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>
          <a:xfrm>
            <a:off x="5300663" y="229810"/>
            <a:ext cx="3665431" cy="668812"/>
          </a:xfrm>
        </p:spPr>
        <p:txBody>
          <a:bodyPr/>
          <a:lstStyle/>
          <a:p>
            <a:r>
              <a:rPr lang="en-US" dirty="0"/>
              <a:t>The Creation of Student Loan Debt in the U.S.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7843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518329" y="1630362"/>
            <a:ext cx="8229600" cy="4525963"/>
          </a:xfrm>
        </p:spPr>
        <p:txBody>
          <a:bodyPr/>
          <a:lstStyle/>
          <a:p>
            <a:r>
              <a:rPr lang="en-US" b="1">
                <a:solidFill>
                  <a:schemeClr val="tx1">
                    <a:lumMod val="65000"/>
                    <a:lumOff val="35000"/>
                  </a:schemeClr>
                </a:solidFill>
              </a:rPr>
              <a:t>Stations Debrief</a:t>
            </a:r>
            <a:endParaRPr lang="en-US" dirty="0"/>
          </a:p>
          <a:p>
            <a:pPr marL="342900" lvl="1" indent="-342900" fontAlgn="base">
              <a:buFont typeface="Arial" charset="0"/>
              <a:buChar char="•"/>
            </a:pPr>
            <a:r>
              <a:rPr lang="en-US" sz="2800" dirty="0"/>
              <a:t>Which sources viewed student debt as negative? Which viewed it as necessary?</a:t>
            </a:r>
          </a:p>
          <a:p>
            <a:pPr marL="342900" lvl="1" indent="-342900" fontAlgn="base">
              <a:buFont typeface="Arial" charset="0"/>
              <a:buChar char="•"/>
            </a:pPr>
            <a:r>
              <a:rPr lang="en-US" sz="2800" dirty="0"/>
              <a:t>Which source best supports your view on college education? </a:t>
            </a:r>
          </a:p>
          <a:p>
            <a:pPr marL="342900" lvl="1" indent="-342900" fontAlgn="base">
              <a:buFont typeface="Arial" charset="0"/>
              <a:buChar char="•"/>
            </a:pPr>
            <a:r>
              <a:rPr lang="en-US" sz="2800" dirty="0"/>
              <a:t>Were there any sources that made you change your views or opinions? </a:t>
            </a:r>
          </a:p>
          <a:p>
            <a:pPr marL="342900" lvl="1" indent="-342900" fontAlgn="base">
              <a:buFont typeface="Arial" charset="0"/>
              <a:buChar char="•"/>
            </a:pPr>
            <a:r>
              <a:rPr lang="en-US" sz="2800" dirty="0"/>
              <a:t>What additional information might you need in order to get a better understanding of this issue? </a:t>
            </a:r>
          </a:p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>
          <a:xfrm>
            <a:off x="5300663" y="229810"/>
            <a:ext cx="3665431" cy="668812"/>
          </a:xfrm>
        </p:spPr>
        <p:txBody>
          <a:bodyPr/>
          <a:lstStyle/>
          <a:p>
            <a:r>
              <a:rPr lang="en-US" dirty="0"/>
              <a:t>The Creation of Student Loan Debt in the U.S.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330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504042" y="1744662"/>
            <a:ext cx="8229600" cy="4525963"/>
          </a:xfrm>
        </p:spPr>
        <p:txBody>
          <a:bodyPr/>
          <a:lstStyle/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Bell Ringer </a:t>
            </a:r>
          </a:p>
          <a:p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What do you think the total outstanding 	student loan debt was in the U.S. in 	2019? 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>
          <a:xfrm>
            <a:off x="5272089" y="229810"/>
            <a:ext cx="3694006" cy="668812"/>
          </a:xfrm>
        </p:spPr>
        <p:txBody>
          <a:bodyPr/>
          <a:lstStyle/>
          <a:p>
            <a:r>
              <a:rPr lang="en-US" dirty="0"/>
              <a:t>The Creation of Student Loan Debt in the U.S.</a:t>
            </a:r>
          </a:p>
        </p:txBody>
      </p:sp>
    </p:spTree>
    <p:extLst>
      <p:ext uri="{BB962C8B-B14F-4D97-AF65-F5344CB8AC3E}">
        <p14:creationId xmlns:p14="http://schemas.microsoft.com/office/powerpoint/2010/main" val="32931569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504042" y="1744662"/>
            <a:ext cx="8229600" cy="4525963"/>
          </a:xfrm>
        </p:spPr>
        <p:txBody>
          <a:bodyPr/>
          <a:lstStyle/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Take a Stand</a:t>
            </a:r>
          </a:p>
          <a:p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Is a college education worth the cost? 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>
          <a:xfrm>
            <a:off x="5300663" y="229810"/>
            <a:ext cx="3665431" cy="668812"/>
          </a:xfrm>
        </p:spPr>
        <p:txBody>
          <a:bodyPr/>
          <a:lstStyle/>
          <a:p>
            <a:r>
              <a:rPr lang="en-US" dirty="0"/>
              <a:t>The Creation of Student Loan Debt in the U.S.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1493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504042" y="1744662"/>
            <a:ext cx="8229600" cy="4525963"/>
          </a:xfrm>
        </p:spPr>
        <p:txBody>
          <a:bodyPr/>
          <a:lstStyle/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Exit Ticket </a:t>
            </a:r>
          </a:p>
          <a:p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Has the federal government helped or 	hurt the student loan debt crisis? Explain 	your stance. 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>
          <a:xfrm>
            <a:off x="5300663" y="229810"/>
            <a:ext cx="3665431" cy="668812"/>
          </a:xfrm>
        </p:spPr>
        <p:txBody>
          <a:bodyPr/>
          <a:lstStyle/>
          <a:p>
            <a:r>
              <a:rPr lang="en-US" dirty="0"/>
              <a:t>The Creation of Student Loan Debt in the U.S.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23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504042" y="1744663"/>
            <a:ext cx="8229600" cy="3398838"/>
          </a:xfrm>
        </p:spPr>
        <p:txBody>
          <a:bodyPr/>
          <a:lstStyle/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Answer: </a:t>
            </a:r>
          </a:p>
          <a:p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sz="4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en-US" sz="4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$1.5 trillion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>
          <a:xfrm>
            <a:off x="5272089" y="229810"/>
            <a:ext cx="3694006" cy="668812"/>
          </a:xfrm>
        </p:spPr>
        <p:txBody>
          <a:bodyPr/>
          <a:lstStyle/>
          <a:p>
            <a:r>
              <a:rPr lang="en-US" dirty="0"/>
              <a:t>The Creation of Student Loan Debt in the U.S.</a:t>
            </a:r>
          </a:p>
        </p:txBody>
      </p:sp>
    </p:spTree>
    <p:extLst>
      <p:ext uri="{BB962C8B-B14F-4D97-AF65-F5344CB8AC3E}">
        <p14:creationId xmlns:p14="http://schemas.microsoft.com/office/powerpoint/2010/main" val="1861563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5"/>
          </p:nvPr>
        </p:nvSpPr>
        <p:spPr>
          <a:xfrm>
            <a:off x="5272089" y="229810"/>
            <a:ext cx="3694006" cy="668812"/>
          </a:xfrm>
        </p:spPr>
        <p:txBody>
          <a:bodyPr/>
          <a:lstStyle/>
          <a:p>
            <a:r>
              <a:rPr lang="en-US" dirty="0"/>
              <a:t>The Creation of Student Loan Debt in the U.S.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" t="1352" r="937" b="-2374"/>
          <a:stretch/>
        </p:blipFill>
        <p:spPr>
          <a:xfrm>
            <a:off x="731520" y="1463040"/>
            <a:ext cx="7863840" cy="4572000"/>
          </a:xfrm>
        </p:spPr>
      </p:pic>
    </p:spTree>
    <p:extLst>
      <p:ext uri="{BB962C8B-B14F-4D97-AF65-F5344CB8AC3E}">
        <p14:creationId xmlns:p14="http://schemas.microsoft.com/office/powerpoint/2010/main" val="804624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504042" y="1744662"/>
            <a:ext cx="8229600" cy="4525963"/>
          </a:xfrm>
        </p:spPr>
        <p:txBody>
          <a:bodyPr/>
          <a:lstStyle/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Learning Objectives</a:t>
            </a:r>
          </a:p>
          <a:p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514350" indent="-514350">
              <a:buAutoNum type="arabicParenR"/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Students will be able to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analyze the reasons for the increases in the cost of college over the past century. 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514350" indent="-514350">
              <a:buAutoNum type="arabicParenR"/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Students will be able to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examine how the United States has handled increasing student loan debt over the past century. 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>
          <a:xfrm>
            <a:off x="5386388" y="229810"/>
            <a:ext cx="3579706" cy="668812"/>
          </a:xfrm>
        </p:spPr>
        <p:txBody>
          <a:bodyPr/>
          <a:lstStyle/>
          <a:p>
            <a:r>
              <a:rPr lang="en-US" dirty="0"/>
              <a:t>The Creation of Student Loan Debt in the U.S.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915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504042" y="1744662"/>
            <a:ext cx="8229600" cy="4525963"/>
          </a:xfrm>
        </p:spPr>
        <p:txBody>
          <a:bodyPr/>
          <a:lstStyle/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Compelling Question</a:t>
            </a:r>
          </a:p>
          <a:p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What led us to the current student crisis in the U.S.?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>
          <a:xfrm>
            <a:off x="5300663" y="229810"/>
            <a:ext cx="3665431" cy="668812"/>
          </a:xfrm>
        </p:spPr>
        <p:txBody>
          <a:bodyPr/>
          <a:lstStyle/>
          <a:p>
            <a:r>
              <a:rPr lang="en-US" dirty="0"/>
              <a:t>The Creation of Student Loan Debt in the U.S.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70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192505" y="1251286"/>
            <a:ext cx="8773589" cy="5005136"/>
          </a:xfrm>
        </p:spPr>
        <p:txBody>
          <a:bodyPr/>
          <a:lstStyle/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Prior to WWII, college attendance was not as widespread as it is today. 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Number of people over the age of 25 with a college degree did not break 5% until after 1950. Today, it is over 30%. </a:t>
            </a:r>
          </a:p>
          <a:p>
            <a:pPr marL="457200" indent="-457200">
              <a:buFont typeface="Arial" charset="0"/>
              <a:buChar char="•"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sz="4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What changed?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>
          <a:xfrm>
            <a:off x="5300663" y="229810"/>
            <a:ext cx="3665431" cy="668812"/>
          </a:xfrm>
        </p:spPr>
        <p:txBody>
          <a:bodyPr/>
          <a:lstStyle/>
          <a:p>
            <a:r>
              <a:rPr lang="en-US" dirty="0"/>
              <a:t>The Creation of Student Loan Debt in the U.S.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966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192505" y="2334128"/>
            <a:ext cx="8773589" cy="2791325"/>
          </a:xfrm>
        </p:spPr>
        <p:txBody>
          <a:bodyPr/>
          <a:lstStyle/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Federal government played a role in expansion of college education. 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GI Bill: Funneled millions of federal dollars to wartime veterans for housing and education after WWII.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>
          <a:xfrm>
            <a:off x="5300663" y="229810"/>
            <a:ext cx="3665431" cy="668812"/>
          </a:xfrm>
        </p:spPr>
        <p:txBody>
          <a:bodyPr/>
          <a:lstStyle/>
          <a:p>
            <a:r>
              <a:rPr lang="en-US" dirty="0"/>
              <a:t>The Creation of Student Loan Debt in the U.S.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935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192505" y="1470861"/>
            <a:ext cx="8773589" cy="4729913"/>
          </a:xfrm>
        </p:spPr>
        <p:txBody>
          <a:bodyPr/>
          <a:lstStyle/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GI Bill encouraged 2 million veterans from WWII and Korean War to go to college between 1945 and 1965. 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“Peacetime” GI Bill passed in 1966 helped 7 million Vietnam-era veterans go to college in 1960s and 1970s.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Cold War Era created an increase in the need for trained and skilled workers in order for the U.S. to compete globally.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>
          <a:xfrm>
            <a:off x="5300663" y="229810"/>
            <a:ext cx="3665431" cy="668812"/>
          </a:xfrm>
        </p:spPr>
        <p:txBody>
          <a:bodyPr/>
          <a:lstStyle/>
          <a:p>
            <a:r>
              <a:rPr lang="en-US" dirty="0"/>
              <a:t>The Creation of Student Loan Debt in the U.S.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697558"/>
      </p:ext>
    </p:extLst>
  </p:cSld>
  <p:clrMapOvr>
    <a:masterClrMapping/>
  </p:clrMapOvr>
</p:sld>
</file>

<file path=ppt/theme/theme1.xml><?xml version="1.0" encoding="utf-8"?>
<a:theme xmlns:a="http://schemas.openxmlformats.org/drawingml/2006/main" name="2_Title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ontent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6404</TotalTime>
  <Words>1044</Words>
  <Application>Microsoft Macintosh PowerPoint</Application>
  <PresentationFormat>On-screen Show (4:3)</PresentationFormat>
  <Paragraphs>90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2_Title Slide</vt:lpstr>
      <vt:lpstr>Content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Jacquie Aberegg</dc:creator>
  <cp:lastModifiedBy>Tami Augustine</cp:lastModifiedBy>
  <cp:revision>39</cp:revision>
  <cp:lastPrinted>2013-08-13T14:25:08Z</cp:lastPrinted>
  <dcterms:created xsi:type="dcterms:W3CDTF">2013-05-24T18:55:25Z</dcterms:created>
  <dcterms:modified xsi:type="dcterms:W3CDTF">2020-04-10T21:03:49Z</dcterms:modified>
</cp:coreProperties>
</file>