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  <p:sldMasterId id="2147483751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6" r:id="rId4"/>
    <p:sldId id="271" r:id="rId5"/>
    <p:sldId id="273" r:id="rId6"/>
    <p:sldId id="275" r:id="rId7"/>
    <p:sldId id="274" r:id="rId8"/>
    <p:sldId id="276" r:id="rId9"/>
    <p:sldId id="277" r:id="rId10"/>
    <p:sldId id="278" r:id="rId11"/>
    <p:sldId id="279" r:id="rId12"/>
    <p:sldId id="280" r:id="rId13"/>
    <p:sldId id="28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6D6E"/>
    <a:srgbClr val="BB00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4" autoAdjust="0"/>
    <p:restoredTop sz="93118" autoAdjust="0"/>
  </p:normalViewPr>
  <p:slideViewPr>
    <p:cSldViewPr snapToGrid="0" snapToObjects="1">
      <p:cViewPr varScale="1">
        <p:scale>
          <a:sx n="106" d="100"/>
          <a:sy n="106" d="100"/>
        </p:scale>
        <p:origin x="201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1" d="100"/>
          <a:sy n="111" d="100"/>
        </p:scale>
        <p:origin x="-3944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6" Type="http://schemas.openxmlformats.org/officeDocument/2006/relationships/slide" Target="slides/slide12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B6E0F-1DB3-5A43-B8F9-5E1E696749DF}" type="datetimeFigureOut"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1F9FE-B8FF-F345-B45D-636AC2B598B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65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BC211-ACBD-CB48-B939-364088D2CD6D}" type="datetimeFigureOut">
              <a:t>5/19/2020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4D311-73F7-5D42-B843-E8305C73070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20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480389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746930" y="1830387"/>
            <a:ext cx="8229600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TOPIC TITLE HERE</a:t>
            </a:r>
          </a:p>
        </p:txBody>
      </p:sp>
    </p:spTree>
    <p:extLst>
      <p:ext uri="{BB962C8B-B14F-4D97-AF65-F5344CB8AC3E}">
        <p14:creationId xmlns:p14="http://schemas.microsoft.com/office/powerpoint/2010/main" val="379316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rase-Word Slide WHIT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BIG WORD BIG PHRASE</a:t>
            </a:r>
            <a:br>
              <a:rPr lang="en-US" dirty="0"/>
            </a:br>
            <a:r>
              <a:rPr lang="en-US" dirty="0"/>
              <a:t>SLIDE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</p:spTree>
    <p:extLst>
      <p:ext uri="{BB962C8B-B14F-4D97-AF65-F5344CB8AC3E}">
        <p14:creationId xmlns:p14="http://schemas.microsoft.com/office/powerpoint/2010/main" val="1106801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rase-Word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910167"/>
            <a:ext cx="9144000" cy="5947833"/>
          </a:xfrm>
          <a:prstGeom prst="rect">
            <a:avLst/>
          </a:prstGeom>
          <a:solidFill>
            <a:srgbClr val="B70F2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B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42139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BIG WORD</a:t>
            </a:r>
          </a:p>
          <a:p>
            <a:pPr lvl="0"/>
            <a:r>
              <a:rPr lang="en-US" dirty="0"/>
              <a:t>BIG PHRASE</a:t>
            </a:r>
            <a:br>
              <a:rPr lang="en-US" dirty="0"/>
            </a:br>
            <a:r>
              <a:rPr lang="en-US" dirty="0"/>
              <a:t>SLIDE</a:t>
            </a:r>
          </a:p>
        </p:txBody>
      </p:sp>
    </p:spTree>
    <p:extLst>
      <p:ext uri="{BB962C8B-B14F-4D97-AF65-F5344CB8AC3E}">
        <p14:creationId xmlns:p14="http://schemas.microsoft.com/office/powerpoint/2010/main" val="147195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7" hasCustomPrompt="1"/>
          </p:nvPr>
        </p:nvSpPr>
        <p:spPr>
          <a:xfrm>
            <a:off x="4881010" y="5372665"/>
            <a:ext cx="3392206" cy="10940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ct val="110000"/>
              </a:lnSpc>
              <a:spcBef>
                <a:spcPts val="0"/>
              </a:spcBef>
              <a:defRPr sz="2400" baseline="-2500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algn="r">
              <a:lnSpc>
                <a:spcPct val="110000"/>
              </a:lnSpc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–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Firstandlast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Name</a:t>
            </a:r>
          </a:p>
          <a:p>
            <a:pPr algn="r">
              <a:lnSpc>
                <a:spcPct val="110000"/>
              </a:lnSpc>
            </a:pPr>
            <a:r>
              <a:rPr lang="en-US" sz="1800" dirty="0">
                <a:solidFill>
                  <a:schemeClr val="tx1">
                    <a:lumMod val="60000"/>
                    <a:lumOff val="40000"/>
                  </a:schemeClr>
                </a:solidFill>
                <a:cs typeface="Arial"/>
              </a:rPr>
              <a:t>   Optional title line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944698" y="1734523"/>
            <a:ext cx="7200384" cy="3789978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 vert="horz"/>
          <a:lstStyle>
            <a:lvl1pPr algn="ctr">
              <a:defRPr lang="en-US" sz="3200" b="0" smtClean="0">
                <a:solidFill>
                  <a:srgbClr val="BB0032"/>
                </a:solidFill>
                <a:cs typeface="Arial"/>
              </a:defRPr>
            </a:lvl1pPr>
          </a:lstStyle>
          <a:p>
            <a:pPr lvl="0"/>
            <a: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  <a:t>“Notable quote</a:t>
            </a:r>
            <a:b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  <a:t>goes right here,</a:t>
            </a:r>
            <a:b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  <a:t>yes right here.”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92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914400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Full slide picture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4868540" y="1436104"/>
            <a:ext cx="3998889" cy="1591385"/>
          </a:xfrm>
          <a:prstGeom prst="rect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/>
          <a:lstStyle>
            <a:lvl1pPr marL="91440">
              <a:lnSpc>
                <a:spcPts val="3440"/>
              </a:lnSpc>
              <a:spcBef>
                <a:spcPts val="0"/>
              </a:spcBef>
              <a:defRPr sz="2000" b="1">
                <a:solidFill>
                  <a:srgbClr val="BB0000"/>
                </a:solidFill>
              </a:defRPr>
            </a:lvl1pPr>
            <a:lvl2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buFont typeface="Arial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Font typeface="Arial"/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0174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-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388385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BFBFBF"/>
                </a:solidFill>
              </a:defRPr>
            </a:lvl1pPr>
          </a:lstStyle>
          <a:p>
            <a:r>
              <a:rPr lang="en-US" dirty="0"/>
              <a:t>½ slide picture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4137592" y="1830387"/>
            <a:ext cx="4701503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lnSpc>
                <a:spcPts val="3440"/>
              </a:lnSpc>
              <a:spcBef>
                <a:spcPts val="0"/>
              </a:spcBef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TOPIC TITLE HERE</a:t>
            </a:r>
          </a:p>
        </p:txBody>
      </p:sp>
    </p:spTree>
    <p:extLst>
      <p:ext uri="{BB962C8B-B14F-4D97-AF65-F5344CB8AC3E}">
        <p14:creationId xmlns:p14="http://schemas.microsoft.com/office/powerpoint/2010/main" val="167368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TOPIC TITLE HERE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1400403" y="1830387"/>
            <a:ext cx="6527582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ctr">
              <a:lnSpc>
                <a:spcPts val="3440"/>
              </a:lnSpc>
              <a:spcBef>
                <a:spcPts val="0"/>
              </a:spcBef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chart/graph/table</a:t>
            </a:r>
          </a:p>
        </p:txBody>
      </p:sp>
    </p:spTree>
    <p:extLst>
      <p:ext uri="{BB962C8B-B14F-4D97-AF65-F5344CB8AC3E}">
        <p14:creationId xmlns:p14="http://schemas.microsoft.com/office/powerpoint/2010/main" val="383328258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9460" y="6356350"/>
            <a:ext cx="21336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D8E7B-AF3B-B444-8E74-E549FC814F53}" type="datetimeFigureOut">
              <a:rPr lang="en-US" smtClean="0"/>
              <a:pPr/>
              <a:t>5/19/2020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974444"/>
            <a:ext cx="9144000" cy="2962806"/>
          </a:xfrm>
          <a:prstGeom prst="rect">
            <a:avLst/>
          </a:prstGeom>
          <a:solidFill>
            <a:srgbClr val="B70F2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heOhioStateUniversity-Horiz-RGBHE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1600201"/>
            <a:ext cx="6424083" cy="93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112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910167"/>
            <a:chOff x="0" y="1040406"/>
            <a:chExt cx="9144000" cy="910167"/>
          </a:xfrm>
        </p:grpSpPr>
        <p:sp>
          <p:nvSpPr>
            <p:cNvPr id="8" name="Rectangle 7"/>
            <p:cNvSpPr/>
            <p:nvPr/>
          </p:nvSpPr>
          <p:spPr>
            <a:xfrm>
              <a:off x="0" y="1040406"/>
              <a:ext cx="9144000" cy="910167"/>
            </a:xfrm>
            <a:prstGeom prst="rect">
              <a:avLst/>
            </a:prstGeom>
            <a:solidFill>
              <a:srgbClr val="B70F2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TheOhioStateUniversity-REV-Horiz-RGBHEX.png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917" y="1238314"/>
              <a:ext cx="3284042" cy="476186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 userDrawn="1"/>
        </p:nvSpPr>
        <p:spPr>
          <a:xfrm>
            <a:off x="8518368" y="6351239"/>
            <a:ext cx="435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B5C881AA-F0C4-B947-803C-EA0A96934EAC}" type="slidenum">
              <a:rPr lang="en-US" sz="1600" smtClean="0">
                <a:solidFill>
                  <a:srgbClr val="636D6E"/>
                </a:solidFill>
              </a:rPr>
              <a:pPr/>
              <a:t>‹#›</a:t>
            </a:fld>
            <a:endParaRPr lang="en-US" sz="1600" dirty="0">
              <a:solidFill>
                <a:srgbClr val="636D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036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4" r:id="rId2"/>
    <p:sldLayoutId id="2147483769" r:id="rId3"/>
    <p:sldLayoutId id="2147483767" r:id="rId4"/>
    <p:sldLayoutId id="2147483758" r:id="rId5"/>
    <p:sldLayoutId id="2147483768" r:id="rId6"/>
    <p:sldLayoutId id="2147483763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-228600" algn="l" defTabSz="457200" rtl="0" eaLnBrk="1" latinLnBrk="0" hangingPunct="1"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0" algn="l" defTabSz="457200" rtl="0" eaLnBrk="1" latinLnBrk="0" hangingPunct="1">
        <a:spcBef>
          <a:spcPts val="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/>
          <p:cNvSpPr txBox="1">
            <a:spLocks/>
          </p:cNvSpPr>
          <p:nvPr/>
        </p:nvSpPr>
        <p:spPr>
          <a:xfrm>
            <a:off x="932979" y="3309256"/>
            <a:ext cx="7360871" cy="1937657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4000" kern="1200" baseline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“WARS” ON CRIME &amp; DRUGS: A GATEWAY TO MASS INCARCERATION?</a:t>
            </a:r>
          </a:p>
        </p:txBody>
      </p:sp>
    </p:spTree>
    <p:extLst>
      <p:ext uri="{BB962C8B-B14F-4D97-AF65-F5344CB8AC3E}">
        <p14:creationId xmlns:p14="http://schemas.microsoft.com/office/powerpoint/2010/main" val="2284477403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pPr algn="ctr"/>
            <a:endParaRPr lang="en-US" sz="6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wars on crime and drugs: </a:t>
            </a:r>
          </a:p>
          <a:p>
            <a:pPr algn="ctr"/>
            <a:r>
              <a:rPr 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How did these impact incarceration rates?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243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597184" y="1018075"/>
            <a:ext cx="8229600" cy="5610115"/>
          </a:xfrm>
        </p:spPr>
        <p:txBody>
          <a:bodyPr/>
          <a:lstStyle/>
          <a:p>
            <a:pPr algn="ctr"/>
            <a:r>
              <a:rPr 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wars on crime and drugs: </a:t>
            </a:r>
          </a:p>
          <a:p>
            <a:pPr algn="ctr"/>
            <a:r>
              <a:rPr 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How did these create a pathway to racial disparities in the justice system?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490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6"/>
          </p:nvPr>
        </p:nvSpPr>
        <p:spPr>
          <a:xfrm>
            <a:off x="630678" y="1010134"/>
            <a:ext cx="7882643" cy="525325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3000" dirty="0">
                <a:solidFill>
                  <a:srgbClr val="636D6E"/>
                </a:solidFill>
              </a:rPr>
              <a:t>Response Activity</a:t>
            </a:r>
          </a:p>
          <a:p>
            <a:pPr algn="ctr">
              <a:lnSpc>
                <a:spcPct val="100000"/>
              </a:lnSpc>
            </a:pPr>
            <a:endParaRPr lang="en-US" sz="1500" dirty="0">
              <a:solidFill>
                <a:srgbClr val="636D6E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en-US" sz="3000" dirty="0"/>
              <a:t>Choose any of the following formats to respond to what you have learned about mass incarceration: </a:t>
            </a:r>
          </a:p>
          <a:p>
            <a:pPr algn="ctr">
              <a:lnSpc>
                <a:spcPct val="100000"/>
              </a:lnSpc>
            </a:pPr>
            <a:endParaRPr lang="en-US" sz="1500" dirty="0"/>
          </a:p>
          <a:p>
            <a:pPr marL="457200" indent="-457200" algn="ctr">
              <a:lnSpc>
                <a:spcPct val="100000"/>
              </a:lnSpc>
              <a:buFont typeface="Arial" charset="0"/>
              <a:buChar char="•"/>
            </a:pPr>
            <a:r>
              <a:rPr lang="en-US" sz="3000" dirty="0"/>
              <a:t>Letter to a representative</a:t>
            </a:r>
          </a:p>
          <a:p>
            <a:pPr marL="457200" indent="-457200" algn="ctr">
              <a:lnSpc>
                <a:spcPct val="100000"/>
              </a:lnSpc>
              <a:buFont typeface="Arial" charset="0"/>
              <a:buChar char="•"/>
            </a:pPr>
            <a:r>
              <a:rPr lang="en-US" sz="3000" dirty="0"/>
              <a:t>Awareness campaign proposal</a:t>
            </a:r>
          </a:p>
          <a:p>
            <a:pPr marL="457200" indent="-457200" algn="ctr">
              <a:lnSpc>
                <a:spcPct val="100000"/>
              </a:lnSpc>
              <a:buFont typeface="Arial" charset="0"/>
              <a:buChar char="•"/>
            </a:pPr>
            <a:r>
              <a:rPr lang="en-US" sz="3000" dirty="0"/>
              <a:t>Pamphlet</a:t>
            </a:r>
          </a:p>
          <a:p>
            <a:pPr marL="457200" indent="-457200" algn="ctr">
              <a:lnSpc>
                <a:spcPct val="100000"/>
              </a:lnSpc>
              <a:buFont typeface="Arial" charset="0"/>
              <a:buChar char="•"/>
            </a:pPr>
            <a:r>
              <a:rPr lang="en-US" sz="3000" dirty="0"/>
              <a:t>Poem</a:t>
            </a:r>
          </a:p>
          <a:p>
            <a:pPr marL="457200" indent="-457200" algn="ctr">
              <a:lnSpc>
                <a:spcPct val="100000"/>
              </a:lnSpc>
              <a:buFont typeface="Arial" charset="0"/>
              <a:buChar char="•"/>
            </a:pPr>
            <a:r>
              <a:rPr lang="en-US" sz="3000" dirty="0"/>
              <a:t>Spoken word</a:t>
            </a:r>
          </a:p>
          <a:p>
            <a:pPr marL="457200" indent="-457200" algn="ctr">
              <a:lnSpc>
                <a:spcPct val="100000"/>
              </a:lnSpc>
              <a:buFont typeface="Arial" charset="0"/>
              <a:buChar char="•"/>
            </a:pPr>
            <a:r>
              <a:rPr lang="en-US" sz="3000" dirty="0"/>
              <a:t>Music lyrics</a:t>
            </a:r>
          </a:p>
          <a:p>
            <a:pPr marL="457200" indent="-457200" algn="ctr">
              <a:lnSpc>
                <a:spcPct val="100000"/>
              </a:lnSpc>
              <a:buFont typeface="Arial" charset="0"/>
              <a:buChar char="•"/>
            </a:pPr>
            <a:r>
              <a:rPr lang="en-US" sz="3000" dirty="0"/>
              <a:t>Other </a:t>
            </a:r>
            <a:r>
              <a:rPr lang="en-US" sz="3000" i="1" dirty="0"/>
              <a:t>approved</a:t>
            </a:r>
            <a:r>
              <a:rPr lang="en-US" sz="3000" dirty="0"/>
              <a:t> option</a:t>
            </a:r>
          </a:p>
          <a:p>
            <a:pPr marL="914400" indent="-914400">
              <a:lnSpc>
                <a:spcPct val="100000"/>
              </a:lnSpc>
              <a:buAutoNum type="arabicPeriod"/>
            </a:pPr>
            <a:endParaRPr lang="en-US" sz="3000" dirty="0"/>
          </a:p>
          <a:p>
            <a:pPr marL="914400" indent="-914400">
              <a:lnSpc>
                <a:spcPct val="100000"/>
              </a:lnSpc>
              <a:buAutoNum type="arabicPeriod"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73950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485672" y="898622"/>
            <a:ext cx="8229600" cy="4525963"/>
          </a:xfrm>
        </p:spPr>
        <p:txBody>
          <a:bodyPr/>
          <a:lstStyle/>
          <a:p>
            <a:pPr algn="ctr"/>
            <a:r>
              <a:rPr lang="en-US" sz="35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WARM UP</a:t>
            </a:r>
            <a:r>
              <a:rPr lang="en-US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Based on what you read in “</a:t>
            </a:r>
            <a:r>
              <a:rPr lang="en-US" dirty="0">
                <a:solidFill>
                  <a:srgbClr val="636D6E"/>
                </a:solidFill>
              </a:rPr>
              <a:t>From Harlem to Ferguson: LBJ’s War on Crime and America’s Prison Crisis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”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respond to the question below in the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first box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of your handout:</a:t>
            </a:r>
            <a:endParaRPr lang="en-US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sz="3800" b="1" dirty="0"/>
              <a:t>How could LBJ’s declaration of a “war on crime” have led to racial disparities in the justice system </a:t>
            </a:r>
            <a:r>
              <a:rPr lang="en-US" sz="3800" b="1" u="sng" dirty="0"/>
              <a:t>and</a:t>
            </a:r>
            <a:r>
              <a:rPr lang="en-US" sz="3800" b="1" dirty="0"/>
              <a:t> increased incarceration rates?</a:t>
            </a:r>
            <a:endParaRPr lang="en-US" sz="3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156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6"/>
          </p:nvPr>
        </p:nvSpPr>
        <p:spPr>
          <a:xfrm>
            <a:off x="391886" y="910951"/>
            <a:ext cx="8273143" cy="1654629"/>
          </a:xfrm>
        </p:spPr>
        <p:txBody>
          <a:bodyPr/>
          <a:lstStyle/>
          <a:p>
            <a:pPr algn="ctr"/>
            <a:r>
              <a:rPr lang="en-US" sz="4500" dirty="0"/>
              <a:t>COMPELLING QUESTIONS: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1886" y="2264229"/>
            <a:ext cx="8273143" cy="4288971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marL="0" indent="0" algn="l" defTabSz="457200" rtl="0" eaLnBrk="1" latinLnBrk="0" hangingPunct="1">
              <a:lnSpc>
                <a:spcPts val="8400"/>
              </a:lnSpc>
              <a:spcBef>
                <a:spcPts val="0"/>
              </a:spcBef>
              <a:buFont typeface="Arial"/>
              <a:buNone/>
              <a:defRPr sz="80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457200" rtl="0" eaLnBrk="1" latinLnBrk="0" hangingPunct="1">
              <a:spcBef>
                <a:spcPts val="600"/>
              </a:spcBef>
              <a:buFont typeface="Arial"/>
              <a:buNone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-228600" algn="l" defTabSz="457200" rtl="0" eaLnBrk="1" latinLnBrk="0" hangingPunct="1">
              <a:spcBef>
                <a:spcPts val="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48640" indent="0" algn="l" defTabSz="457200" rtl="0" eaLnBrk="1" latinLnBrk="0" hangingPunct="1">
              <a:spcBef>
                <a:spcPts val="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02920" indent="0" algn="l" defTabSz="457200" rtl="0" eaLnBrk="1" latinLnBrk="0" hangingPunct="1">
              <a:spcBef>
                <a:spcPts val="350"/>
              </a:spcBef>
              <a:buFont typeface="Arial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100000"/>
              </a:lnSpc>
              <a:buFont typeface="Arial" charset="0"/>
              <a:buChar char="•"/>
            </a:pPr>
            <a:r>
              <a:rPr lang="en-US" sz="3600" dirty="0"/>
              <a:t>How has legislation impacted mass incarceration? </a:t>
            </a:r>
          </a:p>
          <a:p>
            <a:pPr marL="571500" indent="-571500">
              <a:lnSpc>
                <a:spcPct val="100000"/>
              </a:lnSpc>
              <a:buFont typeface="Arial" charset="0"/>
              <a:buChar char="•"/>
            </a:pPr>
            <a:endParaRPr lang="en-US" sz="3600" dirty="0"/>
          </a:p>
          <a:p>
            <a:pPr marL="571500" indent="-571500">
              <a:lnSpc>
                <a:spcPct val="100000"/>
              </a:lnSpc>
              <a:buFont typeface="Arial" charset="0"/>
              <a:buChar char="•"/>
            </a:pPr>
            <a:r>
              <a:rPr lang="en-US" sz="3600" dirty="0"/>
              <a:t>How does mass incarceration effect society?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098964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6"/>
          </p:nvPr>
        </p:nvSpPr>
        <p:spPr>
          <a:xfrm>
            <a:off x="391886" y="660182"/>
            <a:ext cx="8273143" cy="1654629"/>
          </a:xfrm>
        </p:spPr>
        <p:txBody>
          <a:bodyPr/>
          <a:lstStyle/>
          <a:p>
            <a:pPr algn="ctr"/>
            <a:r>
              <a:rPr lang="en-US" sz="4500" dirty="0"/>
              <a:t>LEARNING OBJECTIVES: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1886" y="1912437"/>
            <a:ext cx="8273143" cy="3987620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marL="0" indent="0" algn="l" defTabSz="457200" rtl="0" eaLnBrk="1" latinLnBrk="0" hangingPunct="1">
              <a:lnSpc>
                <a:spcPts val="8400"/>
              </a:lnSpc>
              <a:spcBef>
                <a:spcPts val="0"/>
              </a:spcBef>
              <a:buFont typeface="Arial"/>
              <a:buNone/>
              <a:defRPr sz="80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457200" rtl="0" eaLnBrk="1" latinLnBrk="0" hangingPunct="1">
              <a:spcBef>
                <a:spcPts val="600"/>
              </a:spcBef>
              <a:buFont typeface="Arial"/>
              <a:buNone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-228600" algn="l" defTabSz="457200" rtl="0" eaLnBrk="1" latinLnBrk="0" hangingPunct="1">
              <a:spcBef>
                <a:spcPts val="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48640" indent="0" algn="l" defTabSz="457200" rtl="0" eaLnBrk="1" latinLnBrk="0" hangingPunct="1">
              <a:spcBef>
                <a:spcPts val="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02920" indent="0" algn="l" defTabSz="457200" rtl="0" eaLnBrk="1" latinLnBrk="0" hangingPunct="1">
              <a:spcBef>
                <a:spcPts val="350"/>
              </a:spcBef>
              <a:buFont typeface="Arial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100000"/>
              </a:lnSpc>
              <a:buFont typeface="Arial" charset="0"/>
              <a:buChar char="•"/>
            </a:pPr>
            <a:r>
              <a:rPr lang="en-US" sz="3500" dirty="0"/>
              <a:t>I can </a:t>
            </a:r>
            <a:r>
              <a:rPr lang="en-US" sz="3600" dirty="0"/>
              <a:t>analyze primary and secondary sources to determine the causes and effects of mass incarceration</a:t>
            </a:r>
            <a:r>
              <a:rPr lang="en-US" sz="3500" dirty="0"/>
              <a:t>.</a:t>
            </a:r>
          </a:p>
          <a:p>
            <a:pPr marL="571500" indent="-571500">
              <a:lnSpc>
                <a:spcPct val="100000"/>
              </a:lnSpc>
              <a:buFont typeface="Arial" charset="0"/>
              <a:buChar char="•"/>
            </a:pPr>
            <a:endParaRPr lang="en-US" sz="200" dirty="0"/>
          </a:p>
          <a:p>
            <a:pPr marL="571500" indent="-571500">
              <a:lnSpc>
                <a:spcPct val="100000"/>
              </a:lnSpc>
              <a:buFont typeface="Arial" charset="0"/>
              <a:buChar char="•"/>
            </a:pPr>
            <a:endParaRPr lang="en-US" sz="200" dirty="0"/>
          </a:p>
          <a:p>
            <a:pPr marL="571500" indent="-571500">
              <a:lnSpc>
                <a:spcPct val="100000"/>
              </a:lnSpc>
              <a:buFont typeface="Arial" charset="0"/>
              <a:buChar char="•"/>
            </a:pPr>
            <a:endParaRPr lang="en-US" sz="200" dirty="0"/>
          </a:p>
          <a:p>
            <a:pPr marL="571500" indent="-571500">
              <a:lnSpc>
                <a:spcPct val="100000"/>
              </a:lnSpc>
              <a:buFont typeface="Arial" charset="0"/>
              <a:buChar char="•"/>
            </a:pPr>
            <a:endParaRPr lang="en-US" sz="200" dirty="0"/>
          </a:p>
          <a:p>
            <a:pPr marL="571500" indent="-571500">
              <a:lnSpc>
                <a:spcPct val="100000"/>
              </a:lnSpc>
              <a:buFont typeface="Arial" charset="0"/>
              <a:buChar char="•"/>
            </a:pPr>
            <a:endParaRPr lang="en-US" sz="200" dirty="0"/>
          </a:p>
          <a:p>
            <a:pPr marL="571500" indent="-571500">
              <a:lnSpc>
                <a:spcPct val="100000"/>
              </a:lnSpc>
              <a:buFont typeface="Arial" charset="0"/>
              <a:buChar char="•"/>
            </a:pPr>
            <a:endParaRPr lang="en-US" sz="200" dirty="0"/>
          </a:p>
          <a:p>
            <a:pPr marL="571500" indent="-571500">
              <a:lnSpc>
                <a:spcPct val="100000"/>
              </a:lnSpc>
              <a:buFont typeface="Arial" charset="0"/>
              <a:buChar char="•"/>
            </a:pPr>
            <a:endParaRPr lang="en-US" sz="200" dirty="0"/>
          </a:p>
          <a:p>
            <a:pPr marL="571500" indent="-571500">
              <a:lnSpc>
                <a:spcPct val="100000"/>
              </a:lnSpc>
              <a:buFont typeface="Arial" charset="0"/>
              <a:buChar char="•"/>
            </a:pPr>
            <a:endParaRPr lang="en-US" sz="200" dirty="0"/>
          </a:p>
          <a:p>
            <a:pPr marL="571500" indent="-571500">
              <a:lnSpc>
                <a:spcPct val="100000"/>
              </a:lnSpc>
              <a:buFont typeface="Arial" charset="0"/>
              <a:buChar char="•"/>
            </a:pPr>
            <a:endParaRPr lang="en-US" sz="200" dirty="0"/>
          </a:p>
          <a:p>
            <a:pPr marL="571500" indent="-571500">
              <a:lnSpc>
                <a:spcPct val="100000"/>
              </a:lnSpc>
              <a:buFont typeface="Arial" charset="0"/>
              <a:buChar char="•"/>
            </a:pPr>
            <a:r>
              <a:rPr lang="en-US" sz="3500" dirty="0"/>
              <a:t>I can </a:t>
            </a:r>
            <a:r>
              <a:rPr lang="en-US" sz="3600" dirty="0"/>
              <a:t>use evidence about mass incarceration to describe the racial disparities that exist in the US justice system </a:t>
            </a:r>
            <a:r>
              <a:rPr lang="en-US" sz="3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1113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6"/>
          </p:nvPr>
        </p:nvSpPr>
        <p:spPr>
          <a:xfrm>
            <a:off x="630678" y="1065890"/>
            <a:ext cx="7882643" cy="5253250"/>
          </a:xfrm>
        </p:spPr>
        <p:txBody>
          <a:bodyPr/>
          <a:lstStyle/>
          <a:p>
            <a:pPr algn="ctr"/>
            <a:r>
              <a:rPr lang="en-US" sz="4500" dirty="0"/>
              <a:t>STATIONS:</a:t>
            </a: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en-US" sz="3200" dirty="0"/>
              <a:t>Statistics #1</a:t>
            </a: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en-US" sz="3200" dirty="0"/>
              <a:t>The New Jim Crow </a:t>
            </a:r>
            <a:r>
              <a:rPr lang="mr-IN" sz="3200" dirty="0"/>
              <a:t>–</a:t>
            </a:r>
            <a:r>
              <a:rPr lang="en-US" sz="3200" dirty="0"/>
              <a:t> War on Drugs</a:t>
            </a: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en-US" sz="3200" dirty="0"/>
              <a:t>Kendrick Lamar Performance</a:t>
            </a: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en-US" sz="3200" dirty="0"/>
              <a:t>Statistics #2</a:t>
            </a: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en-US" sz="3200" dirty="0"/>
              <a:t>Origins Article </a:t>
            </a:r>
            <a:r>
              <a:rPr lang="mr-IN" sz="3200" dirty="0"/>
              <a:t>–</a:t>
            </a:r>
            <a:r>
              <a:rPr lang="en-US" sz="3200" dirty="0"/>
              <a:t> War on Crime</a:t>
            </a: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en-US" sz="3200" dirty="0"/>
              <a:t>Michelle Alexander’s TED Talk</a:t>
            </a:r>
          </a:p>
          <a:p>
            <a:pPr marL="914400" indent="-914400">
              <a:lnSpc>
                <a:spcPct val="150000"/>
              </a:lnSpc>
              <a:buAutoNum type="arabicPeriod"/>
            </a:pPr>
            <a:endParaRPr lang="en-US" sz="3500" dirty="0"/>
          </a:p>
          <a:p>
            <a:pPr marL="914400" indent="-914400">
              <a:buAutoNum type="arabicPeriod"/>
            </a:pPr>
            <a:endParaRPr lang="en-US" sz="5500" dirty="0"/>
          </a:p>
        </p:txBody>
      </p:sp>
    </p:spTree>
    <p:extLst>
      <p:ext uri="{BB962C8B-B14F-4D97-AF65-F5344CB8AC3E}">
        <p14:creationId xmlns:p14="http://schemas.microsoft.com/office/powerpoint/2010/main" val="762050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944698" y="1175656"/>
            <a:ext cx="7200384" cy="5138057"/>
          </a:xfrm>
        </p:spPr>
        <p:txBody>
          <a:bodyPr/>
          <a:lstStyle/>
          <a:p>
            <a:r>
              <a:rPr lang="en-US" sz="4000" dirty="0"/>
              <a:t>Stations Activity: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pPr algn="l"/>
            <a:r>
              <a:rPr lang="en-US" b="1" dirty="0"/>
              <a:t>YOUR GOAL</a:t>
            </a:r>
            <a:r>
              <a:rPr lang="en-US" dirty="0"/>
              <a:t>: At each station, answer the questions in your packet. Use a 10 </a:t>
            </a:r>
            <a:r>
              <a:rPr lang="en-US"/>
              <a:t>minute timer.</a:t>
            </a: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8A1F3C-036D-48F0-B981-A94AEFCE5160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7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pPr algn="ctr"/>
            <a:endParaRPr lang="en-US" sz="6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Describe the current state of mass incarceration in America.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185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457200" y="1043587"/>
            <a:ext cx="8229600" cy="4525963"/>
          </a:xfrm>
        </p:spPr>
        <p:txBody>
          <a:bodyPr/>
          <a:lstStyle/>
          <a:p>
            <a:pPr algn="ctr"/>
            <a:endParaRPr lang="en-US" sz="6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Describe the current state of mass incarceration in America.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490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457200" y="1010134"/>
            <a:ext cx="8229600" cy="4525963"/>
          </a:xfrm>
        </p:spPr>
        <p:txBody>
          <a:bodyPr/>
          <a:lstStyle/>
          <a:p>
            <a:pPr algn="ctr"/>
            <a:endParaRPr lang="en-US" sz="6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How does mass incarceration impact society as a whole?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897119"/>
      </p:ext>
    </p:extLst>
  </p:cSld>
  <p:clrMapOvr>
    <a:masterClrMapping/>
  </p:clrMapOvr>
</p:sld>
</file>

<file path=ppt/theme/theme1.xml><?xml version="1.0" encoding="utf-8"?>
<a:theme xmlns:a="http://schemas.openxmlformats.org/drawingml/2006/main" name="2_Title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tent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291</TotalTime>
  <Words>286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2_Title Slide</vt:lpstr>
      <vt:lpstr>Content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Jacquie Aberegg</dc:creator>
  <cp:lastModifiedBy>Laura Seeger</cp:lastModifiedBy>
  <cp:revision>23</cp:revision>
  <cp:lastPrinted>2013-08-13T14:25:08Z</cp:lastPrinted>
  <dcterms:created xsi:type="dcterms:W3CDTF">2013-05-24T18:55:25Z</dcterms:created>
  <dcterms:modified xsi:type="dcterms:W3CDTF">2020-05-19T14:24:37Z</dcterms:modified>
</cp:coreProperties>
</file>