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4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20"/>
    <p:restoredTop sz="94613"/>
  </p:normalViewPr>
  <p:slideViewPr>
    <p:cSldViewPr snapToGrid="0">
      <p:cViewPr varScale="1">
        <p:scale>
          <a:sx n="150" d="100"/>
          <a:sy n="150" d="100"/>
        </p:scale>
        <p:origin x="17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450722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53215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88299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84105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2617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74549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6127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3179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4220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1304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84532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3330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32186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50740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636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youtu.be/NdKsA4q-FFA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ctrTitle"/>
          </p:nvPr>
        </p:nvSpPr>
        <p:spPr>
          <a:xfrm>
            <a:off x="505760" y="0"/>
            <a:ext cx="8119780" cy="1683945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>
                <a:latin typeface="Marker Felt Thin" charset="0"/>
                <a:ea typeface="Marker Felt Thin" charset="0"/>
                <a:cs typeface="Marker Felt Thin" charset="0"/>
              </a:rPr>
              <a:t>How Women of Politics are Represented in the Media</a:t>
            </a:r>
          </a:p>
        </p:txBody>
      </p:sp>
      <p:sp>
        <p:nvSpPr>
          <p:cNvPr id="65" name="Shape 65"/>
          <p:cNvSpPr txBox="1">
            <a:spLocks noGrp="1"/>
          </p:cNvSpPr>
          <p:nvPr>
            <p:ph type="subTitle" idx="1"/>
          </p:nvPr>
        </p:nvSpPr>
        <p:spPr>
          <a:xfrm>
            <a:off x="3714118" y="4575251"/>
            <a:ext cx="5642533" cy="34687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 smtClean="0">
                <a:latin typeface="Marker Felt Thin" charset="0"/>
                <a:ea typeface="Marker Felt Thin" charset="0"/>
                <a:cs typeface="Marker Felt Thin" charset="0"/>
              </a:rPr>
              <a:t>Ellie Hessler &amp; Jessica Reynolds</a:t>
            </a:r>
            <a:endParaRPr dirty="0">
              <a:latin typeface="Marker Felt Thin" charset="0"/>
              <a:ea typeface="Marker Felt Thin" charset="0"/>
              <a:cs typeface="Marker Felt Thin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508" y="1738812"/>
            <a:ext cx="3434315" cy="28364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D1DC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24" name="Shape 124" descr="Microteach Political Cartoon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4287" y="1017724"/>
            <a:ext cx="5095412" cy="4012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AD3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31" name="Shape 131" descr="Microteach Political Cartoon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1225" y="1050774"/>
            <a:ext cx="5777200" cy="3619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38" name="Shape 138" descr="trumptweet.againstclinto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3575" y="540275"/>
            <a:ext cx="4364475" cy="428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5CD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 dirty="0">
                <a:latin typeface="Marker Felt Thin" charset="0"/>
                <a:ea typeface="Marker Felt Thin" charset="0"/>
                <a:cs typeface="Marker Felt Thin" charset="0"/>
              </a:rPr>
              <a:t>Debrief</a:t>
            </a:r>
          </a:p>
        </p:txBody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buChar char="❏"/>
            </a:pPr>
            <a:r>
              <a:rPr lang="en" sz="2800" dirty="0">
                <a:solidFill>
                  <a:schemeClr val="tx1"/>
                </a:solidFill>
                <a:latin typeface="Marker Felt Thin" charset="0"/>
                <a:ea typeface="Marker Felt Thin" charset="0"/>
                <a:cs typeface="Marker Felt Thin" charset="0"/>
              </a:rPr>
              <a:t>Review today’s lesson</a:t>
            </a:r>
          </a:p>
          <a:p>
            <a:pPr marL="457200" lvl="0" indent="-228600" rtl="0">
              <a:spcBef>
                <a:spcPts val="0"/>
              </a:spcBef>
              <a:buChar char="❏"/>
            </a:pPr>
            <a:r>
              <a:rPr lang="en" sz="2800" dirty="0">
                <a:solidFill>
                  <a:schemeClr val="tx1"/>
                </a:solidFill>
                <a:latin typeface="Marker Felt Thin" charset="0"/>
                <a:ea typeface="Marker Felt Thin" charset="0"/>
                <a:cs typeface="Marker Felt Thin" charset="0"/>
              </a:rPr>
              <a:t>Connecting current events to students’ lives</a:t>
            </a:r>
          </a:p>
          <a:p>
            <a:pPr marL="457200" lvl="0" indent="-228600">
              <a:spcBef>
                <a:spcPts val="0"/>
              </a:spcBef>
              <a:buChar char="❏"/>
            </a:pPr>
            <a:r>
              <a:rPr lang="en" sz="2800" dirty="0">
                <a:solidFill>
                  <a:schemeClr val="tx1"/>
                </a:solidFill>
                <a:latin typeface="Marker Felt Thin" charset="0"/>
                <a:ea typeface="Marker Felt Thin" charset="0"/>
                <a:cs typeface="Marker Felt Thin" charset="0"/>
              </a:rPr>
              <a:t>Analyzing how the media and portrayal of women in the media affects us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2E9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200" dirty="0">
                <a:latin typeface="Marker Felt Thin" charset="0"/>
                <a:ea typeface="Marker Felt Thin" charset="0"/>
                <a:cs typeface="Marker Felt Thin" charset="0"/>
              </a:rPr>
              <a:t>Exit Slip</a:t>
            </a: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400" dirty="0">
                <a:solidFill>
                  <a:schemeClr val="tx1"/>
                </a:solidFill>
                <a:latin typeface="Marker Felt Thin" charset="0"/>
                <a:ea typeface="Marker Felt Thin" charset="0"/>
                <a:cs typeface="Marker Felt Thin" charset="0"/>
              </a:rPr>
              <a:t>Reflect on the activity we did today. </a:t>
            </a:r>
            <a:r>
              <a:rPr lang="en" sz="2400" dirty="0" smtClean="0">
                <a:solidFill>
                  <a:schemeClr val="tx1"/>
                </a:solidFill>
                <a:latin typeface="Marker Felt Thin" charset="0"/>
                <a:ea typeface="Marker Felt Thin" charset="0"/>
                <a:cs typeface="Marker Felt Thin" charset="0"/>
              </a:rPr>
              <a:t>Answer </a:t>
            </a:r>
            <a:r>
              <a:rPr lang="en" sz="2400" dirty="0">
                <a:solidFill>
                  <a:schemeClr val="tx1"/>
                </a:solidFill>
                <a:latin typeface="Marker Felt Thin" charset="0"/>
                <a:ea typeface="Marker Felt Thin" charset="0"/>
                <a:cs typeface="Marker Felt Thin" charset="0"/>
              </a:rPr>
              <a:t>the following questions on your exit </a:t>
            </a:r>
            <a:r>
              <a:rPr lang="en" sz="2400" dirty="0" smtClean="0">
                <a:solidFill>
                  <a:schemeClr val="tx1"/>
                </a:solidFill>
                <a:latin typeface="Marker Felt Thin" charset="0"/>
                <a:ea typeface="Marker Felt Thin" charset="0"/>
                <a:cs typeface="Marker Felt Thin" charset="0"/>
              </a:rPr>
              <a:t>slips</a:t>
            </a:r>
            <a:r>
              <a:rPr lang="en-US" sz="2400" dirty="0" smtClean="0">
                <a:solidFill>
                  <a:schemeClr val="tx1"/>
                </a:solidFill>
                <a:latin typeface="Marker Felt Thin" charset="0"/>
                <a:ea typeface="Marker Felt Thin" charset="0"/>
                <a:cs typeface="Marker Felt Thin" charset="0"/>
              </a:rPr>
              <a:t> and</a:t>
            </a:r>
            <a:r>
              <a:rPr lang="en" sz="2400" dirty="0" smtClean="0">
                <a:solidFill>
                  <a:schemeClr val="tx1"/>
                </a:solidFill>
                <a:latin typeface="Marker Felt Thin" charset="0"/>
                <a:ea typeface="Marker Felt Thin" charset="0"/>
                <a:cs typeface="Marker Felt Thin" charset="0"/>
              </a:rPr>
              <a:t> </a:t>
            </a:r>
            <a:r>
              <a:rPr lang="en" sz="2400" dirty="0">
                <a:solidFill>
                  <a:schemeClr val="tx1"/>
                </a:solidFill>
                <a:latin typeface="Marker Felt Thin" charset="0"/>
                <a:ea typeface="Marker Felt Thin" charset="0"/>
                <a:cs typeface="Marker Felt Thin" charset="0"/>
              </a:rPr>
              <a:t>leave them on the front table before you leave.</a:t>
            </a:r>
          </a:p>
          <a:p>
            <a:pPr lvl="0">
              <a:spcBef>
                <a:spcPts val="0"/>
              </a:spcBef>
              <a:buNone/>
            </a:pPr>
            <a:endParaRPr sz="2400" dirty="0">
              <a:solidFill>
                <a:schemeClr val="tx1"/>
              </a:solidFill>
              <a:latin typeface="Marker Felt Thin" charset="0"/>
              <a:ea typeface="Marker Felt Thin" charset="0"/>
              <a:cs typeface="Marker Felt Thin" charset="0"/>
            </a:endParaRPr>
          </a:p>
          <a:p>
            <a:pPr lvl="0">
              <a:spcBef>
                <a:spcPts val="0"/>
              </a:spcBef>
              <a:buNone/>
            </a:pPr>
            <a:r>
              <a:rPr lang="en" sz="2400" dirty="0">
                <a:solidFill>
                  <a:schemeClr val="tx1"/>
                </a:solidFill>
                <a:latin typeface="Marker Felt Thin" charset="0"/>
                <a:ea typeface="Marker Felt Thin" charset="0"/>
                <a:cs typeface="Marker Felt Thin" charset="0"/>
              </a:rPr>
              <a:t>How does the media influence public opinion?</a:t>
            </a:r>
          </a:p>
          <a:p>
            <a:pPr lvl="0">
              <a:spcBef>
                <a:spcPts val="0"/>
              </a:spcBef>
              <a:buNone/>
            </a:pPr>
            <a:r>
              <a:rPr lang="en" sz="2400" dirty="0">
                <a:solidFill>
                  <a:schemeClr val="tx1"/>
                </a:solidFill>
                <a:latin typeface="Marker Felt Thin" charset="0"/>
                <a:ea typeface="Marker Felt Thin" charset="0"/>
                <a:cs typeface="Marker Felt Thin" charset="0"/>
              </a:rPr>
              <a:t/>
            </a:r>
            <a:br>
              <a:rPr lang="en" sz="2400" dirty="0">
                <a:solidFill>
                  <a:schemeClr val="tx1"/>
                </a:solidFill>
                <a:latin typeface="Marker Felt Thin" charset="0"/>
                <a:ea typeface="Marker Felt Thin" charset="0"/>
                <a:cs typeface="Marker Felt Thin" charset="0"/>
              </a:rPr>
            </a:br>
            <a:r>
              <a:rPr lang="en" sz="2400" dirty="0">
                <a:solidFill>
                  <a:schemeClr val="tx1"/>
                </a:solidFill>
                <a:latin typeface="Marker Felt Thin" charset="0"/>
                <a:ea typeface="Marker Felt Thin" charset="0"/>
                <a:cs typeface="Marker Felt Thin" charset="0"/>
              </a:rPr>
              <a:t>How do you think this impacts individual decision making?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459">
            <a:alpha val="5490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Marker Felt Thin" charset="0"/>
                <a:ea typeface="Marker Felt Thin" charset="0"/>
                <a:cs typeface="Marker Felt Thin" charset="0"/>
              </a:rPr>
              <a:t>Citations</a:t>
            </a:r>
            <a:endParaRPr lang="en-US" dirty="0">
              <a:latin typeface="Marker Felt Thin" charset="0"/>
              <a:ea typeface="Marker Felt Thin" charset="0"/>
              <a:cs typeface="Marker Felt Thin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/>
              <a:t>Donald Trump tweet about Hilary. Digital image. </a:t>
            </a:r>
            <a:r>
              <a:rPr lang="en-US" sz="1400" i="1" dirty="0"/>
              <a:t>Http://</a:t>
            </a:r>
            <a:r>
              <a:rPr lang="en-US" sz="1400" i="1" dirty="0" err="1"/>
              <a:t>www.washingtontimes.com</a:t>
            </a:r>
            <a:r>
              <a:rPr lang="en-US" sz="1400" i="1" dirty="0"/>
              <a:t>/multimedia/image/</a:t>
            </a:r>
            <a:r>
              <a:rPr lang="en-US" sz="1400" i="1" dirty="0" err="1"/>
              <a:t>clintonstarjpg</a:t>
            </a:r>
            <a:r>
              <a:rPr lang="en-US" sz="1400" i="1" dirty="0"/>
              <a:t>/</a:t>
            </a:r>
            <a:r>
              <a:rPr lang="en-US" sz="1400" dirty="0"/>
              <a:t>. </a:t>
            </a:r>
            <a:r>
              <a:rPr lang="en-US" sz="1400" dirty="0" err="1"/>
              <a:t>N.p</a:t>
            </a:r>
            <a:r>
              <a:rPr lang="en-US" sz="1400" dirty="0"/>
              <a:t>., </a:t>
            </a:r>
            <a:r>
              <a:rPr lang="en-US" sz="1400" dirty="0" err="1"/>
              <a:t>n.d.</a:t>
            </a:r>
            <a:r>
              <a:rPr lang="en-US" sz="1400" dirty="0"/>
              <a:t> Web</a:t>
            </a:r>
            <a:r>
              <a:rPr lang="en-US" sz="1400" dirty="0" smtClean="0"/>
              <a:t>.</a:t>
            </a:r>
            <a:endParaRPr lang="en-US" sz="1400" dirty="0"/>
          </a:p>
          <a:p>
            <a:r>
              <a:rPr lang="en-US" sz="1400" dirty="0" smtClean="0"/>
              <a:t>Garrison</a:t>
            </a:r>
            <a:r>
              <a:rPr lang="en-US" sz="1400" dirty="0"/>
              <a:t>, Ben. </a:t>
            </a:r>
            <a:r>
              <a:rPr lang="en-US" sz="1400" i="1" dirty="0"/>
              <a:t>The Two Faces of Hilary Clinton</a:t>
            </a:r>
            <a:r>
              <a:rPr lang="en-US" sz="1400" dirty="0"/>
              <a:t>. Digital image. </a:t>
            </a:r>
            <a:r>
              <a:rPr lang="en-US" sz="1400" dirty="0" err="1"/>
              <a:t>N.p</a:t>
            </a:r>
            <a:r>
              <a:rPr lang="en-US" sz="1400" dirty="0"/>
              <a:t>., </a:t>
            </a:r>
            <a:r>
              <a:rPr lang="en-US" sz="1400" dirty="0" err="1"/>
              <a:t>n.d.</a:t>
            </a:r>
            <a:r>
              <a:rPr lang="en-US" sz="1400" dirty="0"/>
              <a:t> Web</a:t>
            </a:r>
            <a:r>
              <a:rPr lang="en-US" sz="1400" dirty="0" smtClean="0"/>
              <a:t>.</a:t>
            </a:r>
          </a:p>
          <a:p>
            <a:r>
              <a:rPr lang="en-US" sz="1400" dirty="0"/>
              <a:t>Keene, Mike. </a:t>
            </a:r>
            <a:r>
              <a:rPr lang="en-US" sz="1400" i="1" dirty="0"/>
              <a:t>Hilary in Bosnia</a:t>
            </a:r>
            <a:r>
              <a:rPr lang="en-US" sz="1400" dirty="0"/>
              <a:t>. Digital image. </a:t>
            </a:r>
            <a:r>
              <a:rPr lang="en-US" sz="1400" dirty="0" err="1"/>
              <a:t>N.p</a:t>
            </a:r>
            <a:r>
              <a:rPr lang="en-US" sz="1400" dirty="0"/>
              <a:t>., </a:t>
            </a:r>
            <a:r>
              <a:rPr lang="en-US" sz="1400" dirty="0" err="1"/>
              <a:t>n.d.</a:t>
            </a:r>
            <a:r>
              <a:rPr lang="en-US" sz="1400" dirty="0"/>
              <a:t> Web</a:t>
            </a:r>
            <a:r>
              <a:rPr lang="en-US" sz="1400" dirty="0" smtClean="0"/>
              <a:t>.</a:t>
            </a:r>
          </a:p>
          <a:p>
            <a:r>
              <a:rPr lang="en-US" sz="1400" dirty="0"/>
              <a:t>NARAL Endorses Hilary Clinton. Digital image. </a:t>
            </a:r>
            <a:r>
              <a:rPr lang="en-US" sz="1400" i="1" dirty="0"/>
              <a:t>Http://</a:t>
            </a:r>
            <a:r>
              <a:rPr lang="en-US" sz="1400" i="1" dirty="0" err="1"/>
              <a:t>www.prochoiceamerica.org</a:t>
            </a:r>
            <a:r>
              <a:rPr lang="en-US" sz="1400" i="1" dirty="0"/>
              <a:t>/elections/elections-press-releases/2016/</a:t>
            </a:r>
            <a:r>
              <a:rPr lang="en-US" sz="1400" i="1" dirty="0" err="1"/>
              <a:t>hillary</a:t>
            </a:r>
            <a:r>
              <a:rPr lang="en-US" sz="1400" i="1" dirty="0"/>
              <a:t>-endorsement-digital-</a:t>
            </a:r>
            <a:r>
              <a:rPr lang="en-US" sz="1400" i="1" dirty="0" err="1"/>
              <a:t>ads.html</a:t>
            </a:r>
            <a:r>
              <a:rPr lang="en-US" sz="1400" dirty="0"/>
              <a:t>. </a:t>
            </a:r>
            <a:r>
              <a:rPr lang="en-US" sz="1400" dirty="0" err="1"/>
              <a:t>N.p</a:t>
            </a:r>
            <a:r>
              <a:rPr lang="en-US" sz="1400" dirty="0"/>
              <a:t>., </a:t>
            </a:r>
            <a:r>
              <a:rPr lang="en-US" sz="1400" dirty="0" err="1"/>
              <a:t>n.d.</a:t>
            </a:r>
            <a:r>
              <a:rPr lang="en-US" sz="1400" dirty="0"/>
              <a:t> Web</a:t>
            </a:r>
            <a:r>
              <a:rPr lang="en-US" sz="1400" dirty="0" smtClean="0"/>
              <a:t>.</a:t>
            </a:r>
          </a:p>
          <a:p>
            <a:r>
              <a:rPr lang="en-US" sz="1400" dirty="0"/>
              <a:t>Morales, Scott. </a:t>
            </a:r>
            <a:r>
              <a:rPr lang="en-US" sz="1400" i="1" dirty="0"/>
              <a:t>#</a:t>
            </a:r>
            <a:r>
              <a:rPr lang="en-US" sz="1400" i="1" dirty="0" err="1"/>
              <a:t>ManEnoughForHilary</a:t>
            </a:r>
            <a:r>
              <a:rPr lang="en-US" sz="1400" dirty="0"/>
              <a:t>. Digital image</a:t>
            </a:r>
            <a:r>
              <a:rPr lang="en-US" sz="1400" dirty="0" smtClean="0"/>
              <a:t>. </a:t>
            </a:r>
            <a:r>
              <a:rPr lang="en-US" sz="1400" dirty="0" err="1" smtClean="0"/>
              <a:t>N.p</a:t>
            </a:r>
            <a:r>
              <a:rPr lang="en-US" sz="1400" smtClean="0"/>
              <a:t>., Web,</a:t>
            </a:r>
            <a:endParaRPr lang="en-US" sz="1400" dirty="0" smtClean="0"/>
          </a:p>
          <a:p>
            <a:endParaRPr lang="en-US" sz="1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580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CCCC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>
                <a:latin typeface="Marker Felt Thin" charset="0"/>
                <a:ea typeface="Marker Felt Thin" charset="0"/>
                <a:cs typeface="Marker Felt Thin" charset="0"/>
              </a:rPr>
              <a:t>Opening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400" dirty="0" smtClean="0">
                <a:solidFill>
                  <a:srgbClr val="000000"/>
                </a:solidFill>
                <a:latin typeface="Marker Felt Thin" charset="0"/>
                <a:ea typeface="Marker Felt Thin" charset="0"/>
                <a:cs typeface="Marker Felt Thin" charset="0"/>
              </a:rPr>
              <a:t>For </a:t>
            </a:r>
            <a:r>
              <a:rPr lang="en" sz="2400" dirty="0">
                <a:solidFill>
                  <a:srgbClr val="000000"/>
                </a:solidFill>
                <a:latin typeface="Marker Felt Thin" charset="0"/>
                <a:ea typeface="Marker Felt Thin" charset="0"/>
                <a:cs typeface="Marker Felt Thin" charset="0"/>
              </a:rPr>
              <a:t>each word we say, please write down the first words or phrases that come to mind. </a:t>
            </a:r>
          </a:p>
          <a:p>
            <a:pPr lvl="0">
              <a:spcBef>
                <a:spcPts val="0"/>
              </a:spcBef>
              <a:buNone/>
            </a:pPr>
            <a:endParaRPr sz="2400" dirty="0"/>
          </a:p>
        </p:txBody>
      </p:sp>
      <p:pic>
        <p:nvPicPr>
          <p:cNvPr id="72" name="Shape 72" descr="image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2350" y="2295450"/>
            <a:ext cx="3546625" cy="265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AD3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>
                <a:latin typeface="Marker Felt Thin" charset="0"/>
                <a:ea typeface="Marker Felt Thin" charset="0"/>
                <a:cs typeface="Marker Felt Thin" charset="0"/>
              </a:rPr>
              <a:t>Today’s Agenda</a:t>
            </a:r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Char char="❏"/>
            </a:pPr>
            <a:r>
              <a:rPr lang="en" sz="2400" dirty="0">
                <a:solidFill>
                  <a:srgbClr val="000000"/>
                </a:solidFill>
                <a:latin typeface="Marker Felt Thin" charset="0"/>
                <a:ea typeface="Marker Felt Thin" charset="0"/>
                <a:cs typeface="Marker Felt Thin" charset="0"/>
              </a:rPr>
              <a:t>Review learning objectives</a:t>
            </a:r>
          </a:p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Char char="❏"/>
            </a:pPr>
            <a:r>
              <a:rPr lang="en" sz="2400" dirty="0">
                <a:solidFill>
                  <a:srgbClr val="000000"/>
                </a:solidFill>
                <a:latin typeface="Marker Felt Thin" charset="0"/>
                <a:ea typeface="Marker Felt Thin" charset="0"/>
                <a:cs typeface="Marker Felt Thin" charset="0"/>
              </a:rPr>
              <a:t>Analyze various forms of media together</a:t>
            </a:r>
          </a:p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Char char="❏"/>
            </a:pPr>
            <a:r>
              <a:rPr lang="en" sz="2400" dirty="0">
                <a:solidFill>
                  <a:srgbClr val="000000"/>
                </a:solidFill>
                <a:latin typeface="Marker Felt Thin" charset="0"/>
                <a:ea typeface="Marker Felt Thin" charset="0"/>
                <a:cs typeface="Marker Felt Thin" charset="0"/>
              </a:rPr>
              <a:t>Small groups</a:t>
            </a:r>
          </a:p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Char char="❏"/>
            </a:pPr>
            <a:r>
              <a:rPr lang="en" sz="2400" dirty="0">
                <a:solidFill>
                  <a:srgbClr val="000000"/>
                </a:solidFill>
                <a:latin typeface="Marker Felt Thin" charset="0"/>
                <a:ea typeface="Marker Felt Thin" charset="0"/>
                <a:cs typeface="Marker Felt Thin" charset="0"/>
              </a:rPr>
              <a:t>Class discussion</a:t>
            </a:r>
          </a:p>
          <a:p>
            <a:pPr marL="457200" lvl="0" indent="-381000">
              <a:spcBef>
                <a:spcPts val="0"/>
              </a:spcBef>
              <a:buClr>
                <a:srgbClr val="000000"/>
              </a:buClr>
              <a:buSzPct val="100000"/>
              <a:buChar char="❏"/>
            </a:pPr>
            <a:r>
              <a:rPr lang="en" sz="2400" dirty="0">
                <a:solidFill>
                  <a:srgbClr val="000000"/>
                </a:solidFill>
                <a:latin typeface="Marker Felt Thin" charset="0"/>
                <a:ea typeface="Marker Felt Thin" charset="0"/>
                <a:cs typeface="Marker Felt Thin" charset="0"/>
              </a:rPr>
              <a:t>Exit Slip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>
                <a:latin typeface="Marker Felt Thin" charset="0"/>
                <a:ea typeface="Marker Felt Thin" charset="0"/>
                <a:cs typeface="Marker Felt Thin" charset="0"/>
              </a:rPr>
              <a:t>Learning Objectives </a:t>
            </a:r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spcAft>
                <a:spcPts val="0"/>
              </a:spcAft>
              <a:buSzPct val="100000"/>
              <a:buChar char="❏"/>
            </a:pPr>
            <a:r>
              <a:rPr lang="en" sz="2400" dirty="0">
                <a:solidFill>
                  <a:schemeClr val="dk1"/>
                </a:solidFill>
                <a:latin typeface="Marker Felt Thin" charset="0"/>
                <a:ea typeface="Marker Felt Thin" charset="0"/>
                <a:cs typeface="Marker Felt Thin" charset="0"/>
              </a:rPr>
              <a:t>Students will be able to </a:t>
            </a:r>
            <a:r>
              <a:rPr lang="en" sz="2400" b="1" dirty="0">
                <a:solidFill>
                  <a:schemeClr val="dk1"/>
                </a:solidFill>
                <a:latin typeface="Marker Felt Thin" charset="0"/>
                <a:ea typeface="Marker Felt Thin" charset="0"/>
                <a:cs typeface="Marker Felt Thin" charset="0"/>
              </a:rPr>
              <a:t>examine</a:t>
            </a:r>
            <a:r>
              <a:rPr lang="en" sz="2400" dirty="0">
                <a:solidFill>
                  <a:schemeClr val="dk1"/>
                </a:solidFill>
                <a:latin typeface="Marker Felt Thin" charset="0"/>
                <a:ea typeface="Marker Felt Thin" charset="0"/>
                <a:cs typeface="Marker Felt Thin" charset="0"/>
              </a:rPr>
              <a:t> how women in politics are portrayed using various media formats.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Marker Felt Thin" charset="0"/>
              <a:ea typeface="Marker Felt Thin" charset="0"/>
              <a:cs typeface="Marker Felt Thin" charset="0"/>
            </a:endParaRPr>
          </a:p>
          <a:p>
            <a:pPr marL="457200" lvl="0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❏"/>
            </a:pPr>
            <a:r>
              <a:rPr lang="en" sz="2400" dirty="0">
                <a:solidFill>
                  <a:schemeClr val="dk1"/>
                </a:solidFill>
                <a:latin typeface="Marker Felt Thin" charset="0"/>
                <a:ea typeface="Marker Felt Thin" charset="0"/>
                <a:cs typeface="Marker Felt Thin" charset="0"/>
              </a:rPr>
              <a:t>Students will be able to </a:t>
            </a:r>
            <a:r>
              <a:rPr lang="en" sz="2400" b="1" dirty="0">
                <a:solidFill>
                  <a:schemeClr val="dk1"/>
                </a:solidFill>
                <a:latin typeface="Marker Felt Thin" charset="0"/>
                <a:ea typeface="Marker Felt Thin" charset="0"/>
                <a:cs typeface="Marker Felt Thin" charset="0"/>
              </a:rPr>
              <a:t>assess</a:t>
            </a:r>
            <a:r>
              <a:rPr lang="en" sz="2400" dirty="0">
                <a:solidFill>
                  <a:schemeClr val="dk1"/>
                </a:solidFill>
                <a:latin typeface="Marker Felt Thin" charset="0"/>
                <a:ea typeface="Marker Felt Thin" charset="0"/>
                <a:cs typeface="Marker Felt Thin" charset="0"/>
              </a:rPr>
              <a:t> the ways that media and technology influence public opinion using specific examples from class.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2E9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>
                <a:latin typeface="Marker Felt Thin" charset="0"/>
                <a:ea typeface="Marker Felt Thin" charset="0"/>
                <a:cs typeface="Marker Felt Thin" charset="0"/>
              </a:rPr>
              <a:t>Video for modelling activity:</a:t>
            </a:r>
          </a:p>
        </p:txBody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 u="sng" dirty="0">
                <a:solidFill>
                  <a:schemeClr val="hlink"/>
                </a:solidFill>
                <a:hlinkClick r:id="rId3"/>
              </a:rPr>
              <a:t>https://youtu.be/NdKsA4q-FFA</a:t>
            </a:r>
          </a:p>
          <a:p>
            <a:pPr lvl="0">
              <a:spcBef>
                <a:spcPts val="0"/>
              </a:spcBef>
              <a:buNone/>
            </a:pPr>
            <a:endParaRPr sz="3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000" dirty="0">
                <a:solidFill>
                  <a:schemeClr val="tx1"/>
                </a:solidFill>
                <a:latin typeface="Marker Felt Thin" charset="0"/>
                <a:ea typeface="Marker Felt Thin" charset="0"/>
                <a:cs typeface="Marker Felt Thin" charset="0"/>
              </a:rPr>
              <a:t>Examining the media</a:t>
            </a:r>
          </a:p>
        </p:txBody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3551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400" dirty="0">
                <a:solidFill>
                  <a:srgbClr val="000000"/>
                </a:solidFill>
                <a:latin typeface="Marker Felt Thin" charset="0"/>
                <a:ea typeface="Marker Felt Thin" charset="0"/>
                <a:cs typeface="Marker Felt Thin" charset="0"/>
              </a:rPr>
              <a:t>Who is the intended audience of this video?</a:t>
            </a:r>
          </a:p>
          <a:p>
            <a:pPr lvl="0">
              <a:spcBef>
                <a:spcPts val="0"/>
              </a:spcBef>
              <a:buNone/>
            </a:pPr>
            <a:r>
              <a:rPr lang="en" sz="2400" dirty="0">
                <a:solidFill>
                  <a:srgbClr val="000000"/>
                </a:solidFill>
                <a:latin typeface="Marker Felt Thin" charset="0"/>
                <a:ea typeface="Marker Felt Thin" charset="0"/>
                <a:cs typeface="Marker Felt Thin" charset="0"/>
              </a:rPr>
              <a:t>What message do you think this video is trying to send about women in politics?</a:t>
            </a:r>
          </a:p>
          <a:p>
            <a:pPr lvl="0">
              <a:spcBef>
                <a:spcPts val="0"/>
              </a:spcBef>
              <a:buNone/>
            </a:pPr>
            <a:r>
              <a:rPr lang="en" sz="2400" dirty="0">
                <a:solidFill>
                  <a:srgbClr val="000000"/>
                </a:solidFill>
                <a:latin typeface="Marker Felt Thin" charset="0"/>
                <a:ea typeface="Marker Felt Thin" charset="0"/>
                <a:cs typeface="Marker Felt Thin" charset="0"/>
              </a:rPr>
              <a:t>Is this video projecting a positive or negative perspective of the candidate? How do you know?</a:t>
            </a:r>
          </a:p>
          <a:p>
            <a:pPr lvl="0">
              <a:spcBef>
                <a:spcPts val="0"/>
              </a:spcBef>
              <a:buNone/>
            </a:pPr>
            <a:r>
              <a:rPr lang="en" sz="2400" dirty="0">
                <a:solidFill>
                  <a:srgbClr val="000000"/>
                </a:solidFill>
                <a:latin typeface="Marker Felt Thin" charset="0"/>
                <a:ea typeface="Marker Felt Thin" charset="0"/>
                <a:cs typeface="Marker Felt Thin" charset="0"/>
              </a:rPr>
              <a:t>Do you think this video is effective in persuading public opinion?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  <a:p>
            <a:pPr lvl="0">
              <a:spcBef>
                <a:spcPts val="0"/>
              </a:spcBef>
              <a:buNone/>
            </a:pPr>
            <a:endParaRPr dirty="0"/>
          </a:p>
          <a:p>
            <a:pPr lvl="0">
              <a:spcBef>
                <a:spcPts val="0"/>
              </a:spcBef>
              <a:buNone/>
            </a:pPr>
            <a:endParaRPr dirty="0"/>
          </a:p>
          <a:p>
            <a:pPr lv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CCCC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 dirty="0">
                <a:latin typeface="Marker Felt Thin" charset="0"/>
                <a:ea typeface="Marker Felt Thin" charset="0"/>
                <a:cs typeface="Marker Felt Thin" charset="0"/>
              </a:rPr>
              <a:t>Your turn!</a:t>
            </a:r>
          </a:p>
        </p:txBody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800" dirty="0">
                <a:solidFill>
                  <a:schemeClr val="tx1"/>
                </a:solidFill>
                <a:latin typeface="Marker Felt Thin" charset="0"/>
                <a:ea typeface="Marker Felt Thin" charset="0"/>
                <a:cs typeface="Marker Felt Thin" charset="0"/>
              </a:rPr>
              <a:t>With your group, work on answering the questions on your handout about the image that will be given to you. If you have any questions, please ask!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506" y="2999367"/>
            <a:ext cx="3607769" cy="192661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10" name="Shape 110" descr="clinton.champion ad.jp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9084" y="1152484"/>
            <a:ext cx="3812424" cy="3812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17" name="Shape 117" descr="imwithher_man ad.jp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6334" y="1245487"/>
            <a:ext cx="4424925" cy="323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</TotalTime>
  <Words>341</Words>
  <Application>Microsoft Macintosh PowerPoint</Application>
  <PresentationFormat>On-screen Show (16:9)</PresentationFormat>
  <Paragraphs>40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Marker Felt Thin</vt:lpstr>
      <vt:lpstr>simple-light-2</vt:lpstr>
      <vt:lpstr>How Women of Politics are Represented in the Media</vt:lpstr>
      <vt:lpstr>Opening</vt:lpstr>
      <vt:lpstr>Today’s Agenda</vt:lpstr>
      <vt:lpstr>Learning Objectives </vt:lpstr>
      <vt:lpstr>Video for modelling activity:</vt:lpstr>
      <vt:lpstr>Examining the media</vt:lpstr>
      <vt:lpstr>Your turn!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Debrief</vt:lpstr>
      <vt:lpstr>Exit Slip</vt:lpstr>
      <vt:lpstr>Citations</vt:lpstr>
    </vt:vector>
  </TitlesOfParts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Welcome! Please find your table number and sit at the correct table!</dc:title>
  <dc:creator>Jessica Reynolds</dc:creator>
  <cp:lastModifiedBy>Tami Augustine</cp:lastModifiedBy>
  <cp:revision>9</cp:revision>
  <cp:lastPrinted>2017-03-10T03:28:50Z</cp:lastPrinted>
  <dcterms:modified xsi:type="dcterms:W3CDTF">2017-03-10T03:29:13Z</dcterms:modified>
</cp:coreProperties>
</file>