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57" r:id="rId3"/>
    <p:sldId id="258" r:id="rId4"/>
    <p:sldId id="259" r:id="rId5"/>
    <p:sldId id="262"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113" d="100"/>
          <a:sy n="113" d="100"/>
        </p:scale>
        <p:origin x="-112"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49667-B5A1-4D0D-88A7-6E4D5069435C}" type="datetimeFigureOut">
              <a:rPr lang="en-US"/>
              <a:t>12/30/15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4EF27E-2EBF-484D-8E87-5748F8883A02}" type="slidenum">
              <a:rPr lang="en-US"/>
              <a:t>‹#›</a:t>
            </a:fld>
            <a:endParaRPr lang="en-US"/>
          </a:p>
        </p:txBody>
      </p:sp>
    </p:spTree>
    <p:extLst>
      <p:ext uri="{BB962C8B-B14F-4D97-AF65-F5344CB8AC3E}">
        <p14:creationId xmlns:p14="http://schemas.microsoft.com/office/powerpoint/2010/main" val="4133163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EF27E-2EBF-484D-8E87-5748F8883A02}" type="slidenum">
              <a:rPr lang="en-US"/>
              <a:t>1</a:t>
            </a:fld>
            <a:endParaRPr lang="en-US"/>
          </a:p>
        </p:txBody>
      </p:sp>
    </p:spTree>
    <p:extLst>
      <p:ext uri="{BB962C8B-B14F-4D97-AF65-F5344CB8AC3E}">
        <p14:creationId xmlns:p14="http://schemas.microsoft.com/office/powerpoint/2010/main" val="150867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EF27E-2EBF-484D-8E87-5748F8883A02}" type="slidenum">
              <a:rPr lang="en-US"/>
              <a:t>2</a:t>
            </a:fld>
            <a:endParaRPr lang="en-US"/>
          </a:p>
        </p:txBody>
      </p:sp>
    </p:spTree>
    <p:extLst>
      <p:ext uri="{BB962C8B-B14F-4D97-AF65-F5344CB8AC3E}">
        <p14:creationId xmlns:p14="http://schemas.microsoft.com/office/powerpoint/2010/main" val="949415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EF27E-2EBF-484D-8E87-5748F8883A02}" type="slidenum">
              <a:rPr lang="en-US"/>
              <a:t>3</a:t>
            </a:fld>
            <a:endParaRPr lang="en-US"/>
          </a:p>
        </p:txBody>
      </p:sp>
    </p:spTree>
    <p:extLst>
      <p:ext uri="{BB962C8B-B14F-4D97-AF65-F5344CB8AC3E}">
        <p14:creationId xmlns:p14="http://schemas.microsoft.com/office/powerpoint/2010/main" val="3490241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EF27E-2EBF-484D-8E87-5748F8883A02}" type="slidenum">
              <a:rPr lang="en-US"/>
              <a:t>4</a:t>
            </a:fld>
            <a:endParaRPr lang="en-US"/>
          </a:p>
        </p:txBody>
      </p:sp>
    </p:spTree>
    <p:extLst>
      <p:ext uri="{BB962C8B-B14F-4D97-AF65-F5344CB8AC3E}">
        <p14:creationId xmlns:p14="http://schemas.microsoft.com/office/powerpoint/2010/main" val="565077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EF27E-2EBF-484D-8E87-5748F8883A02}" type="slidenum">
              <a:rPr lang="en-US"/>
              <a:t>5</a:t>
            </a:fld>
            <a:endParaRPr lang="en-US"/>
          </a:p>
        </p:txBody>
      </p:sp>
    </p:spTree>
    <p:extLst>
      <p:ext uri="{BB962C8B-B14F-4D97-AF65-F5344CB8AC3E}">
        <p14:creationId xmlns:p14="http://schemas.microsoft.com/office/powerpoint/2010/main" val="4214881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EF27E-2EBF-484D-8E87-5748F8883A02}" type="slidenum">
              <a:rPr lang="en-US"/>
              <a:t>6</a:t>
            </a:fld>
            <a:endParaRPr lang="en-US"/>
          </a:p>
        </p:txBody>
      </p:sp>
    </p:spTree>
    <p:extLst>
      <p:ext uri="{BB962C8B-B14F-4D97-AF65-F5344CB8AC3E}">
        <p14:creationId xmlns:p14="http://schemas.microsoft.com/office/powerpoint/2010/main" val="3145608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EF27E-2EBF-484D-8E87-5748F8883A02}" type="slidenum">
              <a:rPr lang="en-US"/>
              <a:t>7</a:t>
            </a:fld>
            <a:endParaRPr lang="en-US"/>
          </a:p>
        </p:txBody>
      </p:sp>
    </p:spTree>
    <p:extLst>
      <p:ext uri="{BB962C8B-B14F-4D97-AF65-F5344CB8AC3E}">
        <p14:creationId xmlns:p14="http://schemas.microsoft.com/office/powerpoint/2010/main" val="189393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12/30/15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12/30/15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12/30/15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12/30/15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6.png"/><Relationship Id="rId1" Type="http://schemas.openxmlformats.org/officeDocument/2006/relationships/video" Target="https://www.youtube.com/embed/J2ZKDgnZVGs" TargetMode="External"/><Relationship Id="rId2" Type="http://schemas.openxmlformats.org/officeDocument/2006/relationships/video" Target="https://www.youtube.com/embed/KKvvOFIHs4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0052" y="2170508"/>
            <a:ext cx="7499985" cy="4687491"/>
          </a:xfrm>
          <a:prstGeom prst="rect">
            <a:avLst/>
          </a:prstGeom>
        </p:spPr>
      </p:pic>
      <p:sp>
        <p:nvSpPr>
          <p:cNvPr id="5" name="TextBox 4"/>
          <p:cNvSpPr txBox="1"/>
          <p:nvPr/>
        </p:nvSpPr>
        <p:spPr>
          <a:xfrm>
            <a:off x="474133" y="2170508"/>
            <a:ext cx="3755919" cy="4708981"/>
          </a:xfrm>
          <a:prstGeom prst="rect">
            <a:avLst/>
          </a:prstGeom>
          <a:solidFill>
            <a:schemeClr val="tx1">
              <a:lumMod val="85000"/>
            </a:schemeClr>
          </a:solidFill>
        </p:spPr>
        <p:txBody>
          <a:bodyPr wrap="square" rtlCol="0">
            <a:spAutoFit/>
          </a:bodyPr>
          <a:lstStyle/>
          <a:p>
            <a:r>
              <a:rPr lang="en-US" sz="2400" dirty="0" smtClean="0">
                <a:solidFill>
                  <a:schemeClr val="bg1"/>
                </a:solidFill>
                <a:latin typeface="Gill Sans Ultra Bold" panose="020B0A02020104020203" pitchFamily="34" charset="0"/>
              </a:rPr>
              <a:t>LEAKERS AND WHISTLEBLOWERS</a:t>
            </a:r>
          </a:p>
          <a:p>
            <a:r>
              <a:rPr lang="en-US" sz="2400" u="sng" dirty="0" smtClean="0">
                <a:solidFill>
                  <a:schemeClr val="bg1"/>
                </a:solidFill>
                <a:latin typeface="Gill Sans Ultra Bold" panose="020B0A02020104020203" pitchFamily="34" charset="0"/>
              </a:rPr>
              <a:t>_______________________</a:t>
            </a:r>
          </a:p>
          <a:p>
            <a:endParaRPr lang="en-US" sz="2400" u="sng" dirty="0">
              <a:solidFill>
                <a:schemeClr val="bg1"/>
              </a:solidFill>
              <a:latin typeface="Gill Sans Ultra Bold" panose="020B0A02020104020203" pitchFamily="34" charset="0"/>
            </a:endParaRPr>
          </a:p>
          <a:p>
            <a:r>
              <a:rPr lang="en-US" sz="8000" dirty="0" smtClean="0">
                <a:solidFill>
                  <a:schemeClr val="bg1"/>
                </a:solidFill>
                <a:latin typeface="Gill Sans Ultra Bold" panose="020B0A02020104020203" pitchFamily="34" charset="0"/>
              </a:rPr>
              <a:t>HERO</a:t>
            </a:r>
          </a:p>
          <a:p>
            <a:r>
              <a:rPr lang="en-US" sz="3200" dirty="0" smtClean="0">
                <a:solidFill>
                  <a:schemeClr val="bg1"/>
                </a:solidFill>
                <a:latin typeface="Gill Sans Ultra Bold" panose="020B0A02020104020203" pitchFamily="34" charset="0"/>
              </a:rPr>
              <a:t>OR</a:t>
            </a:r>
          </a:p>
          <a:p>
            <a:r>
              <a:rPr lang="en-US" sz="4800" dirty="0" smtClean="0">
                <a:solidFill>
                  <a:schemeClr val="bg1"/>
                </a:solidFill>
                <a:latin typeface="Gill Sans Ultra Bold" panose="020B0A02020104020203" pitchFamily="34" charset="0"/>
              </a:rPr>
              <a:t>MENACE?</a:t>
            </a:r>
          </a:p>
          <a:p>
            <a:r>
              <a:rPr lang="en-US" sz="800" dirty="0" smtClean="0">
                <a:solidFill>
                  <a:schemeClr val="bg1"/>
                </a:solidFill>
                <a:latin typeface="Gill Sans Ultra Bold" panose="020B0A02020104020203" pitchFamily="34" charset="0"/>
              </a:rPr>
              <a:t>An editorial by J. Jonah Jameson</a:t>
            </a:r>
          </a:p>
          <a:p>
            <a:endParaRPr lang="en-US" sz="800" dirty="0" smtClean="0">
              <a:solidFill>
                <a:schemeClr val="bg1"/>
              </a:solidFill>
              <a:latin typeface="Gill Sans Ultra Bold" panose="020B0A02020104020203" pitchFamily="34" charset="0"/>
            </a:endParaRPr>
          </a:p>
          <a:p>
            <a:r>
              <a:rPr lang="en-US" sz="800" dirty="0" smtClean="0">
                <a:solidFill>
                  <a:schemeClr val="bg1"/>
                </a:solidFill>
                <a:latin typeface="Gill Sans Ultra Bold" panose="020B0A02020104020203" pitchFamily="34" charset="0"/>
              </a:rPr>
              <a:t>______________________________________________________________________</a:t>
            </a:r>
            <a:r>
              <a:rPr lang="en-US" sz="1400" dirty="0" smtClean="0">
                <a:solidFill>
                  <a:schemeClr val="bg1"/>
                </a:solidFill>
                <a:latin typeface="Gill Sans Ultra Bold" panose="020B0A02020104020203" pitchFamily="34" charset="0"/>
              </a:rPr>
              <a:t>  </a:t>
            </a:r>
            <a:endParaRPr lang="en-US" sz="900" dirty="0">
              <a:solidFill>
                <a:schemeClr val="bg1"/>
              </a:solidFill>
              <a:latin typeface="Gill Sans Ultra Bold" panose="020B0A02020104020203" pitchFamily="34" charset="0"/>
            </a:endParaRPr>
          </a:p>
          <a:p>
            <a:endParaRPr lang="en-US" sz="1400" dirty="0" smtClean="0">
              <a:latin typeface="Gill Sans Ultra Bold" panose="020B0A02020104020203" pitchFamily="34" charset="0"/>
            </a:endParaRPr>
          </a:p>
        </p:txBody>
      </p:sp>
      <p:sp>
        <p:nvSpPr>
          <p:cNvPr id="6" name="TextBox 5"/>
          <p:cNvSpPr txBox="1"/>
          <p:nvPr/>
        </p:nvSpPr>
        <p:spPr>
          <a:xfrm>
            <a:off x="214489" y="1422400"/>
            <a:ext cx="11717867" cy="400110"/>
          </a:xfrm>
          <a:prstGeom prst="rect">
            <a:avLst/>
          </a:prstGeom>
          <a:noFill/>
        </p:spPr>
        <p:txBody>
          <a:bodyPr wrap="square" rtlCol="0">
            <a:spAutoFit/>
          </a:bodyPr>
          <a:lstStyle/>
          <a:p>
            <a:r>
              <a:rPr lang="en-US" sz="2000" dirty="0" smtClean="0">
                <a:solidFill>
                  <a:schemeClr val="bg1"/>
                </a:solidFill>
                <a:latin typeface="Goudy Stout" panose="0202090407030B020401" pitchFamily="18" charset="0"/>
              </a:rPr>
              <a:t>A LESSON BY DANIEL REDMAN &amp; Emily Wiegand</a:t>
            </a:r>
            <a:endParaRPr lang="en-US" sz="2000" dirty="0">
              <a:solidFill>
                <a:schemeClr val="bg1"/>
              </a:solidFill>
              <a:latin typeface="Goudy Stout" panose="0202090407030B020401" pitchFamily="18" charset="0"/>
            </a:endParaRPr>
          </a:p>
        </p:txBody>
      </p:sp>
    </p:spTree>
    <p:extLst>
      <p:ext uri="{BB962C8B-B14F-4D97-AF65-F5344CB8AC3E}">
        <p14:creationId xmlns:p14="http://schemas.microsoft.com/office/powerpoint/2010/main" val="26076204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J2ZKDgnZVGs"/>
          <p:cNvPicPr>
            <a:picLocks noRot="1" noChangeAspect="1"/>
          </p:cNvPicPr>
          <p:nvPr>
            <a:quickTimeFile r:link="rId1"/>
          </p:nvPr>
        </p:nvPicPr>
        <p:blipFill>
          <a:blip r:embed="rId5"/>
          <a:stretch>
            <a:fillRect/>
          </a:stretch>
        </p:blipFill>
        <p:spPr>
          <a:xfrm>
            <a:off x="461494" y="1164331"/>
            <a:ext cx="5514304" cy="3101796"/>
          </a:xfrm>
          <a:prstGeom prst="rect">
            <a:avLst/>
          </a:prstGeom>
        </p:spPr>
      </p:pic>
      <p:pic>
        <p:nvPicPr>
          <p:cNvPr id="6" name="KKvvOFIHs4k"/>
          <p:cNvPicPr>
            <a:picLocks noRot="1" noChangeAspect="1"/>
          </p:cNvPicPr>
          <p:nvPr>
            <a:quickTimeFile r:link="rId2"/>
          </p:nvPr>
        </p:nvPicPr>
        <p:blipFill>
          <a:blip r:embed="rId5"/>
          <a:stretch>
            <a:fillRect/>
          </a:stretch>
        </p:blipFill>
        <p:spPr>
          <a:xfrm>
            <a:off x="6244106" y="1164330"/>
            <a:ext cx="5514305" cy="3101797"/>
          </a:xfrm>
          <a:prstGeom prst="rect">
            <a:avLst/>
          </a:prstGeom>
        </p:spPr>
      </p:pic>
      <p:sp>
        <p:nvSpPr>
          <p:cNvPr id="7" name="TextBox 6"/>
          <p:cNvSpPr txBox="1"/>
          <p:nvPr/>
        </p:nvSpPr>
        <p:spPr>
          <a:xfrm>
            <a:off x="461494" y="193183"/>
            <a:ext cx="11296917" cy="707886"/>
          </a:xfrm>
          <a:prstGeom prst="rect">
            <a:avLst/>
          </a:prstGeom>
          <a:noFill/>
        </p:spPr>
        <p:txBody>
          <a:bodyPr wrap="square" rtlCol="0">
            <a:spAutoFit/>
          </a:bodyPr>
          <a:lstStyle/>
          <a:p>
            <a:r>
              <a:rPr lang="en-US" sz="2400" u="sng" dirty="0" smtClean="0">
                <a:latin typeface="Gill Sans Ultra Bold" panose="020B0A02020104020203" pitchFamily="34" charset="0"/>
              </a:rPr>
              <a:t>         REMEMBER, REMEMBER, THE FIFTH OF NOVEMBER______</a:t>
            </a:r>
          </a:p>
          <a:p>
            <a:r>
              <a:rPr lang="en-US" sz="1600" b="1" dirty="0">
                <a:latin typeface="Gill Sans Ultra Bold" panose="020B0A02020104020203" pitchFamily="34" charset="0"/>
              </a:rPr>
              <a:t> </a:t>
            </a:r>
            <a:r>
              <a:rPr lang="en-US" sz="1600" b="1" dirty="0" smtClean="0">
                <a:latin typeface="Gill Sans Ultra Bold" panose="020B0A02020104020203" pitchFamily="34" charset="0"/>
              </a:rPr>
              <a:t>     </a:t>
            </a:r>
            <a:r>
              <a:rPr lang="en-US" sz="1600" dirty="0" smtClean="0">
                <a:latin typeface="Gill Sans Ultra Bold" panose="020B0A02020104020203" pitchFamily="34" charset="0"/>
              </a:rPr>
              <a:t>but maybe don’t remember Guy Fawkes so much because what a jerk, am I right? </a:t>
            </a:r>
            <a:endParaRPr lang="en-US" sz="1600" dirty="0">
              <a:latin typeface="Gill Sans Ultra Bold" panose="020B0A02020104020203" pitchFamily="34" charset="0"/>
            </a:endParaRPr>
          </a:p>
        </p:txBody>
      </p:sp>
      <p:sp>
        <p:nvSpPr>
          <p:cNvPr id="9" name="TextBox 8"/>
          <p:cNvSpPr txBox="1"/>
          <p:nvPr/>
        </p:nvSpPr>
        <p:spPr>
          <a:xfrm>
            <a:off x="461493" y="4378817"/>
            <a:ext cx="11296917" cy="2308324"/>
          </a:xfrm>
          <a:prstGeom prst="rect">
            <a:avLst/>
          </a:prstGeom>
          <a:noFill/>
        </p:spPr>
        <p:txBody>
          <a:bodyPr wrap="square" rtlCol="0">
            <a:spAutoFit/>
          </a:bodyPr>
          <a:lstStyle/>
          <a:p>
            <a:r>
              <a:rPr lang="en-US" dirty="0" smtClean="0">
                <a:latin typeface="Gill Sans Ultra Bold" panose="020B0A02020104020203" pitchFamily="34" charset="0"/>
              </a:rPr>
              <a:t>-Anonymous releases KKK identities to </a:t>
            </a:r>
            <a:r>
              <a:rPr lang="en-US" dirty="0" err="1" smtClean="0">
                <a:latin typeface="Gill Sans Ultra Bold" panose="020B0A02020104020203" pitchFamily="34" charset="0"/>
              </a:rPr>
              <a:t>Pastebin</a:t>
            </a:r>
            <a:r>
              <a:rPr lang="en-US" dirty="0" smtClean="0">
                <a:latin typeface="Gill Sans Ultra Bold" panose="020B0A02020104020203" pitchFamily="34" charset="0"/>
              </a:rPr>
              <a:t>, Nov. 5, 2015</a:t>
            </a:r>
          </a:p>
          <a:p>
            <a:endParaRPr lang="en-US" dirty="0">
              <a:latin typeface="Gill Sans Ultra Bold" panose="020B0A02020104020203" pitchFamily="34" charset="0"/>
            </a:endParaRPr>
          </a:p>
          <a:p>
            <a:r>
              <a:rPr lang="en-US" dirty="0" smtClean="0">
                <a:latin typeface="Gill Sans Ultra Bold" panose="020B0A02020104020203" pitchFamily="34" charset="0"/>
              </a:rPr>
              <a:t>-Who is Anonymous?</a:t>
            </a:r>
          </a:p>
          <a:p>
            <a:r>
              <a:rPr lang="en-US" dirty="0">
                <a:latin typeface="Gill Sans Ultra Bold" panose="020B0A02020104020203" pitchFamily="34" charset="0"/>
              </a:rPr>
              <a:t>	</a:t>
            </a:r>
            <a:r>
              <a:rPr lang="en-US" dirty="0" smtClean="0">
                <a:latin typeface="Gill Sans Ultra Bold" panose="020B0A02020104020203" pitchFamily="34" charset="0"/>
              </a:rPr>
              <a:t>-Guy Fawkes, Catholic terrorist, Houses of Parliament 1605 (King James I)</a:t>
            </a:r>
          </a:p>
          <a:p>
            <a:r>
              <a:rPr lang="en-US" dirty="0">
                <a:latin typeface="Gill Sans Ultra Bold" panose="020B0A02020104020203" pitchFamily="34" charset="0"/>
              </a:rPr>
              <a:t>	</a:t>
            </a:r>
            <a:r>
              <a:rPr lang="en-US" dirty="0" smtClean="0">
                <a:latin typeface="Gill Sans Ultra Bold" panose="020B0A02020104020203" pitchFamily="34" charset="0"/>
              </a:rPr>
              <a:t>-V FOR VENDETTA, 1988 Comic Book by Alan Moore, Anarchy in the UK as 			an alternative to fascism (metaphor reflective of Thatcher-Era unrest)</a:t>
            </a:r>
          </a:p>
          <a:p>
            <a:r>
              <a:rPr lang="en-US" dirty="0" smtClean="0">
                <a:latin typeface="Gill Sans Ultra Bold" panose="020B0A02020104020203" pitchFamily="34" charset="0"/>
              </a:rPr>
              <a:t>	-V FOR VENDETTA, 2006 Wachowski film adaptation (hated by Moore for 			turning story about “fascism, anarchy, England” into Bush-era screed)</a:t>
            </a:r>
          </a:p>
        </p:txBody>
      </p:sp>
    </p:spTree>
    <p:extLst>
      <p:ext uri="{BB962C8B-B14F-4D97-AF65-F5344CB8AC3E}">
        <p14:creationId xmlns:p14="http://schemas.microsoft.com/office/powerpoint/2010/main" val="28452255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6467" y="167426"/>
            <a:ext cx="11745533" cy="1754326"/>
          </a:xfrm>
          <a:prstGeom prst="rect">
            <a:avLst/>
          </a:prstGeom>
          <a:noFill/>
        </p:spPr>
        <p:txBody>
          <a:bodyPr wrap="square" rtlCol="0">
            <a:spAutoFit/>
          </a:bodyPr>
          <a:lstStyle/>
          <a:p>
            <a:r>
              <a:rPr lang="en-US" sz="5400" dirty="0" smtClean="0">
                <a:latin typeface="Gill Sans Ultra Bold" panose="020B0A02020104020203" pitchFamily="34" charset="0"/>
              </a:rPr>
              <a:t>LEAKS, WHISTLEBLOWERS &amp; INFORMATION ATTACKS</a:t>
            </a:r>
            <a:endParaRPr lang="en-US" sz="5400" dirty="0">
              <a:latin typeface="Gill Sans Ultra Bold" panose="020B0A02020104020203"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67" y="1920889"/>
            <a:ext cx="3970987" cy="4590244"/>
          </a:xfrm>
          <a:prstGeom prst="rect">
            <a:avLst/>
          </a:prstGeom>
        </p:spPr>
      </p:pic>
      <p:sp>
        <p:nvSpPr>
          <p:cNvPr id="6" name="TextBox 5"/>
          <p:cNvSpPr txBox="1"/>
          <p:nvPr/>
        </p:nvSpPr>
        <p:spPr>
          <a:xfrm>
            <a:off x="4739425" y="1920889"/>
            <a:ext cx="7083381" cy="4708981"/>
          </a:xfrm>
          <a:prstGeom prst="rect">
            <a:avLst/>
          </a:prstGeom>
          <a:noFill/>
        </p:spPr>
        <p:txBody>
          <a:bodyPr wrap="square" rtlCol="0">
            <a:spAutoFit/>
          </a:bodyPr>
          <a:lstStyle/>
          <a:p>
            <a:r>
              <a:rPr lang="en-US" b="1" u="sng" dirty="0" smtClean="0"/>
              <a:t>FROM </a:t>
            </a:r>
            <a:r>
              <a:rPr lang="en-US" b="1" i="1" u="sng" dirty="0" smtClean="0"/>
              <a:t>ORIGINS</a:t>
            </a:r>
            <a:endParaRPr lang="en-US" b="1" u="sng" dirty="0" smtClean="0"/>
          </a:p>
          <a:p>
            <a:r>
              <a:rPr lang="en-US" dirty="0" smtClean="0"/>
              <a:t>Irwin</a:t>
            </a:r>
            <a:r>
              <a:rPr lang="en-US" dirty="0"/>
              <a:t>, Ryan. "WikiLeaks, and the Past and Present of American Foreign Relations." Origins: Current Events in Historical Perspective 4.10 (2011): n. </a:t>
            </a:r>
            <a:r>
              <a:rPr lang="en-US" dirty="0" err="1"/>
              <a:t>pag</a:t>
            </a:r>
            <a:r>
              <a:rPr lang="en-US" dirty="0"/>
              <a:t>. Web</a:t>
            </a:r>
            <a:r>
              <a:rPr lang="en-US" dirty="0" smtClean="0"/>
              <a:t>.</a:t>
            </a:r>
          </a:p>
          <a:p>
            <a:endParaRPr lang="en-US" dirty="0"/>
          </a:p>
          <a:p>
            <a:r>
              <a:rPr lang="en-US" dirty="0" smtClean="0"/>
              <a:t>Leaks, Whistleblowers, and Information-based “attacks” are nothing new!</a:t>
            </a:r>
          </a:p>
          <a:p>
            <a:endParaRPr lang="en-US" dirty="0"/>
          </a:p>
          <a:p>
            <a:r>
              <a:rPr lang="en-US" dirty="0" smtClean="0"/>
              <a:t>From Alexander Hamilton slipping info about the Jay Treaty to the British, to Daniel Ellsberg and the Pentagon Papers, to Deep Throat and Watergate, all the way up to Chelsea (nee Bradley) Manning &amp; Julian Assange’s famous </a:t>
            </a:r>
            <a:r>
              <a:rPr lang="en-US" dirty="0" err="1" smtClean="0"/>
              <a:t>Wikileaks</a:t>
            </a:r>
            <a:r>
              <a:rPr lang="en-US" dirty="0" smtClean="0"/>
              <a:t> released and Edward Snowden’s revelations…</a:t>
            </a:r>
          </a:p>
          <a:p>
            <a:endParaRPr lang="en-US" dirty="0"/>
          </a:p>
          <a:p>
            <a:r>
              <a:rPr lang="en-US" dirty="0" smtClean="0"/>
              <a:t>… American life &amp; history is replete with these events. </a:t>
            </a:r>
          </a:p>
          <a:p>
            <a:endParaRPr lang="en-US" dirty="0"/>
          </a:p>
          <a:p>
            <a:r>
              <a:rPr lang="en-US" sz="2400" b="1" dirty="0" smtClean="0">
                <a:latin typeface="Gill Sans Ultra Bold" panose="020B0A02020104020203" pitchFamily="34" charset="0"/>
              </a:rPr>
              <a:t>But leakers &amp; whistleblowers are controversial figures.</a:t>
            </a:r>
            <a:endParaRPr lang="en-US" dirty="0"/>
          </a:p>
        </p:txBody>
      </p:sp>
    </p:spTree>
    <p:extLst>
      <p:ext uri="{BB962C8B-B14F-4D97-AF65-F5344CB8AC3E}">
        <p14:creationId xmlns:p14="http://schemas.microsoft.com/office/powerpoint/2010/main" val="849809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Franklin Gothic Book"/>
              </a:rPr>
              <a:t>american history extension</a:t>
            </a:r>
          </a:p>
        </p:txBody>
      </p:sp>
      <p:pic>
        <p:nvPicPr>
          <p:cNvPr id="6" name="Content Placeholder 5" descr="National Security Agency Seal | Flickr - Photo Sharing!"/>
          <p:cNvPicPr>
            <a:picLocks noGrp="1" noChangeAspect="1"/>
          </p:cNvPicPr>
          <p:nvPr>
            <p:ph sz="half" idx="1"/>
          </p:nvPr>
        </p:nvPicPr>
        <p:blipFill>
          <a:blip r:embed="rId3"/>
          <a:stretch>
            <a:fillRect/>
          </a:stretch>
        </p:blipFill>
        <p:spPr>
          <a:xfrm>
            <a:off x="1324031" y="2141538"/>
            <a:ext cx="3719400" cy="3649662"/>
          </a:xfrm>
        </p:spPr>
      </p:pic>
      <p:sp>
        <p:nvSpPr>
          <p:cNvPr id="5" name="Content Placeholder 4"/>
          <p:cNvSpPr>
            <a:spLocks noGrp="1"/>
          </p:cNvSpPr>
          <p:nvPr>
            <p:ph sz="half" idx="2"/>
          </p:nvPr>
        </p:nvSpPr>
        <p:spPr/>
        <p:txBody>
          <a:bodyPr/>
          <a:lstStyle/>
          <a:p>
            <a:pPr marL="0" indent="0">
              <a:buNone/>
            </a:pPr>
            <a:r>
              <a:rPr lang="en-US" sz="2800" dirty="0">
                <a:latin typeface="Franklin Gothic Book"/>
              </a:rPr>
              <a:t>Am Hist 33: The United States faced new political, national security and economic challenges in the post-Cold War world and following the attacks on September 11, 2001.</a:t>
            </a:r>
            <a:r>
              <a:rPr lang="en-US" dirty="0">
                <a:latin typeface="Calibri" charset="0"/>
              </a:rPr>
              <a:t> </a:t>
            </a:r>
          </a:p>
        </p:txBody>
      </p:sp>
    </p:spTree>
    <p:extLst>
      <p:ext uri="{BB962C8B-B14F-4D97-AF65-F5344CB8AC3E}">
        <p14:creationId xmlns:p14="http://schemas.microsoft.com/office/powerpoint/2010/main" val="699633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ourage is Contagious Interview, Wikileaks Art Julian Assange Art"/>
          <p:cNvPicPr>
            <a:picLocks noGrp="1" noChangeAspect="1"/>
          </p:cNvPicPr>
          <p:nvPr>
            <p:ph sz="half" idx="1"/>
          </p:nvPr>
        </p:nvPicPr>
        <p:blipFill>
          <a:blip r:embed="rId3"/>
          <a:stretch>
            <a:fillRect/>
          </a:stretch>
        </p:blipFill>
        <p:spPr>
          <a:xfrm>
            <a:off x="-47580" y="-18187"/>
            <a:ext cx="4204003" cy="4967098"/>
          </a:xfrm>
        </p:spPr>
      </p:pic>
      <p:sp>
        <p:nvSpPr>
          <p:cNvPr id="2" name="Title 1"/>
          <p:cNvSpPr>
            <a:spLocks noGrp="1"/>
          </p:cNvSpPr>
          <p:nvPr>
            <p:ph type="title"/>
          </p:nvPr>
        </p:nvSpPr>
        <p:spPr/>
        <p:txBody>
          <a:bodyPr/>
          <a:lstStyle/>
          <a:p>
            <a:endParaRPr lang="en-US"/>
          </a:p>
        </p:txBody>
      </p:sp>
      <p:pic>
        <p:nvPicPr>
          <p:cNvPr id="9" name="Picture 8" descr="Sweden awards Snowden the &quot;Right Livelihood&quot; award - Boing Boing"/>
          <p:cNvPicPr>
            <a:picLocks noChangeAspect="1"/>
          </p:cNvPicPr>
          <p:nvPr/>
        </p:nvPicPr>
        <p:blipFill>
          <a:blip r:embed="rId4"/>
          <a:stretch>
            <a:fillRect/>
          </a:stretch>
        </p:blipFill>
        <p:spPr>
          <a:xfrm>
            <a:off x="1762" y="3702986"/>
            <a:ext cx="5542577" cy="3113188"/>
          </a:xfrm>
          <a:prstGeom prst="rect">
            <a:avLst/>
          </a:prstGeom>
        </p:spPr>
      </p:pic>
      <p:pic>
        <p:nvPicPr>
          <p:cNvPr id="10" name="Picture 9" descr="Valerie Plame: Shaken, not stirred - StarTribune.com"/>
          <p:cNvPicPr>
            <a:picLocks noChangeAspect="1"/>
          </p:cNvPicPr>
          <p:nvPr/>
        </p:nvPicPr>
        <p:blipFill>
          <a:blip r:embed="rId5"/>
          <a:stretch>
            <a:fillRect/>
          </a:stretch>
        </p:blipFill>
        <p:spPr>
          <a:xfrm>
            <a:off x="4165600" y="23813"/>
            <a:ext cx="4495057" cy="6830710"/>
          </a:xfrm>
          <a:prstGeom prst="rect">
            <a:avLst/>
          </a:prstGeom>
        </p:spPr>
      </p:pic>
      <p:pic>
        <p:nvPicPr>
          <p:cNvPr id="11" name="Picture 10" descr="... Most Dangerous Man in America: Daniel Ellsberg and the Pentagon Papers"/>
          <p:cNvPicPr>
            <a:picLocks noChangeAspect="1"/>
          </p:cNvPicPr>
          <p:nvPr/>
        </p:nvPicPr>
        <p:blipFill>
          <a:blip r:embed="rId6"/>
          <a:stretch>
            <a:fillRect/>
          </a:stretch>
        </p:blipFill>
        <p:spPr>
          <a:xfrm>
            <a:off x="8766781" y="140202"/>
            <a:ext cx="3338319" cy="50099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descr="Page not found | MS Survivors"/>
          <p:cNvPicPr>
            <a:picLocks noChangeAspect="1"/>
          </p:cNvPicPr>
          <p:nvPr/>
        </p:nvPicPr>
        <p:blipFill>
          <a:blip r:embed="rId7"/>
          <a:stretch>
            <a:fillRect/>
          </a:stretch>
        </p:blipFill>
        <p:spPr>
          <a:xfrm>
            <a:off x="3039631" y="1152294"/>
            <a:ext cx="2743200" cy="3602013"/>
          </a:xfrm>
          <a:prstGeom prst="rect">
            <a:avLst/>
          </a:prstGeom>
        </p:spPr>
      </p:pic>
      <p:pic>
        <p:nvPicPr>
          <p:cNvPr id="8" name="Content Placeholder 7" descr="Biotech monster-we are anonymous by ΔBiotech MonsterΔ | Free ..."/>
          <p:cNvPicPr>
            <a:picLocks noGrp="1" noChangeAspect="1"/>
          </p:cNvPicPr>
          <p:nvPr>
            <p:ph sz="half" idx="2"/>
          </p:nvPr>
        </p:nvPicPr>
        <p:blipFill>
          <a:blip r:embed="rId8"/>
          <a:stretch>
            <a:fillRect/>
          </a:stretch>
        </p:blipFill>
        <p:spPr>
          <a:xfrm>
            <a:off x="8555890" y="3091936"/>
            <a:ext cx="3629723" cy="3629723"/>
          </a:xfrm>
        </p:spPr>
      </p:pic>
    </p:spTree>
    <p:extLst>
      <p:ext uri="{BB962C8B-B14F-4D97-AF65-F5344CB8AC3E}">
        <p14:creationId xmlns:p14="http://schemas.microsoft.com/office/powerpoint/2010/main" val="2065584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963" y="447675"/>
            <a:ext cx="11331145" cy="1446550"/>
          </a:xfrm>
          <a:prstGeom prst="rect">
            <a:avLst/>
          </a:prstGeom>
        </p:spPr>
        <p:txBody>
          <a:bodyPr rtlCol="0">
            <a:spAutoFit/>
          </a:bodyPr>
          <a:lstStyle/>
          <a:p>
            <a:pPr algn="ctr"/>
            <a:r>
              <a:rPr lang="en-US" sz="4400" dirty="0">
                <a:latin typeface="Franklin Gothic Medium"/>
              </a:rPr>
              <a:t>SOCIOLOGY EXTENSIONS</a:t>
            </a:r>
          </a:p>
          <a:p>
            <a:pPr algn="ctr"/>
            <a:endParaRPr lang="en-US" sz="4400" dirty="0">
              <a:latin typeface="Franklin Gothic Medium"/>
            </a:endParaRPr>
          </a:p>
        </p:txBody>
      </p:sp>
      <p:pic>
        <p:nvPicPr>
          <p:cNvPr id="3" name="Picture 2" descr="devianceandcontrol.jpg"/>
          <p:cNvPicPr>
            <a:picLocks noChangeAspect="1"/>
          </p:cNvPicPr>
          <p:nvPr/>
        </p:nvPicPr>
        <p:blipFill>
          <a:blip r:embed="rId3"/>
          <a:stretch>
            <a:fillRect/>
          </a:stretch>
        </p:blipFill>
        <p:spPr>
          <a:xfrm>
            <a:off x="5802170" y="1885411"/>
            <a:ext cx="5770362" cy="3853806"/>
          </a:xfrm>
          <a:prstGeom prst="rect">
            <a:avLst/>
          </a:prstGeom>
        </p:spPr>
      </p:pic>
      <p:sp>
        <p:nvSpPr>
          <p:cNvPr id="4" name="TextBox 3"/>
          <p:cNvSpPr txBox="1"/>
          <p:nvPr/>
        </p:nvSpPr>
        <p:spPr>
          <a:xfrm>
            <a:off x="754063" y="1885950"/>
            <a:ext cx="4627605" cy="3539430"/>
          </a:xfrm>
          <a:prstGeom prst="rect">
            <a:avLst/>
          </a:prstGeom>
        </p:spPr>
        <p:txBody>
          <a:bodyPr rtlCol="0">
            <a:spAutoFit/>
          </a:bodyPr>
          <a:lstStyle/>
          <a:p>
            <a:r>
              <a:rPr lang="en-US" sz="2800" dirty="0">
                <a:latin typeface="Franklin Gothic Medium"/>
              </a:rPr>
              <a:t>Sociology 7.2-4: Deviance and Social Control can be seen through either </a:t>
            </a:r>
            <a:r>
              <a:rPr lang="en-US" sz="2800" i="1" dirty="0">
                <a:latin typeface="Franklin Gothic Medium"/>
              </a:rPr>
              <a:t>Functionalist</a:t>
            </a:r>
            <a:r>
              <a:rPr lang="en-US" sz="2800" dirty="0">
                <a:latin typeface="Franklin Gothic Medium"/>
              </a:rPr>
              <a:t> or </a:t>
            </a:r>
            <a:r>
              <a:rPr lang="en-US" sz="2800" i="1" dirty="0">
                <a:latin typeface="Franklin Gothic Medium"/>
              </a:rPr>
              <a:t>Conflict Theory</a:t>
            </a:r>
            <a:r>
              <a:rPr lang="en-US" sz="2800" dirty="0">
                <a:latin typeface="Franklin Gothic Medium"/>
              </a:rPr>
              <a:t> lenses in very different ways.</a:t>
            </a:r>
          </a:p>
          <a:p>
            <a:endParaRPr lang="en-US" sz="2800" dirty="0">
              <a:latin typeface="Franklin Gothic Medium"/>
            </a:endParaRPr>
          </a:p>
          <a:p>
            <a:r>
              <a:rPr lang="en-US" sz="2800" dirty="0">
                <a:latin typeface="Franklin Gothic Medium"/>
              </a:rPr>
              <a:t>LESSON IDEA: Dueling DBQ</a:t>
            </a:r>
          </a:p>
        </p:txBody>
      </p:sp>
    </p:spTree>
    <p:extLst>
      <p:ext uri="{BB962C8B-B14F-4D97-AF65-F5344CB8AC3E}">
        <p14:creationId xmlns:p14="http://schemas.microsoft.com/office/powerpoint/2010/main" val="621784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azilRiotGear.jpg"/>
          <p:cNvPicPr>
            <a:picLocks noChangeAspect="1"/>
          </p:cNvPicPr>
          <p:nvPr/>
        </p:nvPicPr>
        <p:blipFill>
          <a:blip r:embed="rId3"/>
          <a:stretch>
            <a:fillRect/>
          </a:stretch>
        </p:blipFill>
        <p:spPr>
          <a:xfrm>
            <a:off x="831764" y="527050"/>
            <a:ext cx="4782064" cy="2683654"/>
          </a:xfrm>
          <a:prstGeom prst="rect">
            <a:avLst/>
          </a:prstGeom>
        </p:spPr>
      </p:pic>
      <p:pic>
        <p:nvPicPr>
          <p:cNvPr id="3" name="Picture 2" descr="icann-us-government-giving-up-control-of-internet.png"/>
          <p:cNvPicPr>
            <a:picLocks noChangeAspect="1"/>
          </p:cNvPicPr>
          <p:nvPr/>
        </p:nvPicPr>
        <p:blipFill>
          <a:blip r:embed="rId4"/>
          <a:stretch>
            <a:fillRect/>
          </a:stretch>
        </p:blipFill>
        <p:spPr>
          <a:xfrm>
            <a:off x="6453017" y="3215616"/>
            <a:ext cx="5107116" cy="3152775"/>
          </a:xfrm>
          <a:prstGeom prst="rect">
            <a:avLst/>
          </a:prstGeom>
        </p:spPr>
      </p:pic>
      <p:sp>
        <p:nvSpPr>
          <p:cNvPr id="4" name="TextBox 3"/>
          <p:cNvSpPr txBox="1"/>
          <p:nvPr/>
        </p:nvSpPr>
        <p:spPr>
          <a:xfrm>
            <a:off x="6265863" y="527050"/>
            <a:ext cx="5322672" cy="2308324"/>
          </a:xfrm>
          <a:prstGeom prst="rect">
            <a:avLst/>
          </a:prstGeom>
        </p:spPr>
        <p:txBody>
          <a:bodyPr rtlCol="0">
            <a:spAutoFit/>
          </a:bodyPr>
          <a:lstStyle/>
          <a:p>
            <a:pPr algn="ctr"/>
            <a:r>
              <a:rPr lang="en-US" u="sng" dirty="0"/>
              <a:t>7.4: </a:t>
            </a:r>
            <a:r>
              <a:rPr lang="en-US" u="sng" dirty="0">
                <a:latin typeface="Calibri" charset="0"/>
              </a:rPr>
              <a:t>A. Deviance </a:t>
            </a:r>
            <a:r>
              <a:rPr lang="en-US" u="sng" dirty="0">
                <a:solidFill>
                  <a:srgbClr val="FFFFFF"/>
                </a:solidFill>
                <a:latin typeface="Calibri" charset="0"/>
              </a:rPr>
              <a:t>in Industrial Society</a:t>
            </a:r>
          </a:p>
          <a:p>
            <a:pPr algn="ctr"/>
            <a:endParaRPr lang="en-US" dirty="0">
              <a:solidFill>
                <a:srgbClr val="FFFFFF"/>
              </a:solidFill>
              <a:latin typeface="Calibri" charset="0"/>
            </a:endParaRPr>
          </a:p>
          <a:p>
            <a:pPr algn="ctr"/>
            <a:r>
              <a:rPr lang="en-US" dirty="0">
                <a:latin typeface="Calibri" charset="0"/>
                <a:sym typeface="Wingdings" charset="0"/>
              </a:rPr>
              <a:t>1) Deviance </a:t>
            </a:r>
            <a:r>
              <a:rPr lang="en-US" dirty="0">
                <a:solidFill>
                  <a:srgbClr val="FFFFFF"/>
                </a:solidFill>
                <a:latin typeface="Calibri" charset="0"/>
              </a:rPr>
              <a:t>is seen by those in power as threatening to their positions.</a:t>
            </a:r>
          </a:p>
          <a:p>
            <a:pPr algn="ctr"/>
            <a:endParaRPr lang="en-US" dirty="0">
              <a:solidFill>
                <a:srgbClr val="FFFFFF"/>
              </a:solidFill>
              <a:latin typeface="Calibri" charset="0"/>
            </a:endParaRPr>
          </a:p>
          <a:p>
            <a:pPr algn="ctr"/>
            <a:r>
              <a:rPr lang="en-US" dirty="0">
                <a:latin typeface="Calibri" charset="0"/>
              </a:rPr>
              <a:t>2) Rich </a:t>
            </a:r>
            <a:r>
              <a:rPr lang="en-US" dirty="0">
                <a:solidFill>
                  <a:srgbClr val="FFFFFF"/>
                </a:solidFill>
                <a:latin typeface="Calibri" charset="0"/>
              </a:rPr>
              <a:t>and powerful use their position to define deviant behavior and decide on punishment.</a:t>
            </a:r>
          </a:p>
          <a:p>
            <a:pPr algn="ctr"/>
            <a:endParaRPr lang="en-US" dirty="0"/>
          </a:p>
        </p:txBody>
      </p:sp>
      <p:sp>
        <p:nvSpPr>
          <p:cNvPr id="5" name="TextBox 4"/>
          <p:cNvSpPr txBox="1"/>
          <p:nvPr/>
        </p:nvSpPr>
        <p:spPr>
          <a:xfrm>
            <a:off x="831764" y="3925307"/>
            <a:ext cx="4766618" cy="1754326"/>
          </a:xfrm>
          <a:prstGeom prst="rect">
            <a:avLst/>
          </a:prstGeom>
        </p:spPr>
        <p:txBody>
          <a:bodyPr rtlCol="0">
            <a:spAutoFit/>
          </a:bodyPr>
          <a:lstStyle/>
          <a:p>
            <a:pPr algn="ctr"/>
            <a:r>
              <a:rPr lang="en-US" u="sng" dirty="0"/>
              <a:t>7.2.b. Strain Theory</a:t>
            </a:r>
          </a:p>
          <a:p>
            <a:pPr algn="ctr"/>
            <a:endParaRPr lang="en-US" dirty="0"/>
          </a:p>
          <a:p>
            <a:pPr algn="ctr"/>
            <a:r>
              <a:rPr lang="en-US" dirty="0"/>
              <a:t>1) </a:t>
            </a:r>
            <a:r>
              <a:rPr lang="en-US" u="sng" dirty="0">
                <a:latin typeface="Calibri" charset="0"/>
              </a:rPr>
              <a:t>Rebellion </a:t>
            </a:r>
            <a:r>
              <a:rPr lang="en-US" dirty="0">
                <a:solidFill>
                  <a:srgbClr val="FFFFFF"/>
                </a:solidFill>
                <a:latin typeface="Calibri" charset="0"/>
              </a:rPr>
              <a:t>– rejection of both success and means of achieving it.  Substitute new set of goals and means </a:t>
            </a:r>
          </a:p>
          <a:p>
            <a:pPr algn="ctr"/>
            <a:endParaRPr lang="en-US" dirty="0"/>
          </a:p>
        </p:txBody>
      </p:sp>
    </p:spTree>
    <p:extLst>
      <p:ext uri="{BB962C8B-B14F-4D97-AF65-F5344CB8AC3E}">
        <p14:creationId xmlns:p14="http://schemas.microsoft.com/office/powerpoint/2010/main" val="39094829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100</TotalTime>
  <Words>337</Words>
  <Application>Microsoft Macintosh PowerPoint</Application>
  <PresentationFormat>Custom</PresentationFormat>
  <Paragraphs>50</Paragraphs>
  <Slides>7</Slides>
  <Notes>7</Notes>
  <HiddenSlides>0</HiddenSlides>
  <MMClips>2</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Celestial</vt:lpstr>
      <vt:lpstr>PowerPoint Presentation</vt:lpstr>
      <vt:lpstr>PowerPoint Presentation</vt:lpstr>
      <vt:lpstr>PowerPoint Presentation</vt:lpstr>
      <vt:lpstr>american history extension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Redman</dc:creator>
  <cp:lastModifiedBy>Tami Augustine</cp:lastModifiedBy>
  <cp:revision>14</cp:revision>
  <dcterms:created xsi:type="dcterms:W3CDTF">2015-11-07T23:32:52Z</dcterms:created>
  <dcterms:modified xsi:type="dcterms:W3CDTF">2015-12-31T02:40:35Z</dcterms:modified>
</cp:coreProperties>
</file>