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omments/comment1.xml" ContentType="application/vnd.openxmlformats-officedocument.presentationml.comments+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75" r:id="rId1"/>
    <p:sldMasterId id="2147483751" r:id="rId2"/>
  </p:sldMasterIdLst>
  <p:notesMasterIdLst>
    <p:notesMasterId r:id="rId19"/>
  </p:notesMasterIdLst>
  <p:handoutMasterIdLst>
    <p:handoutMasterId r:id="rId20"/>
  </p:handoutMasterIdLst>
  <p:sldIdLst>
    <p:sldId id="256" r:id="rId3"/>
    <p:sldId id="266" r:id="rId4"/>
    <p:sldId id="271" r:id="rId5"/>
    <p:sldId id="272" r:id="rId6"/>
    <p:sldId id="273" r:id="rId7"/>
    <p:sldId id="267" r:id="rId8"/>
    <p:sldId id="275" r:id="rId9"/>
    <p:sldId id="280" r:id="rId10"/>
    <p:sldId id="274" r:id="rId11"/>
    <p:sldId id="276" r:id="rId12"/>
    <p:sldId id="277" r:id="rId13"/>
    <p:sldId id="278" r:id="rId14"/>
    <p:sldId id="279" r:id="rId15"/>
    <p:sldId id="281" r:id="rId16"/>
    <p:sldId id="282" r:id="rId17"/>
    <p:sldId id="283"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ullivan, Renae" initials="SR" lastIdx="3" clrIdx="0">
    <p:extLst>
      <p:ext uri="{19B8F6BF-5375-455C-9EA6-DF929625EA0E}">
        <p15:presenceInfo xmlns:p15="http://schemas.microsoft.com/office/powerpoint/2012/main" userId="S::sullivan.927@buckeyemail.osu.edu::bac41995-064b-41a2-b3f8-90ab91b2e83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36D6E"/>
    <a:srgbClr val="BB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71" autoAdjust="0"/>
    <p:restoredTop sz="94620" autoAdjust="0"/>
  </p:normalViewPr>
  <p:slideViewPr>
    <p:cSldViewPr snapToGrid="0" snapToObjects="1">
      <p:cViewPr varScale="1">
        <p:scale>
          <a:sx n="103" d="100"/>
          <a:sy n="103" d="100"/>
        </p:scale>
        <p:origin x="528" y="176"/>
      </p:cViewPr>
      <p:guideLst>
        <p:guide orient="horz" pos="2160"/>
        <p:guide pos="2880"/>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11" d="100"/>
          <a:sy n="111" d="100"/>
        </p:scale>
        <p:origin x="-3944" y="-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_rels/viewProps.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slide" Target="slides/slid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4-18T01:43:51.713" idx="2">
    <p:pos x="1728" y="1619"/>
    <p:text>3 key historical disenfranchisement laws. Define them.</p:text>
    <p:extLst>
      <p:ext uri="{C676402C-5697-4E1C-873F-D02D1690AC5C}">
        <p15:threadingInfo xmlns:p15="http://schemas.microsoft.com/office/powerpoint/2012/main" timeZoneBias="24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0-04-18T01:45:03.801" idx="3">
    <p:pos x="2179" y="1572"/>
    <p:text>hyperlink</p:text>
    <p:extLst>
      <p:ext uri="{C676402C-5697-4E1C-873F-D02D1690AC5C}">
        <p15:threadingInfo xmlns:p15="http://schemas.microsoft.com/office/powerpoint/2012/main" timeZoneBias="24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A5B6E0F-1DB3-5A43-B8F9-5E1E696749DF}" type="datetimeFigureOut">
              <a:t>4/18/20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9C1F9FE-B8FF-F345-B45D-636AC2B598BD}" type="slidenum">
              <a:t>‹#›</a:t>
            </a:fld>
            <a:endParaRPr lang="en-US"/>
          </a:p>
        </p:txBody>
      </p:sp>
    </p:spTree>
    <p:extLst>
      <p:ext uri="{BB962C8B-B14F-4D97-AF65-F5344CB8AC3E}">
        <p14:creationId xmlns:p14="http://schemas.microsoft.com/office/powerpoint/2010/main" val="19057653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1BC211-ACBD-CB48-B939-364088D2CD6D}" type="datetimeFigureOut">
              <a:t>4/18/20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04D311-73F7-5D42-B843-E8305C73070F}" type="slidenum">
              <a:t>‹#›</a:t>
            </a:fld>
            <a:endParaRPr lang="en-US"/>
          </a:p>
        </p:txBody>
      </p:sp>
    </p:spTree>
    <p:extLst>
      <p:ext uri="{BB962C8B-B14F-4D97-AF65-F5344CB8AC3E}">
        <p14:creationId xmlns:p14="http://schemas.microsoft.com/office/powerpoint/2010/main" val="119402082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514803898"/>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Slide">
    <p:spTree>
      <p:nvGrpSpPr>
        <p:cNvPr id="1" name=""/>
        <p:cNvGrpSpPr/>
        <p:nvPr/>
      </p:nvGrpSpPr>
      <p:grpSpPr>
        <a:xfrm>
          <a:off x="0" y="0"/>
          <a:ext cx="0" cy="0"/>
          <a:chOff x="0" y="0"/>
          <a:chExt cx="0" cy="0"/>
        </a:xfrm>
      </p:grpSpPr>
      <p:sp>
        <p:nvSpPr>
          <p:cNvPr id="9" name="Content Placeholder 2"/>
          <p:cNvSpPr>
            <a:spLocks noGrp="1"/>
          </p:cNvSpPr>
          <p:nvPr>
            <p:ph idx="13"/>
          </p:nvPr>
        </p:nvSpPr>
        <p:spPr>
          <a:xfrm>
            <a:off x="746930" y="1830387"/>
            <a:ext cx="8229600" cy="4525963"/>
          </a:xfrm>
          <a:prstGeom prst="rect">
            <a:avLst/>
          </a:prstGeom>
          <a:ln>
            <a:solidFill>
              <a:srgbClr val="FFFFFF"/>
            </a:solidFill>
          </a:ln>
        </p:spPr>
        <p:txBody>
          <a:bodyPr/>
          <a:lstStyle>
            <a:lvl1pPr>
              <a:defRPr>
                <a:solidFill>
                  <a:srgbClr val="BB0000"/>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Click to edit Master text styles</a:t>
            </a:r>
          </a:p>
          <a:p>
            <a:pPr lvl="1"/>
            <a:r>
              <a:rPr lang="en-US" dirty="0"/>
              <a:t>Second level</a:t>
            </a:r>
          </a:p>
          <a:p>
            <a:pPr lvl="2"/>
            <a:r>
              <a:rPr lang="en-US" dirty="0"/>
              <a:t>Third level</a:t>
            </a:r>
          </a:p>
          <a:p>
            <a:pPr lvl="4"/>
            <a:r>
              <a:rPr lang="en-US" dirty="0"/>
              <a:t>Fourth level</a:t>
            </a:r>
          </a:p>
        </p:txBody>
      </p:sp>
      <p:sp>
        <p:nvSpPr>
          <p:cNvPr id="13" name="Content Placeholder 2"/>
          <p:cNvSpPr>
            <a:spLocks noGrp="1"/>
          </p:cNvSpPr>
          <p:nvPr>
            <p:ph idx="15" hasCustomPrompt="1"/>
          </p:nvPr>
        </p:nvSpPr>
        <p:spPr>
          <a:xfrm>
            <a:off x="5573888" y="229810"/>
            <a:ext cx="3392206" cy="668812"/>
          </a:xfrm>
          <a:prstGeom prst="rect">
            <a:avLst/>
          </a:prstGeom>
          <a:ln>
            <a:solidFill>
              <a:srgbClr val="BB0000"/>
            </a:solidFill>
          </a:ln>
        </p:spPr>
        <p:txBody>
          <a:bodyPr/>
          <a:lstStyle>
            <a:lvl1pPr algn="r">
              <a:lnSpc>
                <a:spcPts val="1640"/>
              </a:lnSpc>
              <a:spcBef>
                <a:spcPts val="0"/>
              </a:spcBef>
              <a:defRPr sz="1300"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UNIT NAME HERE</a:t>
            </a:r>
          </a:p>
          <a:p>
            <a:pPr lvl="0"/>
            <a:r>
              <a:rPr lang="en-US" dirty="0"/>
              <a:t>LINE 2 AS NEEDED</a:t>
            </a:r>
          </a:p>
        </p:txBody>
      </p:sp>
      <p:sp>
        <p:nvSpPr>
          <p:cNvPr id="14" name="Content Placeholder 2"/>
          <p:cNvSpPr>
            <a:spLocks noGrp="1"/>
          </p:cNvSpPr>
          <p:nvPr>
            <p:ph idx="16" hasCustomPrompt="1"/>
          </p:nvPr>
        </p:nvSpPr>
        <p:spPr>
          <a:xfrm>
            <a:off x="4315389" y="1052951"/>
            <a:ext cx="4642821" cy="636119"/>
          </a:xfrm>
          <a:prstGeom prst="rect">
            <a:avLst/>
          </a:prstGeom>
          <a:ln>
            <a:solidFill>
              <a:schemeClr val="bg1"/>
            </a:solidFill>
          </a:ln>
        </p:spPr>
        <p:txBody>
          <a:bodyPr/>
          <a:lstStyle>
            <a:lvl1pPr algn="r">
              <a:lnSpc>
                <a:spcPts val="1640"/>
              </a:lnSpc>
              <a:spcBef>
                <a:spcPts val="0"/>
              </a:spcBef>
              <a:defRPr sz="1600" b="1" baseline="0">
                <a:solidFill>
                  <a:schemeClr val="tx1">
                    <a:lumMod val="65000"/>
                    <a:lumOff val="35000"/>
                  </a:schemeClr>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TOPIC TITLE HERE</a:t>
            </a:r>
          </a:p>
        </p:txBody>
      </p:sp>
    </p:spTree>
    <p:extLst>
      <p:ext uri="{BB962C8B-B14F-4D97-AF65-F5344CB8AC3E}">
        <p14:creationId xmlns:p14="http://schemas.microsoft.com/office/powerpoint/2010/main" val="3793167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ig Phrase-Word Slide WHITE1">
    <p:spTree>
      <p:nvGrpSpPr>
        <p:cNvPr id="1" name=""/>
        <p:cNvGrpSpPr/>
        <p:nvPr/>
      </p:nvGrpSpPr>
      <p:grpSpPr>
        <a:xfrm>
          <a:off x="0" y="0"/>
          <a:ext cx="0" cy="0"/>
          <a:chOff x="0" y="0"/>
          <a:chExt cx="0" cy="0"/>
        </a:xfrm>
      </p:grpSpPr>
      <p:sp>
        <p:nvSpPr>
          <p:cNvPr id="10" name="Content Placeholder 2"/>
          <p:cNvSpPr>
            <a:spLocks noGrp="1"/>
          </p:cNvSpPr>
          <p:nvPr>
            <p:ph idx="16" hasCustomPrompt="1"/>
          </p:nvPr>
        </p:nvSpPr>
        <p:spPr>
          <a:xfrm>
            <a:off x="651757" y="1734522"/>
            <a:ext cx="7194020" cy="4417350"/>
          </a:xfrm>
          <a:prstGeom prst="rect">
            <a:avLst/>
          </a:prstGeom>
          <a:ln>
            <a:solidFill>
              <a:srgbClr val="FFFFFF"/>
            </a:solidFill>
          </a:ln>
        </p:spPr>
        <p:txBody>
          <a:bodyPr/>
          <a:lstStyle>
            <a:lvl1pPr algn="l">
              <a:lnSpc>
                <a:spcPts val="8400"/>
              </a:lnSpc>
              <a:spcBef>
                <a:spcPts val="0"/>
              </a:spcBef>
              <a:defRPr sz="8000" b="1" baseline="0">
                <a:solidFill>
                  <a:srgbClr val="BB0000"/>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BIG WORD BIG PHRASE</a:t>
            </a:r>
            <a:br>
              <a:rPr lang="en-US" dirty="0"/>
            </a:br>
            <a:r>
              <a:rPr lang="en-US" dirty="0"/>
              <a:t>SLIDE</a:t>
            </a:r>
          </a:p>
        </p:txBody>
      </p:sp>
      <p:sp>
        <p:nvSpPr>
          <p:cNvPr id="11" name="Content Placeholder 2"/>
          <p:cNvSpPr>
            <a:spLocks noGrp="1"/>
          </p:cNvSpPr>
          <p:nvPr>
            <p:ph idx="15" hasCustomPrompt="1"/>
          </p:nvPr>
        </p:nvSpPr>
        <p:spPr>
          <a:xfrm>
            <a:off x="5573888" y="229810"/>
            <a:ext cx="3392206" cy="668812"/>
          </a:xfrm>
          <a:prstGeom prst="rect">
            <a:avLst/>
          </a:prstGeom>
          <a:ln>
            <a:solidFill>
              <a:srgbClr val="BB0000"/>
            </a:solidFill>
          </a:ln>
        </p:spPr>
        <p:txBody>
          <a:bodyPr/>
          <a:lstStyle>
            <a:lvl1pPr algn="r">
              <a:lnSpc>
                <a:spcPts val="1640"/>
              </a:lnSpc>
              <a:spcBef>
                <a:spcPts val="0"/>
              </a:spcBef>
              <a:defRPr sz="1300"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UNIT NAME HERE</a:t>
            </a:r>
          </a:p>
          <a:p>
            <a:pPr lvl="0"/>
            <a:r>
              <a:rPr lang="en-US" dirty="0"/>
              <a:t>LINE 2 AS NEEDED</a:t>
            </a:r>
          </a:p>
        </p:txBody>
      </p:sp>
    </p:spTree>
    <p:extLst>
      <p:ext uri="{BB962C8B-B14F-4D97-AF65-F5344CB8AC3E}">
        <p14:creationId xmlns:p14="http://schemas.microsoft.com/office/powerpoint/2010/main" val="1106801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g Phrase-Word Slide RED">
    <p:spTree>
      <p:nvGrpSpPr>
        <p:cNvPr id="1" name=""/>
        <p:cNvGrpSpPr/>
        <p:nvPr/>
      </p:nvGrpSpPr>
      <p:grpSpPr>
        <a:xfrm>
          <a:off x="0" y="0"/>
          <a:ext cx="0" cy="0"/>
          <a:chOff x="0" y="0"/>
          <a:chExt cx="0" cy="0"/>
        </a:xfrm>
      </p:grpSpPr>
      <p:sp>
        <p:nvSpPr>
          <p:cNvPr id="4" name="Rectangle 3"/>
          <p:cNvSpPr/>
          <p:nvPr userDrawn="1"/>
        </p:nvSpPr>
        <p:spPr>
          <a:xfrm>
            <a:off x="0" y="910167"/>
            <a:ext cx="9144000" cy="5947833"/>
          </a:xfrm>
          <a:prstGeom prst="rect">
            <a:avLst/>
          </a:prstGeom>
          <a:solidFill>
            <a:srgbClr val="B70F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BB0000"/>
              </a:solidFill>
            </a:endParaRPr>
          </a:p>
        </p:txBody>
      </p:sp>
      <p:sp>
        <p:nvSpPr>
          <p:cNvPr id="8" name="Content Placeholder 2"/>
          <p:cNvSpPr>
            <a:spLocks noGrp="1"/>
          </p:cNvSpPr>
          <p:nvPr>
            <p:ph idx="15" hasCustomPrompt="1"/>
          </p:nvPr>
        </p:nvSpPr>
        <p:spPr>
          <a:xfrm>
            <a:off x="5573888" y="242139"/>
            <a:ext cx="3392206" cy="668812"/>
          </a:xfrm>
          <a:prstGeom prst="rect">
            <a:avLst/>
          </a:prstGeom>
          <a:ln>
            <a:solidFill>
              <a:srgbClr val="BB0000"/>
            </a:solidFill>
          </a:ln>
        </p:spPr>
        <p:txBody>
          <a:bodyPr/>
          <a:lstStyle>
            <a:lvl1pPr algn="r">
              <a:lnSpc>
                <a:spcPts val="1640"/>
              </a:lnSpc>
              <a:spcBef>
                <a:spcPts val="0"/>
              </a:spcBef>
              <a:defRPr sz="1300"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UNIT NAME HERE</a:t>
            </a:r>
          </a:p>
          <a:p>
            <a:pPr lvl="0"/>
            <a:r>
              <a:rPr lang="en-US" dirty="0"/>
              <a:t>LINE 2 AS NEEDED</a:t>
            </a:r>
          </a:p>
        </p:txBody>
      </p:sp>
      <p:sp>
        <p:nvSpPr>
          <p:cNvPr id="9" name="Content Placeholder 2"/>
          <p:cNvSpPr>
            <a:spLocks noGrp="1"/>
          </p:cNvSpPr>
          <p:nvPr>
            <p:ph idx="16" hasCustomPrompt="1"/>
          </p:nvPr>
        </p:nvSpPr>
        <p:spPr>
          <a:xfrm>
            <a:off x="651757" y="1734522"/>
            <a:ext cx="7194020" cy="4417350"/>
          </a:xfrm>
          <a:prstGeom prst="rect">
            <a:avLst/>
          </a:prstGeom>
          <a:ln>
            <a:solidFill>
              <a:srgbClr val="BB0000"/>
            </a:solidFill>
          </a:ln>
        </p:spPr>
        <p:txBody>
          <a:bodyPr/>
          <a:lstStyle>
            <a:lvl1pPr algn="l">
              <a:lnSpc>
                <a:spcPts val="8400"/>
              </a:lnSpc>
              <a:spcBef>
                <a:spcPts val="0"/>
              </a:spcBef>
              <a:defRPr sz="8000" b="1"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BIG WORD</a:t>
            </a:r>
          </a:p>
          <a:p>
            <a:pPr lvl="0"/>
            <a:r>
              <a:rPr lang="en-US" dirty="0"/>
              <a:t>BIG PHRASE</a:t>
            </a:r>
            <a:br>
              <a:rPr lang="en-US" dirty="0"/>
            </a:br>
            <a:r>
              <a:rPr lang="en-US" dirty="0"/>
              <a:t>SLIDE</a:t>
            </a:r>
          </a:p>
        </p:txBody>
      </p:sp>
    </p:spTree>
    <p:extLst>
      <p:ext uri="{BB962C8B-B14F-4D97-AF65-F5344CB8AC3E}">
        <p14:creationId xmlns:p14="http://schemas.microsoft.com/office/powerpoint/2010/main" val="1471957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11" name="Content Placeholder 2"/>
          <p:cNvSpPr>
            <a:spLocks noGrp="1"/>
          </p:cNvSpPr>
          <p:nvPr>
            <p:ph idx="15" hasCustomPrompt="1"/>
          </p:nvPr>
        </p:nvSpPr>
        <p:spPr>
          <a:xfrm>
            <a:off x="5573888" y="229810"/>
            <a:ext cx="3392206" cy="668812"/>
          </a:xfrm>
          <a:prstGeom prst="rect">
            <a:avLst/>
          </a:prstGeom>
          <a:ln>
            <a:solidFill>
              <a:srgbClr val="BB0000"/>
            </a:solidFill>
          </a:ln>
        </p:spPr>
        <p:txBody>
          <a:bodyPr/>
          <a:lstStyle>
            <a:lvl1pPr algn="r">
              <a:lnSpc>
                <a:spcPts val="1640"/>
              </a:lnSpc>
              <a:spcBef>
                <a:spcPts val="0"/>
              </a:spcBef>
              <a:defRPr sz="1300"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UNIT NAME HERE</a:t>
            </a:r>
          </a:p>
          <a:p>
            <a:pPr lvl="0"/>
            <a:r>
              <a:rPr lang="en-US" dirty="0"/>
              <a:t>LINE 2 AS NEEDED</a:t>
            </a:r>
          </a:p>
        </p:txBody>
      </p:sp>
      <p:sp>
        <p:nvSpPr>
          <p:cNvPr id="13" name="Content Placeholder 2"/>
          <p:cNvSpPr>
            <a:spLocks noGrp="1"/>
          </p:cNvSpPr>
          <p:nvPr>
            <p:ph idx="17" hasCustomPrompt="1"/>
          </p:nvPr>
        </p:nvSpPr>
        <p:spPr>
          <a:xfrm>
            <a:off x="4881010" y="5372665"/>
            <a:ext cx="3392206" cy="1094025"/>
          </a:xfrm>
          <a:prstGeom prst="rect">
            <a:avLst/>
          </a:prstGeom>
          <a:ln>
            <a:solidFill>
              <a:schemeClr val="bg1"/>
            </a:solidFill>
          </a:ln>
        </p:spPr>
        <p:txBody>
          <a:bodyPr/>
          <a:lstStyle>
            <a:lvl1pPr algn="r">
              <a:lnSpc>
                <a:spcPct val="110000"/>
              </a:lnSpc>
              <a:spcBef>
                <a:spcPts val="0"/>
              </a:spcBef>
              <a:defRPr sz="2400" baseline="-25000">
                <a:solidFill>
                  <a:srgbClr val="BB0000"/>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algn="r">
              <a:lnSpc>
                <a:spcPct val="110000"/>
              </a:lnSpc>
            </a:pPr>
            <a:r>
              <a:rPr lang="en-US" sz="2400" dirty="0">
                <a:solidFill>
                  <a:schemeClr val="tx1">
                    <a:lumMod val="75000"/>
                    <a:lumOff val="25000"/>
                  </a:schemeClr>
                </a:solidFill>
                <a:cs typeface="Arial"/>
              </a:rPr>
              <a:t>– </a:t>
            </a:r>
            <a:r>
              <a:rPr lang="en-US" sz="2400" dirty="0" err="1">
                <a:solidFill>
                  <a:schemeClr val="tx1">
                    <a:lumMod val="75000"/>
                    <a:lumOff val="25000"/>
                  </a:schemeClr>
                </a:solidFill>
                <a:cs typeface="Arial"/>
              </a:rPr>
              <a:t>Firstandlast</a:t>
            </a:r>
            <a:r>
              <a:rPr lang="en-US" sz="2400" dirty="0">
                <a:solidFill>
                  <a:schemeClr val="tx1">
                    <a:lumMod val="75000"/>
                    <a:lumOff val="25000"/>
                  </a:schemeClr>
                </a:solidFill>
                <a:cs typeface="Arial"/>
              </a:rPr>
              <a:t> Name</a:t>
            </a:r>
          </a:p>
          <a:p>
            <a:pPr algn="r">
              <a:lnSpc>
                <a:spcPct val="110000"/>
              </a:lnSpc>
            </a:pPr>
            <a:r>
              <a:rPr lang="en-US" sz="1800" dirty="0">
                <a:solidFill>
                  <a:schemeClr val="tx1">
                    <a:lumMod val="60000"/>
                    <a:lumOff val="40000"/>
                  </a:schemeClr>
                </a:solidFill>
                <a:cs typeface="Arial"/>
              </a:rPr>
              <a:t>   Optional title line</a:t>
            </a:r>
            <a:endParaRPr lang="en-US" dirty="0"/>
          </a:p>
        </p:txBody>
      </p:sp>
      <p:sp>
        <p:nvSpPr>
          <p:cNvPr id="14" name="Text Placeholder 13"/>
          <p:cNvSpPr>
            <a:spLocks noGrp="1"/>
          </p:cNvSpPr>
          <p:nvPr>
            <p:ph type="body" sz="quarter" idx="18" hasCustomPrompt="1"/>
          </p:nvPr>
        </p:nvSpPr>
        <p:spPr>
          <a:xfrm>
            <a:off x="944698" y="1734523"/>
            <a:ext cx="7200384" cy="3789978"/>
          </a:xfrm>
          <a:prstGeom prst="rect">
            <a:avLst/>
          </a:prstGeom>
          <a:ln>
            <a:solidFill>
              <a:srgbClr val="FFFFFF"/>
            </a:solidFill>
          </a:ln>
        </p:spPr>
        <p:txBody>
          <a:bodyPr vert="horz"/>
          <a:lstStyle>
            <a:lvl1pPr algn="ctr">
              <a:defRPr lang="en-US" sz="3200" b="0" smtClean="0">
                <a:solidFill>
                  <a:srgbClr val="BB0032"/>
                </a:solidFill>
                <a:cs typeface="Arial"/>
              </a:defRPr>
            </a:lvl1pPr>
          </a:lstStyle>
          <a:p>
            <a:pPr lvl="0"/>
            <a:r>
              <a:rPr lang="en-US" sz="6500" b="0" dirty="0">
                <a:solidFill>
                  <a:srgbClr val="BB0032"/>
                </a:solidFill>
                <a:latin typeface="+mj-lt"/>
                <a:cs typeface="Arial"/>
              </a:rPr>
              <a:t>“Notable quote</a:t>
            </a:r>
            <a:br>
              <a:rPr lang="en-US" sz="6500" b="0" dirty="0">
                <a:solidFill>
                  <a:srgbClr val="BB0032"/>
                </a:solidFill>
                <a:latin typeface="+mj-lt"/>
                <a:cs typeface="Arial"/>
              </a:rPr>
            </a:br>
            <a:r>
              <a:rPr lang="en-US" sz="6500" b="0" dirty="0">
                <a:solidFill>
                  <a:srgbClr val="BB0032"/>
                </a:solidFill>
                <a:latin typeface="+mj-lt"/>
                <a:cs typeface="Arial"/>
              </a:rPr>
              <a:t>goes right here,</a:t>
            </a:r>
            <a:br>
              <a:rPr lang="en-US" sz="6500" b="0" dirty="0">
                <a:solidFill>
                  <a:srgbClr val="BB0032"/>
                </a:solidFill>
                <a:latin typeface="+mj-lt"/>
                <a:cs typeface="Arial"/>
              </a:rPr>
            </a:br>
            <a:r>
              <a:rPr lang="en-US" sz="6500" b="0" dirty="0">
                <a:solidFill>
                  <a:srgbClr val="BB0032"/>
                </a:solidFill>
                <a:latin typeface="+mj-lt"/>
                <a:cs typeface="Arial"/>
              </a:rPr>
              <a:t>yes right here.”</a:t>
            </a:r>
            <a:endParaRPr lang="en-US" dirty="0"/>
          </a:p>
        </p:txBody>
      </p:sp>
    </p:spTree>
    <p:extLst>
      <p:ext uri="{BB962C8B-B14F-4D97-AF65-F5344CB8AC3E}">
        <p14:creationId xmlns:p14="http://schemas.microsoft.com/office/powerpoint/2010/main" val="1627922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ull Photo Slide">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0" y="923936"/>
            <a:ext cx="9144000" cy="5934064"/>
          </a:xfrm>
          <a:prstGeom prst="rect">
            <a:avLst/>
          </a:prstGeom>
        </p:spPr>
        <p:txBody>
          <a:bodyPr vert="horz"/>
          <a:lstStyle>
            <a:lvl1pPr>
              <a:defRPr>
                <a:solidFill>
                  <a:schemeClr val="bg1">
                    <a:lumMod val="75000"/>
                  </a:schemeClr>
                </a:solidFill>
              </a:defRPr>
            </a:lvl1pPr>
          </a:lstStyle>
          <a:p>
            <a:r>
              <a:rPr lang="en-US" dirty="0"/>
              <a:t>Full slide picture</a:t>
            </a:r>
          </a:p>
        </p:txBody>
      </p:sp>
      <p:sp>
        <p:nvSpPr>
          <p:cNvPr id="11" name="Content Placeholder 2"/>
          <p:cNvSpPr>
            <a:spLocks noGrp="1"/>
          </p:cNvSpPr>
          <p:nvPr>
            <p:ph idx="15" hasCustomPrompt="1"/>
          </p:nvPr>
        </p:nvSpPr>
        <p:spPr>
          <a:xfrm>
            <a:off x="5573888" y="229810"/>
            <a:ext cx="3392206" cy="668812"/>
          </a:xfrm>
          <a:prstGeom prst="rect">
            <a:avLst/>
          </a:prstGeom>
          <a:ln>
            <a:solidFill>
              <a:srgbClr val="BB0000"/>
            </a:solidFill>
          </a:ln>
        </p:spPr>
        <p:txBody>
          <a:bodyPr/>
          <a:lstStyle>
            <a:lvl1pPr algn="r">
              <a:lnSpc>
                <a:spcPts val="1640"/>
              </a:lnSpc>
              <a:spcBef>
                <a:spcPts val="0"/>
              </a:spcBef>
              <a:defRPr sz="1300"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UNIT NAME HERE</a:t>
            </a:r>
          </a:p>
          <a:p>
            <a:pPr lvl="0"/>
            <a:r>
              <a:rPr lang="en-US" dirty="0"/>
              <a:t>LINE 2 AS NEEDED</a:t>
            </a:r>
          </a:p>
        </p:txBody>
      </p:sp>
      <p:sp>
        <p:nvSpPr>
          <p:cNvPr id="12" name="Content Placeholder 2"/>
          <p:cNvSpPr>
            <a:spLocks noGrp="1"/>
          </p:cNvSpPr>
          <p:nvPr>
            <p:ph idx="14"/>
          </p:nvPr>
        </p:nvSpPr>
        <p:spPr>
          <a:xfrm>
            <a:off x="4868540" y="1436104"/>
            <a:ext cx="3998889" cy="1591385"/>
          </a:xfrm>
          <a:prstGeom prst="rect">
            <a:avLst/>
          </a:prstGeom>
          <a:ln w="19050" cmpd="sng">
            <a:solidFill>
              <a:schemeClr val="tx1">
                <a:lumMod val="50000"/>
                <a:lumOff val="50000"/>
              </a:schemeClr>
            </a:solidFill>
          </a:ln>
          <a:effectLst/>
        </p:spPr>
        <p:txBody>
          <a:bodyPr/>
          <a:lstStyle>
            <a:lvl1pPr marL="91440">
              <a:lnSpc>
                <a:spcPts val="3440"/>
              </a:lnSpc>
              <a:spcBef>
                <a:spcPts val="0"/>
              </a:spcBef>
              <a:defRPr sz="2000" b="1">
                <a:solidFill>
                  <a:srgbClr val="BB0000"/>
                </a:solidFill>
              </a:defRPr>
            </a:lvl1pPr>
            <a:lvl2pPr marL="91440" indent="182880">
              <a:spcBef>
                <a:spcPts val="200"/>
              </a:spcBef>
              <a:spcAft>
                <a:spcPts val="0"/>
              </a:spcAft>
              <a:buClr>
                <a:srgbClr val="BB0000"/>
              </a:buClr>
              <a:buFont typeface="Arial"/>
              <a:buChar char="•"/>
              <a:defRPr sz="1600">
                <a:solidFill>
                  <a:schemeClr val="tx1">
                    <a:lumMod val="65000"/>
                    <a:lumOff val="35000"/>
                  </a:schemeClr>
                </a:solidFill>
              </a:defRPr>
            </a:lvl2pPr>
            <a:lvl3pPr marL="91440" indent="182880">
              <a:spcBef>
                <a:spcPts val="200"/>
              </a:spcBef>
              <a:spcAft>
                <a:spcPts val="0"/>
              </a:spcAft>
              <a:buClr>
                <a:srgbClr val="BB0000"/>
              </a:buClr>
              <a:defRPr sz="1600">
                <a:solidFill>
                  <a:schemeClr val="tx1">
                    <a:lumMod val="65000"/>
                    <a:lumOff val="35000"/>
                  </a:schemeClr>
                </a:solidFill>
              </a:defRPr>
            </a:lvl3pPr>
            <a:lvl5pPr marL="502920" indent="0">
              <a:spcBef>
                <a:spcPts val="350"/>
              </a:spcBef>
              <a:buFont typeface="Arial"/>
              <a:buNone/>
              <a:defRPr sz="1800">
                <a:solidFill>
                  <a:schemeClr val="tx1">
                    <a:lumMod val="65000"/>
                    <a:lumOff val="35000"/>
                  </a:schemeClr>
                </a:solidFill>
              </a:defRPr>
            </a:lvl5pPr>
          </a:lstStyle>
          <a:p>
            <a:pPr lvl="0"/>
            <a:r>
              <a:rPr lang="en-US" dirty="0"/>
              <a:t>Click to edit Master text styles</a:t>
            </a:r>
          </a:p>
          <a:p>
            <a:pPr lvl="1"/>
            <a:r>
              <a:rPr lang="en-US" dirty="0"/>
              <a:t>Second level</a:t>
            </a:r>
          </a:p>
          <a:p>
            <a:pPr lvl="2"/>
            <a:r>
              <a:rPr lang="en-US" dirty="0"/>
              <a:t>Third level</a:t>
            </a:r>
          </a:p>
          <a:p>
            <a:pPr lvl="2"/>
            <a:r>
              <a:rPr lang="en-US" dirty="0"/>
              <a:t>Fourth level</a:t>
            </a:r>
          </a:p>
        </p:txBody>
      </p:sp>
    </p:spTree>
    <p:extLst>
      <p:ext uri="{BB962C8B-B14F-4D97-AF65-F5344CB8AC3E}">
        <p14:creationId xmlns:p14="http://schemas.microsoft.com/office/powerpoint/2010/main" val="3201747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hoto-Text Slide">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0" y="923936"/>
            <a:ext cx="3883850" cy="5934064"/>
          </a:xfrm>
          <a:prstGeom prst="rect">
            <a:avLst/>
          </a:prstGeom>
        </p:spPr>
        <p:txBody>
          <a:bodyPr vert="horz"/>
          <a:lstStyle>
            <a:lvl1pPr>
              <a:defRPr>
                <a:solidFill>
                  <a:srgbClr val="BFBFBF"/>
                </a:solidFill>
              </a:defRPr>
            </a:lvl1pPr>
          </a:lstStyle>
          <a:p>
            <a:r>
              <a:rPr lang="en-US" dirty="0"/>
              <a:t>½ slide picture</a:t>
            </a:r>
          </a:p>
        </p:txBody>
      </p:sp>
      <p:sp>
        <p:nvSpPr>
          <p:cNvPr id="8" name="Content Placeholder 2"/>
          <p:cNvSpPr>
            <a:spLocks noGrp="1"/>
          </p:cNvSpPr>
          <p:nvPr>
            <p:ph idx="14"/>
          </p:nvPr>
        </p:nvSpPr>
        <p:spPr>
          <a:xfrm>
            <a:off x="4137592" y="1830387"/>
            <a:ext cx="4701503" cy="4525963"/>
          </a:xfrm>
          <a:prstGeom prst="rect">
            <a:avLst/>
          </a:prstGeom>
          <a:ln>
            <a:solidFill>
              <a:srgbClr val="FFFFFF"/>
            </a:solidFill>
          </a:ln>
        </p:spPr>
        <p:txBody>
          <a:bodyPr/>
          <a:lstStyle>
            <a:lvl1pPr>
              <a:lnSpc>
                <a:spcPts val="3440"/>
              </a:lnSpc>
              <a:spcBef>
                <a:spcPts val="0"/>
              </a:spcBef>
              <a:defRPr>
                <a:solidFill>
                  <a:srgbClr val="BB0000"/>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Click to edit Master text styles</a:t>
            </a:r>
          </a:p>
          <a:p>
            <a:pPr lvl="1"/>
            <a:r>
              <a:rPr lang="en-US" dirty="0"/>
              <a:t>Second level</a:t>
            </a:r>
          </a:p>
          <a:p>
            <a:pPr lvl="2"/>
            <a:r>
              <a:rPr lang="en-US" dirty="0"/>
              <a:t>Third level</a:t>
            </a:r>
          </a:p>
          <a:p>
            <a:pPr lvl="4"/>
            <a:r>
              <a:rPr lang="en-US" dirty="0"/>
              <a:t>Fifth level</a:t>
            </a:r>
          </a:p>
        </p:txBody>
      </p:sp>
      <p:sp>
        <p:nvSpPr>
          <p:cNvPr id="12" name="Content Placeholder 2"/>
          <p:cNvSpPr>
            <a:spLocks noGrp="1"/>
          </p:cNvSpPr>
          <p:nvPr>
            <p:ph idx="15" hasCustomPrompt="1"/>
          </p:nvPr>
        </p:nvSpPr>
        <p:spPr>
          <a:xfrm>
            <a:off x="5573888" y="229810"/>
            <a:ext cx="3392206" cy="668812"/>
          </a:xfrm>
          <a:prstGeom prst="rect">
            <a:avLst/>
          </a:prstGeom>
          <a:ln>
            <a:solidFill>
              <a:srgbClr val="BB0000"/>
            </a:solidFill>
          </a:ln>
        </p:spPr>
        <p:txBody>
          <a:bodyPr/>
          <a:lstStyle>
            <a:lvl1pPr algn="r">
              <a:lnSpc>
                <a:spcPts val="1640"/>
              </a:lnSpc>
              <a:spcBef>
                <a:spcPts val="0"/>
              </a:spcBef>
              <a:defRPr sz="1300"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UNIT NAME HERE</a:t>
            </a:r>
          </a:p>
          <a:p>
            <a:pPr lvl="0"/>
            <a:r>
              <a:rPr lang="en-US" dirty="0"/>
              <a:t>LINE 2 AS NEEDED</a:t>
            </a:r>
          </a:p>
        </p:txBody>
      </p:sp>
      <p:sp>
        <p:nvSpPr>
          <p:cNvPr id="13" name="Content Placeholder 2"/>
          <p:cNvSpPr>
            <a:spLocks noGrp="1"/>
          </p:cNvSpPr>
          <p:nvPr>
            <p:ph idx="16" hasCustomPrompt="1"/>
          </p:nvPr>
        </p:nvSpPr>
        <p:spPr>
          <a:xfrm>
            <a:off x="4315389" y="1052951"/>
            <a:ext cx="4642821" cy="636119"/>
          </a:xfrm>
          <a:prstGeom prst="rect">
            <a:avLst/>
          </a:prstGeom>
          <a:ln>
            <a:solidFill>
              <a:schemeClr val="bg1"/>
            </a:solidFill>
          </a:ln>
        </p:spPr>
        <p:txBody>
          <a:bodyPr/>
          <a:lstStyle>
            <a:lvl1pPr algn="r">
              <a:lnSpc>
                <a:spcPts val="1640"/>
              </a:lnSpc>
              <a:spcBef>
                <a:spcPts val="0"/>
              </a:spcBef>
              <a:defRPr sz="1600" b="1" baseline="0">
                <a:solidFill>
                  <a:schemeClr val="tx1">
                    <a:lumMod val="65000"/>
                    <a:lumOff val="35000"/>
                  </a:schemeClr>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TOPIC TITLE HERE</a:t>
            </a:r>
          </a:p>
        </p:txBody>
      </p:sp>
    </p:spTree>
    <p:extLst>
      <p:ext uri="{BB962C8B-B14F-4D97-AF65-F5344CB8AC3E}">
        <p14:creationId xmlns:p14="http://schemas.microsoft.com/office/powerpoint/2010/main" val="1673681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Content Placeholder 2"/>
          <p:cNvSpPr>
            <a:spLocks noGrp="1"/>
          </p:cNvSpPr>
          <p:nvPr>
            <p:ph idx="15" hasCustomPrompt="1"/>
          </p:nvPr>
        </p:nvSpPr>
        <p:spPr>
          <a:xfrm>
            <a:off x="5573888" y="229810"/>
            <a:ext cx="3392206" cy="668812"/>
          </a:xfrm>
          <a:prstGeom prst="rect">
            <a:avLst/>
          </a:prstGeom>
          <a:ln>
            <a:solidFill>
              <a:srgbClr val="BB0000"/>
            </a:solidFill>
          </a:ln>
        </p:spPr>
        <p:txBody>
          <a:bodyPr/>
          <a:lstStyle>
            <a:lvl1pPr algn="r">
              <a:lnSpc>
                <a:spcPts val="1640"/>
              </a:lnSpc>
              <a:spcBef>
                <a:spcPts val="0"/>
              </a:spcBef>
              <a:defRPr sz="1300" baseline="0">
                <a:solidFill>
                  <a:schemeClr val="bg1"/>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UNIT NAME HERE</a:t>
            </a:r>
          </a:p>
          <a:p>
            <a:pPr lvl="0"/>
            <a:r>
              <a:rPr lang="en-US" dirty="0"/>
              <a:t>LINE 2 AS NEEDED</a:t>
            </a:r>
          </a:p>
        </p:txBody>
      </p:sp>
      <p:sp>
        <p:nvSpPr>
          <p:cNvPr id="5" name="Content Placeholder 2"/>
          <p:cNvSpPr>
            <a:spLocks noGrp="1"/>
          </p:cNvSpPr>
          <p:nvPr>
            <p:ph idx="16" hasCustomPrompt="1"/>
          </p:nvPr>
        </p:nvSpPr>
        <p:spPr>
          <a:xfrm>
            <a:off x="4315389" y="1052951"/>
            <a:ext cx="4642821" cy="636119"/>
          </a:xfrm>
          <a:prstGeom prst="rect">
            <a:avLst/>
          </a:prstGeom>
          <a:ln>
            <a:solidFill>
              <a:schemeClr val="bg1"/>
            </a:solidFill>
          </a:ln>
        </p:spPr>
        <p:txBody>
          <a:bodyPr/>
          <a:lstStyle>
            <a:lvl1pPr algn="r">
              <a:lnSpc>
                <a:spcPts val="1640"/>
              </a:lnSpc>
              <a:spcBef>
                <a:spcPts val="0"/>
              </a:spcBef>
              <a:defRPr sz="1600" b="1" baseline="0">
                <a:solidFill>
                  <a:schemeClr val="tx1">
                    <a:lumMod val="65000"/>
                    <a:lumOff val="35000"/>
                  </a:schemeClr>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r>
              <a:rPr lang="en-US" dirty="0"/>
              <a:t>TOPIC TITLE HERE</a:t>
            </a:r>
          </a:p>
        </p:txBody>
      </p:sp>
      <p:sp>
        <p:nvSpPr>
          <p:cNvPr id="6" name="Content Placeholder 2"/>
          <p:cNvSpPr>
            <a:spLocks noGrp="1"/>
          </p:cNvSpPr>
          <p:nvPr>
            <p:ph idx="14"/>
          </p:nvPr>
        </p:nvSpPr>
        <p:spPr>
          <a:xfrm>
            <a:off x="1400403" y="1830387"/>
            <a:ext cx="6527582" cy="4525963"/>
          </a:xfrm>
          <a:prstGeom prst="rect">
            <a:avLst/>
          </a:prstGeom>
          <a:ln>
            <a:solidFill>
              <a:srgbClr val="FFFFFF"/>
            </a:solidFill>
          </a:ln>
        </p:spPr>
        <p:txBody>
          <a:bodyPr/>
          <a:lstStyle>
            <a:lvl1pPr algn="ctr">
              <a:lnSpc>
                <a:spcPts val="3440"/>
              </a:lnSpc>
              <a:spcBef>
                <a:spcPts val="0"/>
              </a:spcBef>
              <a:defRPr>
                <a:solidFill>
                  <a:schemeClr val="bg1">
                    <a:lumMod val="75000"/>
                  </a:schemeClr>
                </a:solidFill>
              </a:defRPr>
            </a:lvl1pPr>
            <a:lvl2pPr marL="0">
              <a:spcBef>
                <a:spcPts val="600"/>
              </a:spcBef>
              <a:defRPr sz="2400">
                <a:solidFill>
                  <a:schemeClr val="tx1">
                    <a:lumMod val="65000"/>
                    <a:lumOff val="35000"/>
                  </a:schemeClr>
                </a:solidFill>
              </a:defRPr>
            </a:lvl2pPr>
            <a:lvl3pPr>
              <a:spcBef>
                <a:spcPts val="0"/>
              </a:spcBef>
              <a:defRPr sz="2000">
                <a:solidFill>
                  <a:schemeClr val="tx1">
                    <a:lumMod val="65000"/>
                    <a:lumOff val="35000"/>
                  </a:schemeClr>
                </a:solidFill>
              </a:defRPr>
            </a:lvl3pPr>
            <a:lvl5pPr marL="502920" indent="0">
              <a:spcBef>
                <a:spcPts val="350"/>
              </a:spcBef>
              <a:buNone/>
              <a:defRPr sz="1600">
                <a:solidFill>
                  <a:schemeClr val="tx1">
                    <a:lumMod val="65000"/>
                    <a:lumOff val="35000"/>
                  </a:schemeClr>
                </a:solidFill>
              </a:defRPr>
            </a:lvl5pPr>
          </a:lstStyle>
          <a:p>
            <a:pPr lvl="0"/>
            <a:endParaRPr lang="en-US" dirty="0"/>
          </a:p>
          <a:p>
            <a:pPr lvl="0"/>
            <a:endParaRPr lang="en-US" dirty="0"/>
          </a:p>
          <a:p>
            <a:pPr lvl="0"/>
            <a:endParaRPr lang="en-US" dirty="0"/>
          </a:p>
          <a:p>
            <a:pPr lvl="0"/>
            <a:endParaRPr lang="en-US" dirty="0"/>
          </a:p>
          <a:p>
            <a:pPr lvl="0"/>
            <a:r>
              <a:rPr lang="en-US" dirty="0"/>
              <a:t>chart/graph/table</a:t>
            </a:r>
          </a:p>
        </p:txBody>
      </p:sp>
    </p:spTree>
    <p:extLst>
      <p:ext uri="{BB962C8B-B14F-4D97-AF65-F5344CB8AC3E}">
        <p14:creationId xmlns:p14="http://schemas.microsoft.com/office/powerpoint/2010/main" val="383328258"/>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4" Type="http://schemas.openxmlformats.org/officeDocument/2006/relationships/slideLayout" Target="../slideLayouts/slideLayout5.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3709460" y="6356350"/>
            <a:ext cx="2133600" cy="365125"/>
          </a:xfrm>
          <a:prstGeom prst="rect">
            <a:avLst/>
          </a:prstGeom>
          <a:ln>
            <a:solidFill>
              <a:schemeClr val="bg1"/>
            </a:solidFill>
          </a:ln>
        </p:spPr>
        <p:txBody>
          <a:bodyPr vert="horz" lIns="91440" tIns="45720" rIns="91440" bIns="45720" rtlCol="0" anchor="ctr"/>
          <a:lstStyle>
            <a:lvl1pPr algn="ctr">
              <a:defRPr sz="1200">
                <a:solidFill>
                  <a:schemeClr val="tx1">
                    <a:tint val="75000"/>
                  </a:schemeClr>
                </a:solidFill>
              </a:defRPr>
            </a:lvl1pPr>
          </a:lstStyle>
          <a:p>
            <a:fld id="{0F0D8E7B-AF3B-B444-8E74-E549FC814F53}" type="datetimeFigureOut">
              <a:rPr lang="en-US" smtClean="0"/>
              <a:pPr/>
              <a:t>4/18/20</a:t>
            </a:fld>
            <a:endParaRPr lang="en-US" dirty="0"/>
          </a:p>
        </p:txBody>
      </p:sp>
      <p:sp>
        <p:nvSpPr>
          <p:cNvPr id="7" name="Rectangle 6"/>
          <p:cNvSpPr/>
          <p:nvPr userDrawn="1"/>
        </p:nvSpPr>
        <p:spPr>
          <a:xfrm>
            <a:off x="0" y="2974444"/>
            <a:ext cx="9144000" cy="2962806"/>
          </a:xfrm>
          <a:prstGeom prst="rect">
            <a:avLst/>
          </a:prstGeom>
          <a:solidFill>
            <a:srgbClr val="B70F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TheOhioStateUniversity-Horiz-RGBHEX.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65250" y="1600201"/>
            <a:ext cx="6424083" cy="931492"/>
          </a:xfrm>
          <a:prstGeom prst="rect">
            <a:avLst/>
          </a:prstGeom>
        </p:spPr>
      </p:pic>
    </p:spTree>
    <p:extLst>
      <p:ext uri="{BB962C8B-B14F-4D97-AF65-F5344CB8AC3E}">
        <p14:creationId xmlns:p14="http://schemas.microsoft.com/office/powerpoint/2010/main" val="1848112563"/>
      </p:ext>
    </p:extLst>
  </p:cSld>
  <p:clrMap bg1="lt1" tx1="dk1" bg2="lt2" tx2="dk2" accent1="accent1" accent2="accent2" accent3="accent3" accent4="accent4" accent5="accent5" accent6="accent6" hlink="hlink" folHlink="folHlink"/>
  <p:sldLayoutIdLst>
    <p:sldLayoutId id="2147483777"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0" indent="0" algn="l" defTabSz="457200" rtl="0" eaLnBrk="1" latinLnBrk="0" hangingPunct="1">
        <a:spcBef>
          <a:spcPct val="20000"/>
        </a:spcBef>
        <a:buFont typeface="Arial"/>
        <a:buNone/>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0"/>
            <a:ext cx="9144000" cy="910167"/>
            <a:chOff x="0" y="1040406"/>
            <a:chExt cx="9144000" cy="910167"/>
          </a:xfrm>
        </p:grpSpPr>
        <p:sp>
          <p:nvSpPr>
            <p:cNvPr id="8" name="Rectangle 7"/>
            <p:cNvSpPr/>
            <p:nvPr/>
          </p:nvSpPr>
          <p:spPr>
            <a:xfrm>
              <a:off x="0" y="1040406"/>
              <a:ext cx="9144000" cy="910167"/>
            </a:xfrm>
            <a:prstGeom prst="rect">
              <a:avLst/>
            </a:prstGeom>
            <a:solidFill>
              <a:srgbClr val="B70F2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TheOhioStateUniversity-REV-Horiz-RGBHEX.png"/>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06917" y="1238314"/>
              <a:ext cx="3284042" cy="476186"/>
            </a:xfrm>
            <a:prstGeom prst="rect">
              <a:avLst/>
            </a:prstGeom>
          </p:spPr>
        </p:pic>
      </p:grpSp>
      <p:sp>
        <p:nvSpPr>
          <p:cNvPr id="2" name="Rectangle 1"/>
          <p:cNvSpPr/>
          <p:nvPr userDrawn="1"/>
        </p:nvSpPr>
        <p:spPr>
          <a:xfrm>
            <a:off x="8518368" y="6351239"/>
            <a:ext cx="435436" cy="338554"/>
          </a:xfrm>
          <a:prstGeom prst="rect">
            <a:avLst/>
          </a:prstGeom>
        </p:spPr>
        <p:txBody>
          <a:bodyPr wrap="none">
            <a:spAutoFit/>
          </a:bodyPr>
          <a:lstStyle/>
          <a:p>
            <a:fld id="{B5C881AA-F0C4-B947-803C-EA0A96934EAC}" type="slidenum">
              <a:rPr lang="en-US" sz="1600" smtClean="0">
                <a:solidFill>
                  <a:srgbClr val="636D6E"/>
                </a:solidFill>
              </a:rPr>
              <a:pPr/>
              <a:t>‹#›</a:t>
            </a:fld>
            <a:endParaRPr lang="en-US" sz="1600" dirty="0">
              <a:solidFill>
                <a:srgbClr val="636D6E"/>
              </a:solidFill>
            </a:endParaRPr>
          </a:p>
        </p:txBody>
      </p:sp>
    </p:spTree>
    <p:extLst>
      <p:ext uri="{BB962C8B-B14F-4D97-AF65-F5344CB8AC3E}">
        <p14:creationId xmlns:p14="http://schemas.microsoft.com/office/powerpoint/2010/main" val="4027036291"/>
      </p:ext>
    </p:extLst>
  </p:cSld>
  <p:clrMap bg1="lt1" tx1="dk1" bg2="lt2" tx2="dk2" accent1="accent1" accent2="accent2" accent3="accent3" accent4="accent4" accent5="accent5" accent6="accent6" hlink="hlink" folHlink="folHlink"/>
  <p:sldLayoutIdLst>
    <p:sldLayoutId id="2147483752" r:id="rId1"/>
    <p:sldLayoutId id="2147483754" r:id="rId2"/>
    <p:sldLayoutId id="2147483769" r:id="rId3"/>
    <p:sldLayoutId id="2147483767" r:id="rId4"/>
    <p:sldLayoutId id="2147483758" r:id="rId5"/>
    <p:sldLayoutId id="2147483768" r:id="rId6"/>
    <p:sldLayoutId id="2147483763" r:id="rId7"/>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0" indent="0" algn="l" defTabSz="457200" rtl="0" eaLnBrk="1" latinLnBrk="0" hangingPunct="1">
        <a:spcBef>
          <a:spcPct val="20000"/>
        </a:spcBef>
        <a:buFont typeface="Arial"/>
        <a:buNone/>
        <a:defRPr sz="32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0" indent="-228600" algn="l" defTabSz="457200" rtl="0" eaLnBrk="1" latinLnBrk="0" hangingPunct="1">
        <a:spcBef>
          <a:spcPts val="500"/>
        </a:spcBef>
        <a:buFont typeface="Arial"/>
        <a:buChar char="•"/>
        <a:defRPr sz="2400" kern="1200">
          <a:solidFill>
            <a:schemeClr val="tx1"/>
          </a:solidFill>
          <a:latin typeface="+mn-lt"/>
          <a:ea typeface="+mn-ea"/>
          <a:cs typeface="+mn-cs"/>
        </a:defRPr>
      </a:lvl3pPr>
      <a:lvl4pPr marL="548640" indent="0" algn="l" defTabSz="457200" rtl="0" eaLnBrk="1" latinLnBrk="0" hangingPunct="1">
        <a:spcBef>
          <a:spcPts val="0"/>
        </a:spcBef>
        <a:buFont typeface="Arial"/>
        <a:buNone/>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www.sentencingproject.org/"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origins.osu.edu/milestones/july-2018-150-years-fourteenth-amendmen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ubtitle 2"/>
          <p:cNvSpPr txBox="1">
            <a:spLocks/>
          </p:cNvSpPr>
          <p:nvPr/>
        </p:nvSpPr>
        <p:spPr>
          <a:xfrm>
            <a:off x="1413015" y="3172691"/>
            <a:ext cx="6400800" cy="1394694"/>
          </a:xfrm>
          <a:prstGeom prst="rect">
            <a:avLst/>
          </a:prstGeom>
        </p:spPr>
        <p:txBody>
          <a:bodyPr/>
          <a:lstStyle>
            <a:lvl1pPr marL="0" indent="0" algn="ctr" defTabSz="457200" rtl="0" eaLnBrk="1" latinLnBrk="0" hangingPunct="1">
              <a:spcBef>
                <a:spcPct val="20000"/>
              </a:spcBef>
              <a:buFont typeface="Arial"/>
              <a:buNone/>
              <a:defRPr sz="4000" kern="1200" baseline="0">
                <a:solidFill>
                  <a:schemeClr val="bg1"/>
                </a:solidFill>
                <a:latin typeface="Arial"/>
                <a:ea typeface="+mn-ea"/>
                <a:cs typeface="Arial"/>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dirty="0"/>
              <a:t>A History of Stolen Citizenship:</a:t>
            </a:r>
          </a:p>
        </p:txBody>
      </p:sp>
      <p:sp>
        <p:nvSpPr>
          <p:cNvPr id="16" name="Subtitle 2"/>
          <p:cNvSpPr txBox="1">
            <a:spLocks/>
          </p:cNvSpPr>
          <p:nvPr/>
        </p:nvSpPr>
        <p:spPr>
          <a:xfrm>
            <a:off x="1413015" y="4567385"/>
            <a:ext cx="6400800" cy="823382"/>
          </a:xfrm>
          <a:prstGeom prst="rect">
            <a:avLst/>
          </a:prstGeom>
        </p:spPr>
        <p:txBody>
          <a:bodyPr/>
          <a:lstStyle>
            <a:lvl1pPr marL="0" indent="0" algn="ctr" defTabSz="457200" rtl="0" eaLnBrk="1" latinLnBrk="0" hangingPunct="1">
              <a:spcBef>
                <a:spcPct val="20000"/>
              </a:spcBef>
              <a:buFont typeface="Arial"/>
              <a:buNone/>
              <a:defRPr sz="4000" kern="1200" baseline="0">
                <a:solidFill>
                  <a:schemeClr val="bg1"/>
                </a:solidFill>
                <a:latin typeface="Arial"/>
                <a:ea typeface="+mn-ea"/>
                <a:cs typeface="Arial"/>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sz="2800" dirty="0"/>
              <a:t>Why do some votes count less than others? </a:t>
            </a:r>
          </a:p>
        </p:txBody>
      </p:sp>
    </p:spTree>
    <p:extLst>
      <p:ext uri="{BB962C8B-B14F-4D97-AF65-F5344CB8AC3E}">
        <p14:creationId xmlns:p14="http://schemas.microsoft.com/office/powerpoint/2010/main" val="2284477403"/>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a:xfrm>
            <a:off x="736494" y="1113695"/>
            <a:ext cx="8229600" cy="4525963"/>
          </a:xfrm>
        </p:spPr>
        <p:txBody>
          <a:bodyPr/>
          <a:lstStyle/>
          <a:p>
            <a:pPr algn="ctr"/>
            <a:r>
              <a:rPr lang="en-US" u="sng" dirty="0"/>
              <a:t>The Many Forms of Disenfranchisement:</a:t>
            </a:r>
          </a:p>
          <a:p>
            <a:pPr marL="457200" indent="-457200">
              <a:buFont typeface="Arial" charset="0"/>
              <a:buChar char="•"/>
            </a:pPr>
            <a:r>
              <a:rPr lang="en-US" sz="2300" dirty="0"/>
              <a:t>By the 1830’s most states had laws that did not allow people convicted of certain crimes from voting.</a:t>
            </a:r>
          </a:p>
          <a:p>
            <a:pPr marL="457200" indent="-457200">
              <a:buFont typeface="Arial" charset="0"/>
              <a:buChar char="•"/>
            </a:pPr>
            <a:r>
              <a:rPr lang="en-US" sz="2300" dirty="0"/>
              <a:t>In North Carolina, the use of </a:t>
            </a:r>
            <a:r>
              <a:rPr lang="en-US" sz="2300" u="sng" dirty="0"/>
              <a:t>public whippings </a:t>
            </a:r>
            <a:r>
              <a:rPr lang="en-US" sz="2300" dirty="0"/>
              <a:t>was a tool used. </a:t>
            </a:r>
          </a:p>
          <a:p>
            <a:pPr marL="457200" indent="-457200">
              <a:buFont typeface="Arial" charset="0"/>
              <a:buChar char="•"/>
            </a:pPr>
            <a:r>
              <a:rPr lang="en-US" sz="2300" dirty="0">
                <a:solidFill>
                  <a:schemeClr val="bg1">
                    <a:lumMod val="50000"/>
                  </a:schemeClr>
                </a:solidFill>
              </a:rPr>
              <a:t>“</a:t>
            </a:r>
            <a:r>
              <a:rPr lang="en-US" sz="2400" dirty="0">
                <a:solidFill>
                  <a:schemeClr val="bg1">
                    <a:lumMod val="50000"/>
                  </a:schemeClr>
                </a:solidFill>
              </a:rPr>
              <a:t>every man who has been publicly whipped is excluded from the right of voting.”</a:t>
            </a:r>
          </a:p>
          <a:p>
            <a:pPr marL="457200" indent="-457200">
              <a:buFont typeface="Arial" charset="0"/>
              <a:buChar char="•"/>
            </a:pPr>
            <a:r>
              <a:rPr lang="en-US" sz="2400" dirty="0"/>
              <a:t>“In the 1870s, every state under Reconstruction except Texas changed its laws to deny the vote to individuals convicted of petty theft and misdemeanor larceny—a change consciously designed to remove black voters from the rolls” (Origins)</a:t>
            </a:r>
            <a:endParaRPr lang="en-US" sz="2300" dirty="0">
              <a:solidFill>
                <a:srgbClr val="C00000"/>
              </a:solidFill>
            </a:endParaRPr>
          </a:p>
        </p:txBody>
      </p:sp>
      <p:sp>
        <p:nvSpPr>
          <p:cNvPr id="3" name="Content Placeholder 2"/>
          <p:cNvSpPr>
            <a:spLocks noGrp="1"/>
          </p:cNvSpPr>
          <p:nvPr>
            <p:ph idx="15"/>
          </p:nvPr>
        </p:nvSpPr>
        <p:spPr/>
        <p:txBody>
          <a:bodyPr/>
          <a:lstStyle/>
          <a:p>
            <a:r>
              <a:rPr lang="en-US" sz="1400" dirty="0"/>
              <a:t>Why do some votes count less than others? </a:t>
            </a:r>
          </a:p>
          <a:p>
            <a:endParaRPr lang="en-US" dirty="0"/>
          </a:p>
        </p:txBody>
      </p:sp>
    </p:spTree>
    <p:extLst>
      <p:ext uri="{BB962C8B-B14F-4D97-AF65-F5344CB8AC3E}">
        <p14:creationId xmlns:p14="http://schemas.microsoft.com/office/powerpoint/2010/main" val="17487893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a:xfrm>
            <a:off x="0" y="1092585"/>
            <a:ext cx="5140411" cy="4525963"/>
          </a:xfrm>
        </p:spPr>
        <p:txBody>
          <a:bodyPr/>
          <a:lstStyle/>
          <a:p>
            <a:pPr algn="ctr"/>
            <a:r>
              <a:rPr lang="en-US" sz="3000" u="sng" dirty="0">
                <a:solidFill>
                  <a:srgbClr val="636D6E"/>
                </a:solidFill>
              </a:rPr>
              <a:t>The Many Forms of Disenfranchisement:</a:t>
            </a:r>
          </a:p>
          <a:p>
            <a:pPr marL="457200" indent="-457200">
              <a:buFont typeface="Arial" charset="0"/>
              <a:buChar char="•"/>
            </a:pPr>
            <a:r>
              <a:rPr lang="en-US" sz="2500" dirty="0">
                <a:solidFill>
                  <a:srgbClr val="636D6E"/>
                </a:solidFill>
              </a:rPr>
              <a:t>The use of </a:t>
            </a:r>
            <a:r>
              <a:rPr lang="en-US" sz="2500" u="sng" dirty="0">
                <a:solidFill>
                  <a:srgbClr val="636D6E"/>
                </a:solidFill>
              </a:rPr>
              <a:t>poll taxes </a:t>
            </a:r>
            <a:r>
              <a:rPr lang="en-US" sz="2500" dirty="0">
                <a:solidFill>
                  <a:srgbClr val="636D6E"/>
                </a:solidFill>
              </a:rPr>
              <a:t>– a fixed sum levied on every person regardless of income. </a:t>
            </a:r>
          </a:p>
          <a:p>
            <a:pPr marL="457200" indent="-457200">
              <a:buFont typeface="Arial" charset="0"/>
              <a:buChar char="•"/>
            </a:pPr>
            <a:r>
              <a:rPr lang="en-US" sz="2500" dirty="0">
                <a:solidFill>
                  <a:srgbClr val="636D6E"/>
                </a:solidFill>
              </a:rPr>
              <a:t>These taxes were meant to target black voters.</a:t>
            </a:r>
          </a:p>
          <a:p>
            <a:pPr marL="457200" indent="-457200">
              <a:buFont typeface="Arial" charset="0"/>
              <a:buChar char="•"/>
            </a:pPr>
            <a:r>
              <a:rPr lang="en-US" sz="2500" dirty="0">
                <a:solidFill>
                  <a:srgbClr val="636D6E"/>
                </a:solidFill>
              </a:rPr>
              <a:t>Mississippi’s “Pig Law” – expanded the definition of a felony to target black voters. (ex. Grand larceny could include stealing items worth only $10).</a:t>
            </a:r>
          </a:p>
          <a:p>
            <a:endParaRPr lang="en-US" dirty="0">
              <a:solidFill>
                <a:srgbClr val="636D6E"/>
              </a:solidFill>
            </a:endParaRPr>
          </a:p>
        </p:txBody>
      </p:sp>
      <p:sp>
        <p:nvSpPr>
          <p:cNvPr id="3" name="Content Placeholder 2"/>
          <p:cNvSpPr>
            <a:spLocks noGrp="1"/>
          </p:cNvSpPr>
          <p:nvPr>
            <p:ph idx="15"/>
          </p:nvPr>
        </p:nvSpPr>
        <p:spPr/>
        <p:txBody>
          <a:bodyPr/>
          <a:lstStyle/>
          <a:p>
            <a:r>
              <a:rPr lang="en-US" sz="1400" dirty="0"/>
              <a:t>Why do some votes count less than others? </a:t>
            </a:r>
          </a:p>
          <a:p>
            <a:endParaRPr lang="en-US" dirty="0"/>
          </a:p>
        </p:txBody>
      </p:sp>
      <p:pic>
        <p:nvPicPr>
          <p:cNvPr id="1026" name="Picture 2" descr="NSERT TEXT HE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73888" y="1400959"/>
            <a:ext cx="3123169" cy="48421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29555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a:xfrm>
            <a:off x="0" y="898622"/>
            <a:ext cx="4870859" cy="4797812"/>
          </a:xfrm>
        </p:spPr>
        <p:txBody>
          <a:bodyPr/>
          <a:lstStyle/>
          <a:p>
            <a:pPr algn="ctr"/>
            <a:r>
              <a:rPr lang="en-US" sz="1900" u="sng" dirty="0"/>
              <a:t>Disenfranchisement Today:</a:t>
            </a:r>
          </a:p>
          <a:p>
            <a:pPr marL="457200" indent="-457200">
              <a:buFont typeface="Arial" charset="0"/>
              <a:buChar char="•"/>
            </a:pPr>
            <a:r>
              <a:rPr lang="en-US" sz="1800" dirty="0"/>
              <a:t>Mass incarceration – the US has the largest prisoner population in the world.</a:t>
            </a:r>
          </a:p>
          <a:p>
            <a:pPr marL="457200" indent="-457200">
              <a:buFont typeface="Arial" charset="0"/>
              <a:buChar char="•"/>
            </a:pPr>
            <a:endParaRPr lang="en-US" sz="1800" dirty="0"/>
          </a:p>
          <a:p>
            <a:pPr marL="457200" indent="-457200">
              <a:buFont typeface="Arial" charset="0"/>
              <a:buChar char="•"/>
            </a:pPr>
            <a:r>
              <a:rPr lang="en-US" sz="1800" dirty="0">
                <a:solidFill>
                  <a:srgbClr val="636D6E"/>
                </a:solidFill>
              </a:rPr>
              <a:t>“Mass incarceration did not just mean expanding the number of people locked up; it also made a growing part of the population infamous and therefore disfranchised.”</a:t>
            </a:r>
          </a:p>
          <a:p>
            <a:pPr marL="457200" indent="-457200">
              <a:buFont typeface="Arial" charset="0"/>
              <a:buChar char="•"/>
            </a:pPr>
            <a:r>
              <a:rPr lang="en-US" sz="1800" dirty="0"/>
              <a:t>Political terminology such as “war on drugs” or “tough on crime” attempt to make this movement more acceptable.</a:t>
            </a:r>
          </a:p>
          <a:p>
            <a:pPr marL="457200" indent="-457200">
              <a:buFont typeface="Arial" charset="0"/>
              <a:buChar char="•"/>
            </a:pPr>
            <a:endParaRPr lang="en-US" sz="1800" dirty="0"/>
          </a:p>
          <a:p>
            <a:pPr marL="457200" indent="-457200">
              <a:buFont typeface="Arial" charset="0"/>
              <a:buChar char="•"/>
            </a:pPr>
            <a:r>
              <a:rPr lang="en-US" sz="1800" dirty="0">
                <a:solidFill>
                  <a:srgbClr val="636D6E"/>
                </a:solidFill>
              </a:rPr>
              <a:t>“The </a:t>
            </a:r>
            <a:r>
              <a:rPr lang="en-US" sz="1800" u="sng" dirty="0">
                <a:solidFill>
                  <a:srgbClr val="636D6E"/>
                </a:solidFill>
                <a:hlinkClick r:id="rId2"/>
              </a:rPr>
              <a:t>Sentencing Project</a:t>
            </a:r>
            <a:r>
              <a:rPr lang="en-US" sz="1800" dirty="0">
                <a:solidFill>
                  <a:srgbClr val="636D6E"/>
                </a:solidFill>
              </a:rPr>
              <a:t> reports that African American men are six times more likely to be incarcerated than white men”</a:t>
            </a:r>
          </a:p>
          <a:p>
            <a:pPr marL="457200" indent="-457200">
              <a:buFont typeface="Arial" charset="0"/>
              <a:buChar char="•"/>
            </a:pPr>
            <a:r>
              <a:rPr lang="en-US" sz="1800" dirty="0">
                <a:solidFill>
                  <a:srgbClr val="C00000"/>
                </a:solidFill>
              </a:rPr>
              <a:t>The use of photo ID and voter purges have been used to suppress voting rights.</a:t>
            </a:r>
          </a:p>
          <a:p>
            <a:endParaRPr lang="en-US" dirty="0"/>
          </a:p>
        </p:txBody>
      </p:sp>
      <p:sp>
        <p:nvSpPr>
          <p:cNvPr id="3" name="Content Placeholder 2"/>
          <p:cNvSpPr>
            <a:spLocks noGrp="1"/>
          </p:cNvSpPr>
          <p:nvPr>
            <p:ph idx="15"/>
          </p:nvPr>
        </p:nvSpPr>
        <p:spPr/>
        <p:txBody>
          <a:bodyPr/>
          <a:lstStyle/>
          <a:p>
            <a:r>
              <a:rPr lang="en-US" sz="1400" dirty="0"/>
              <a:t>Why do some votes count less than others? </a:t>
            </a:r>
          </a:p>
          <a:p>
            <a:endParaRPr lang="en-US" dirty="0"/>
          </a:p>
        </p:txBody>
      </p:sp>
      <p:pic>
        <p:nvPicPr>
          <p:cNvPr id="2050" name="Picture 2" descr="http://origins.osu.edu/sites/origins.osu.edu/files/article18-19/usa_2009-_percent_of_adult_males_incarcerated_by_race_and_ethnicity-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0859" y="1886434"/>
            <a:ext cx="4095235"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35684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a:xfrm>
            <a:off x="736494" y="1040677"/>
            <a:ext cx="8229600" cy="5166159"/>
          </a:xfrm>
        </p:spPr>
        <p:txBody>
          <a:bodyPr/>
          <a:lstStyle/>
          <a:p>
            <a:pPr algn="ctr"/>
            <a:r>
              <a:rPr lang="en-US" b="1" u="sng" dirty="0"/>
              <a:t>Big Paper Silent Discussion</a:t>
            </a:r>
          </a:p>
          <a:p>
            <a:pPr lvl="0"/>
            <a:r>
              <a:rPr lang="en-US" sz="2500" i="1" dirty="0"/>
              <a:t>The rules of the activity are:</a:t>
            </a:r>
          </a:p>
          <a:p>
            <a:pPr marL="342900" lvl="0" indent="-342900">
              <a:buFont typeface="Arial" charset="0"/>
              <a:buChar char="•"/>
            </a:pPr>
            <a:r>
              <a:rPr lang="en-US" sz="2500" dirty="0"/>
              <a:t>It must be silent – only communication is through writing thoughts on the papers.</a:t>
            </a:r>
          </a:p>
          <a:p>
            <a:pPr marL="342900" lvl="0" indent="-342900">
              <a:buFont typeface="Arial" charset="0"/>
              <a:buChar char="•"/>
            </a:pPr>
            <a:r>
              <a:rPr lang="en-US" sz="2500" dirty="0"/>
              <a:t>You are to attempt to get to all of the questions. </a:t>
            </a:r>
          </a:p>
          <a:p>
            <a:pPr marL="342900" lvl="0" indent="-342900">
              <a:buFont typeface="Arial" charset="0"/>
              <a:buChar char="•"/>
            </a:pPr>
            <a:r>
              <a:rPr lang="en-US" sz="2500" dirty="0"/>
              <a:t>You will make at least </a:t>
            </a:r>
            <a:r>
              <a:rPr lang="en-US" sz="2500" b="1" dirty="0"/>
              <a:t>one original response per paper. </a:t>
            </a:r>
            <a:r>
              <a:rPr lang="en-US" sz="2500" dirty="0"/>
              <a:t>And you must </a:t>
            </a:r>
            <a:r>
              <a:rPr lang="en-US" sz="2500" b="1" dirty="0"/>
              <a:t>respond to at least one classmate per paper.</a:t>
            </a:r>
            <a:r>
              <a:rPr lang="en-US" sz="2500" dirty="0"/>
              <a:t> </a:t>
            </a:r>
          </a:p>
          <a:p>
            <a:pPr marL="342900" lvl="0" indent="-342900">
              <a:buFont typeface="Arial" charset="0"/>
              <a:buChar char="•"/>
            </a:pPr>
            <a:r>
              <a:rPr lang="en-US" sz="2500" dirty="0"/>
              <a:t>You will place your names under their responses.</a:t>
            </a:r>
          </a:p>
          <a:p>
            <a:pPr marL="342900" lvl="0" indent="-342900">
              <a:buFont typeface="Arial" charset="0"/>
              <a:buChar char="•"/>
            </a:pPr>
            <a:r>
              <a:rPr lang="en-US" sz="2500" dirty="0"/>
              <a:t>After you have completed your responses, please return to your seats.</a:t>
            </a:r>
          </a:p>
          <a:p>
            <a:endParaRPr lang="en-US" b="1" u="sng" dirty="0"/>
          </a:p>
        </p:txBody>
      </p:sp>
      <p:sp>
        <p:nvSpPr>
          <p:cNvPr id="3" name="Content Placeholder 2"/>
          <p:cNvSpPr>
            <a:spLocks noGrp="1"/>
          </p:cNvSpPr>
          <p:nvPr>
            <p:ph idx="15"/>
          </p:nvPr>
        </p:nvSpPr>
        <p:spPr/>
        <p:txBody>
          <a:bodyPr/>
          <a:lstStyle/>
          <a:p>
            <a:r>
              <a:rPr lang="en-US" sz="1400" dirty="0"/>
              <a:t>Why do some votes count less than others? </a:t>
            </a:r>
          </a:p>
          <a:p>
            <a:endParaRPr lang="en-US" dirty="0"/>
          </a:p>
        </p:txBody>
      </p:sp>
    </p:spTree>
    <p:extLst>
      <p:ext uri="{BB962C8B-B14F-4D97-AF65-F5344CB8AC3E}">
        <p14:creationId xmlns:p14="http://schemas.microsoft.com/office/powerpoint/2010/main" val="2028166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a:xfrm>
            <a:off x="413720" y="1095582"/>
            <a:ext cx="4657044" cy="4525963"/>
          </a:xfrm>
        </p:spPr>
        <p:txBody>
          <a:bodyPr/>
          <a:lstStyle/>
          <a:p>
            <a:r>
              <a:rPr lang="en-US" sz="2500" u="sng" dirty="0">
                <a:solidFill>
                  <a:srgbClr val="636D6E"/>
                </a:solidFill>
              </a:rPr>
              <a:t>Let’s Discuss!</a:t>
            </a:r>
          </a:p>
          <a:p>
            <a:pPr marL="457200" lvl="0" indent="-457200">
              <a:buFont typeface="Arial" charset="0"/>
              <a:buChar char="•"/>
            </a:pPr>
            <a:r>
              <a:rPr lang="en-US" sz="2500" dirty="0">
                <a:solidFill>
                  <a:srgbClr val="636D6E"/>
                </a:solidFill>
              </a:rPr>
              <a:t>What major tactics were used in the early 1880’s to mitigate voting?</a:t>
            </a:r>
          </a:p>
          <a:p>
            <a:pPr marL="457200" lvl="0" indent="-457200">
              <a:buFont typeface="Arial" charset="0"/>
              <a:buChar char="•"/>
            </a:pPr>
            <a:endParaRPr lang="en-US" sz="2500" dirty="0">
              <a:solidFill>
                <a:srgbClr val="636D6E"/>
              </a:solidFill>
            </a:endParaRPr>
          </a:p>
          <a:p>
            <a:pPr marL="457200" lvl="0" indent="-457200">
              <a:buFont typeface="Arial" charset="0"/>
              <a:buChar char="•"/>
            </a:pPr>
            <a:r>
              <a:rPr lang="en-US" sz="2500" dirty="0">
                <a:solidFill>
                  <a:srgbClr val="636D6E"/>
                </a:solidFill>
              </a:rPr>
              <a:t>How do these tactics help us understand early disenfranchisement? </a:t>
            </a:r>
          </a:p>
          <a:p>
            <a:pPr marL="457200" lvl="0" indent="-457200">
              <a:buFont typeface="Arial" charset="0"/>
              <a:buChar char="•"/>
            </a:pPr>
            <a:endParaRPr lang="en-US" sz="2500" dirty="0">
              <a:solidFill>
                <a:srgbClr val="636D6E"/>
              </a:solidFill>
            </a:endParaRPr>
          </a:p>
          <a:p>
            <a:pPr marL="457200" lvl="0" indent="-457200">
              <a:buFont typeface="Arial" charset="0"/>
              <a:buChar char="•"/>
            </a:pPr>
            <a:r>
              <a:rPr lang="en-US" sz="2500" dirty="0">
                <a:solidFill>
                  <a:srgbClr val="636D6E"/>
                </a:solidFill>
              </a:rPr>
              <a:t>How did you connect the police brutality protestor to the protestor calling for voting rights?</a:t>
            </a:r>
          </a:p>
          <a:p>
            <a:pPr marL="457200" indent="-457200">
              <a:buFont typeface="Arial" charset="0"/>
              <a:buChar char="•"/>
            </a:pPr>
            <a:endParaRPr lang="en-US" dirty="0"/>
          </a:p>
        </p:txBody>
      </p:sp>
      <p:sp>
        <p:nvSpPr>
          <p:cNvPr id="3" name="Content Placeholder 2"/>
          <p:cNvSpPr>
            <a:spLocks noGrp="1"/>
          </p:cNvSpPr>
          <p:nvPr>
            <p:ph idx="15"/>
          </p:nvPr>
        </p:nvSpPr>
        <p:spPr/>
        <p:txBody>
          <a:bodyPr/>
          <a:lstStyle/>
          <a:p>
            <a:r>
              <a:rPr lang="en-US" sz="1200" dirty="0"/>
              <a:t>Why do some votes count less than others? </a:t>
            </a:r>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41241" y="2409537"/>
            <a:ext cx="2857500" cy="2857500"/>
          </a:xfrm>
          <a:prstGeom prst="rect">
            <a:avLst/>
          </a:prstGeom>
        </p:spPr>
      </p:pic>
    </p:spTree>
    <p:extLst>
      <p:ext uri="{BB962C8B-B14F-4D97-AF65-F5344CB8AC3E}">
        <p14:creationId xmlns:p14="http://schemas.microsoft.com/office/powerpoint/2010/main" val="8241934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a:xfrm>
            <a:off x="736494" y="1816535"/>
            <a:ext cx="8229600" cy="3254230"/>
          </a:xfrm>
        </p:spPr>
        <p:txBody>
          <a:bodyPr/>
          <a:lstStyle/>
          <a:p>
            <a:pPr lvl="0"/>
            <a:r>
              <a:rPr lang="en-US" u="sng" dirty="0"/>
              <a:t>Let’s Discuss!</a:t>
            </a:r>
          </a:p>
          <a:p>
            <a:pPr marL="457200" lvl="0" indent="-457200">
              <a:buFont typeface="Arial" charset="0"/>
              <a:buChar char="•"/>
            </a:pPr>
            <a:r>
              <a:rPr lang="en-US" dirty="0"/>
              <a:t>Why is it important to discuss these things, especially in a modern context?</a:t>
            </a:r>
          </a:p>
          <a:p>
            <a:pPr marL="457200" lvl="0" indent="-457200">
              <a:buFont typeface="Arial" charset="0"/>
              <a:buChar char="•"/>
            </a:pPr>
            <a:r>
              <a:rPr lang="en-US" dirty="0"/>
              <a:t>How have these laws change your understanding of the right to vote in America?</a:t>
            </a:r>
          </a:p>
          <a:p>
            <a:endParaRPr lang="en-US" dirty="0"/>
          </a:p>
        </p:txBody>
      </p:sp>
      <p:sp>
        <p:nvSpPr>
          <p:cNvPr id="3" name="Content Placeholder 2"/>
          <p:cNvSpPr>
            <a:spLocks noGrp="1"/>
          </p:cNvSpPr>
          <p:nvPr>
            <p:ph idx="15"/>
          </p:nvPr>
        </p:nvSpPr>
        <p:spPr/>
        <p:txBody>
          <a:bodyPr/>
          <a:lstStyle/>
          <a:p>
            <a:r>
              <a:rPr lang="en-US" sz="1400" dirty="0"/>
              <a:t>Why do some votes count less than others? </a:t>
            </a:r>
          </a:p>
        </p:txBody>
      </p:sp>
    </p:spTree>
    <p:extLst>
      <p:ext uri="{BB962C8B-B14F-4D97-AF65-F5344CB8AC3E}">
        <p14:creationId xmlns:p14="http://schemas.microsoft.com/office/powerpoint/2010/main" val="12887445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4"/>
          </p:nvPr>
        </p:nvSpPr>
        <p:spPr/>
        <p:txBody>
          <a:bodyPr/>
          <a:lstStyle/>
          <a:p>
            <a:pPr lvl="0"/>
            <a:r>
              <a:rPr lang="en-US" b="1" dirty="0">
                <a:solidFill>
                  <a:srgbClr val="636D6E"/>
                </a:solidFill>
              </a:rPr>
              <a:t>Exit Ticket: </a:t>
            </a:r>
            <a:r>
              <a:rPr lang="en-US" sz="2500" dirty="0">
                <a:solidFill>
                  <a:srgbClr val="636D6E"/>
                </a:solidFill>
              </a:rPr>
              <a:t>Reflect on one of the images you examined during the Silent Discussion activity. </a:t>
            </a:r>
          </a:p>
          <a:p>
            <a:pPr lvl="0"/>
            <a:endParaRPr lang="en-US" sz="2500" dirty="0">
              <a:solidFill>
                <a:srgbClr val="636D6E"/>
              </a:solidFill>
            </a:endParaRPr>
          </a:p>
          <a:p>
            <a:pPr lvl="0"/>
            <a:r>
              <a:rPr lang="en-US" sz="2500" dirty="0">
                <a:solidFill>
                  <a:srgbClr val="636D6E"/>
                </a:solidFill>
              </a:rPr>
              <a:t>How can you connect a historical disenfranchisement law and a modern form of voter suppression? </a:t>
            </a:r>
          </a:p>
          <a:p>
            <a:endParaRPr lang="en-US" dirty="0"/>
          </a:p>
        </p:txBody>
      </p:sp>
      <p:sp>
        <p:nvSpPr>
          <p:cNvPr id="4" name="Content Placeholder 3"/>
          <p:cNvSpPr>
            <a:spLocks noGrp="1"/>
          </p:cNvSpPr>
          <p:nvPr>
            <p:ph idx="15"/>
          </p:nvPr>
        </p:nvSpPr>
        <p:spPr/>
        <p:txBody>
          <a:bodyPr/>
          <a:lstStyle/>
          <a:p>
            <a:r>
              <a:rPr lang="en-US" sz="1200"/>
              <a:t>Why </a:t>
            </a:r>
            <a:r>
              <a:rPr lang="en-US" sz="1200" dirty="0"/>
              <a:t>do some votes count less than others? </a:t>
            </a:r>
          </a:p>
          <a:p>
            <a:endParaRPr lang="en-US" dirty="0"/>
          </a:p>
        </p:txBody>
      </p:sp>
      <p:pic>
        <p:nvPicPr>
          <p:cNvPr id="8" name="Picture Placeholder 7"/>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l="28020" r="28020"/>
          <a:stretch>
            <a:fillRect/>
          </a:stretch>
        </p:blipFill>
        <p:spPr>
          <a:xfrm>
            <a:off x="0" y="1062482"/>
            <a:ext cx="3671455" cy="5609550"/>
          </a:xfrm>
        </p:spPr>
      </p:pic>
    </p:spTree>
    <p:extLst>
      <p:ext uri="{BB962C8B-B14F-4D97-AF65-F5344CB8AC3E}">
        <p14:creationId xmlns:p14="http://schemas.microsoft.com/office/powerpoint/2010/main" val="94433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u="sng" dirty="0">
                <a:solidFill>
                  <a:schemeClr val="accent3"/>
                </a:solidFill>
              </a:rPr>
              <a:t>Welcome:</a:t>
            </a:r>
          </a:p>
          <a:p>
            <a:pPr marL="514350" indent="-514350">
              <a:buAutoNum type="arabicPeriod"/>
            </a:pPr>
            <a:r>
              <a:rPr lang="en-US" dirty="0">
                <a:solidFill>
                  <a:schemeClr val="accent3"/>
                </a:solidFill>
              </a:rPr>
              <a:t>Take out your </a:t>
            </a:r>
            <a:r>
              <a:rPr lang="en-US" i="1" dirty="0">
                <a:solidFill>
                  <a:schemeClr val="accent3"/>
                </a:solidFill>
              </a:rPr>
              <a:t>Origins</a:t>
            </a:r>
            <a:r>
              <a:rPr lang="en-US" dirty="0">
                <a:solidFill>
                  <a:schemeClr val="accent3"/>
                </a:solidFill>
              </a:rPr>
              <a:t> reading and any notes.</a:t>
            </a:r>
          </a:p>
          <a:p>
            <a:pPr marL="514350" indent="-514350">
              <a:buAutoNum type="arabicPeriod"/>
            </a:pPr>
            <a:r>
              <a:rPr lang="en-US" dirty="0">
                <a:solidFill>
                  <a:schemeClr val="accent3"/>
                </a:solidFill>
              </a:rPr>
              <a:t>Prepare your thoughts and observations from the reading.</a:t>
            </a:r>
          </a:p>
          <a:p>
            <a:endParaRPr lang="en-US" dirty="0">
              <a:solidFill>
                <a:schemeClr val="tx1">
                  <a:lumMod val="65000"/>
                  <a:lumOff val="35000"/>
                </a:schemeClr>
              </a:solidFill>
            </a:endParaRPr>
          </a:p>
        </p:txBody>
      </p:sp>
      <p:sp>
        <p:nvSpPr>
          <p:cNvPr id="3" name="Content Placeholder 2"/>
          <p:cNvSpPr>
            <a:spLocks noGrp="1"/>
          </p:cNvSpPr>
          <p:nvPr>
            <p:ph idx="15"/>
          </p:nvPr>
        </p:nvSpPr>
        <p:spPr/>
        <p:txBody>
          <a:bodyPr/>
          <a:lstStyle/>
          <a:p>
            <a:r>
              <a:rPr lang="en-US" sz="1400" dirty="0"/>
              <a:t>Why do some votes count less than others? </a:t>
            </a:r>
          </a:p>
          <a:p>
            <a:endParaRPr lang="en-US" dirty="0"/>
          </a:p>
        </p:txBody>
      </p:sp>
      <p:pic>
        <p:nvPicPr>
          <p:cNvPr id="4" name="Picture 3"/>
          <p:cNvPicPr>
            <a:picLocks noChangeAspect="1"/>
          </p:cNvPicPr>
          <p:nvPr/>
        </p:nvPicPr>
        <p:blipFill>
          <a:blip r:embed="rId2"/>
          <a:stretch>
            <a:fillRect/>
          </a:stretch>
        </p:blipFill>
        <p:spPr>
          <a:xfrm>
            <a:off x="2779668" y="4779974"/>
            <a:ext cx="4164124" cy="1835664"/>
          </a:xfrm>
          <a:prstGeom prst="rect">
            <a:avLst/>
          </a:prstGeom>
        </p:spPr>
      </p:pic>
    </p:spTree>
    <p:extLst>
      <p:ext uri="{BB962C8B-B14F-4D97-AF65-F5344CB8AC3E}">
        <p14:creationId xmlns:p14="http://schemas.microsoft.com/office/powerpoint/2010/main" val="3293156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p:txBody>
          <a:bodyPr/>
          <a:lstStyle/>
          <a:p>
            <a:r>
              <a:rPr lang="en-US" dirty="0"/>
              <a:t>From the Article:</a:t>
            </a:r>
          </a:p>
          <a:p>
            <a:pPr marL="457200" indent="-457200">
              <a:buFont typeface="Arial" charset="0"/>
              <a:buChar char="•"/>
            </a:pPr>
            <a:r>
              <a:rPr lang="en-US" sz="2500" dirty="0"/>
              <a:t>“Laws denying rights and privileges of citizenship to those convicted of certain criminal acts have long existed in the western world.”</a:t>
            </a:r>
          </a:p>
          <a:p>
            <a:pPr marL="457200" indent="-457200">
              <a:buFont typeface="Arial" charset="0"/>
              <a:buChar char="•"/>
            </a:pPr>
            <a:endParaRPr lang="en-US" sz="2500" dirty="0"/>
          </a:p>
          <a:p>
            <a:pPr marL="457200" indent="-457200">
              <a:buFont typeface="Arial" charset="0"/>
              <a:buChar char="•"/>
            </a:pPr>
            <a:r>
              <a:rPr lang="en-US" sz="2500" dirty="0"/>
              <a:t>“In 1866</a:t>
            </a:r>
            <a:r>
              <a:rPr lang="is-IS" sz="2500" dirty="0"/>
              <a:t>…</a:t>
            </a:r>
            <a:r>
              <a:rPr lang="en-US" sz="2500" dirty="0"/>
              <a:t>The Civil War had just ended, the 13</a:t>
            </a:r>
            <a:r>
              <a:rPr lang="en-US" sz="2500" baseline="30000" dirty="0"/>
              <a:t>th </a:t>
            </a:r>
            <a:r>
              <a:rPr lang="en-US" sz="2500" dirty="0"/>
              <a:t>Amendment outlawed slavery in 1865, and the </a:t>
            </a:r>
            <a:r>
              <a:rPr lang="en-US" sz="2500" u="sng" dirty="0">
                <a:hlinkClick r:id="rId2"/>
              </a:rPr>
              <a:t>14</a:t>
            </a:r>
            <a:r>
              <a:rPr lang="en-US" sz="2500" u="sng" baseline="30000" dirty="0">
                <a:hlinkClick r:id="rId2"/>
              </a:rPr>
              <a:t>th</a:t>
            </a:r>
            <a:r>
              <a:rPr lang="en-US" sz="2500" u="sng" dirty="0">
                <a:hlinkClick r:id="rId2"/>
              </a:rPr>
              <a:t> Amendment</a:t>
            </a:r>
            <a:r>
              <a:rPr lang="en-US" sz="2500" dirty="0"/>
              <a:t>—promising citizenship and equal protection—would soon be ratified (1868).”</a:t>
            </a:r>
          </a:p>
        </p:txBody>
      </p:sp>
      <p:sp>
        <p:nvSpPr>
          <p:cNvPr id="3" name="Content Placeholder 2"/>
          <p:cNvSpPr>
            <a:spLocks noGrp="1"/>
          </p:cNvSpPr>
          <p:nvPr>
            <p:ph idx="15"/>
          </p:nvPr>
        </p:nvSpPr>
        <p:spPr/>
        <p:txBody>
          <a:bodyPr/>
          <a:lstStyle/>
          <a:p>
            <a:r>
              <a:rPr lang="en-US" sz="1200" dirty="0"/>
              <a:t>Why do some votes count less than others? </a:t>
            </a:r>
          </a:p>
          <a:p>
            <a:endParaRPr lang="en-US" dirty="0"/>
          </a:p>
        </p:txBody>
      </p:sp>
    </p:spTree>
    <p:extLst>
      <p:ext uri="{BB962C8B-B14F-4D97-AF65-F5344CB8AC3E}">
        <p14:creationId xmlns:p14="http://schemas.microsoft.com/office/powerpoint/2010/main" val="458643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a:xfrm>
            <a:off x="736494" y="1397901"/>
            <a:ext cx="8229600" cy="4525963"/>
          </a:xfrm>
        </p:spPr>
        <p:txBody>
          <a:bodyPr/>
          <a:lstStyle/>
          <a:p>
            <a:r>
              <a:rPr lang="en-US" dirty="0">
                <a:solidFill>
                  <a:schemeClr val="bg1">
                    <a:lumMod val="50000"/>
                  </a:schemeClr>
                </a:solidFill>
              </a:rPr>
              <a:t>From the Article: </a:t>
            </a:r>
          </a:p>
          <a:p>
            <a:pPr marL="457200" indent="-457200">
              <a:buFont typeface="Arial" charset="0"/>
              <a:buChar char="•"/>
            </a:pPr>
            <a:r>
              <a:rPr lang="en-US" sz="2500" dirty="0">
                <a:solidFill>
                  <a:schemeClr val="bg1">
                    <a:lumMod val="50000"/>
                  </a:schemeClr>
                </a:solidFill>
              </a:rPr>
              <a:t>“Desperate to stop black voting in order to maintain their racial hierarchies and privileged positions, white southern Democrats would soon turn to legal tools such as literacy tests and poll taxes to limit black suffrage, but the first methods they turned to after the war were existing laws disfranchising for crime.”</a:t>
            </a:r>
          </a:p>
        </p:txBody>
      </p:sp>
      <p:sp>
        <p:nvSpPr>
          <p:cNvPr id="3" name="Content Placeholder 2"/>
          <p:cNvSpPr>
            <a:spLocks noGrp="1"/>
          </p:cNvSpPr>
          <p:nvPr>
            <p:ph idx="15"/>
          </p:nvPr>
        </p:nvSpPr>
        <p:spPr/>
        <p:txBody>
          <a:bodyPr/>
          <a:lstStyle/>
          <a:p>
            <a:r>
              <a:rPr lang="en-US" sz="1200" dirty="0"/>
              <a:t>Why do some votes count less than others? </a:t>
            </a:r>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79589" y="4290884"/>
            <a:ext cx="3949700" cy="2057400"/>
          </a:xfrm>
          <a:prstGeom prst="rect">
            <a:avLst/>
          </a:prstGeom>
        </p:spPr>
      </p:pic>
    </p:spTree>
    <p:extLst>
      <p:ext uri="{BB962C8B-B14F-4D97-AF65-F5344CB8AC3E}">
        <p14:creationId xmlns:p14="http://schemas.microsoft.com/office/powerpoint/2010/main" val="1096327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a:xfrm>
            <a:off x="736494" y="1879814"/>
            <a:ext cx="8229600" cy="4525963"/>
          </a:xfrm>
        </p:spPr>
        <p:txBody>
          <a:bodyPr/>
          <a:lstStyle/>
          <a:p>
            <a:r>
              <a:rPr lang="en-US" dirty="0"/>
              <a:t>From the Article:</a:t>
            </a:r>
          </a:p>
          <a:p>
            <a:pPr marL="457200" indent="-457200">
              <a:buFont typeface="Arial" charset="0"/>
              <a:buChar char="•"/>
            </a:pPr>
            <a:r>
              <a:rPr lang="en-US" sz="2500" dirty="0"/>
              <a:t>“The 15</a:t>
            </a:r>
            <a:r>
              <a:rPr lang="en-US" sz="2500" baseline="30000" dirty="0"/>
              <a:t>th </a:t>
            </a:r>
            <a:r>
              <a:rPr lang="en-US" sz="2500" dirty="0"/>
              <a:t>Amendment, ratified in 1870 partially as a response to southern states’ suppression of the black vote, declared that “the right of citizens of the United States to vote shall not be denied or abridged by the United States or by any State on account of race, color, or previous condition of servitude.” Nevertheless, states found a variety of creative ways to deny black men the right to vote.”</a:t>
            </a:r>
          </a:p>
        </p:txBody>
      </p:sp>
      <p:sp>
        <p:nvSpPr>
          <p:cNvPr id="3" name="Content Placeholder 2"/>
          <p:cNvSpPr>
            <a:spLocks noGrp="1"/>
          </p:cNvSpPr>
          <p:nvPr>
            <p:ph idx="15"/>
          </p:nvPr>
        </p:nvSpPr>
        <p:spPr/>
        <p:txBody>
          <a:bodyPr/>
          <a:lstStyle/>
          <a:p>
            <a:r>
              <a:rPr lang="en-US" sz="1200" dirty="0"/>
              <a:t>Why do some votes count less than others? </a:t>
            </a:r>
          </a:p>
          <a:p>
            <a:endParaRPr lang="en-US" dirty="0"/>
          </a:p>
        </p:txBody>
      </p:sp>
    </p:spTree>
    <p:extLst>
      <p:ext uri="{BB962C8B-B14F-4D97-AF65-F5344CB8AC3E}">
        <p14:creationId xmlns:p14="http://schemas.microsoft.com/office/powerpoint/2010/main" val="756170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6"/>
          </p:nvPr>
        </p:nvSpPr>
        <p:spPr/>
        <p:txBody>
          <a:bodyPr/>
          <a:lstStyle/>
          <a:p>
            <a:pPr algn="ctr"/>
            <a:r>
              <a:rPr lang="en-US" dirty="0"/>
              <a:t>How do some votes count less than others? </a:t>
            </a:r>
          </a:p>
          <a:p>
            <a:pPr algn="ctr"/>
            <a:endParaRPr lang="en-US" dirty="0"/>
          </a:p>
        </p:txBody>
      </p:sp>
      <p:sp>
        <p:nvSpPr>
          <p:cNvPr id="3" name="Content Placeholder 2"/>
          <p:cNvSpPr>
            <a:spLocks noGrp="1"/>
          </p:cNvSpPr>
          <p:nvPr>
            <p:ph idx="15"/>
          </p:nvPr>
        </p:nvSpPr>
        <p:spPr/>
        <p:txBody>
          <a:bodyPr/>
          <a:lstStyle/>
          <a:p>
            <a:r>
              <a:rPr lang="en-US" sz="1400" dirty="0"/>
              <a:t>Why do some votes count less than others? </a:t>
            </a:r>
          </a:p>
          <a:p>
            <a:endParaRPr lang="en-US" dirty="0"/>
          </a:p>
        </p:txBody>
      </p:sp>
    </p:spTree>
    <p:extLst>
      <p:ext uri="{BB962C8B-B14F-4D97-AF65-F5344CB8AC3E}">
        <p14:creationId xmlns:p14="http://schemas.microsoft.com/office/powerpoint/2010/main" val="680763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5"/>
          </p:nvPr>
        </p:nvSpPr>
        <p:spPr/>
        <p:txBody>
          <a:bodyPr/>
          <a:lstStyle/>
          <a:p>
            <a:r>
              <a:rPr lang="en-US" sz="1200" dirty="0"/>
              <a:t>Why do some votes count less than others? </a:t>
            </a:r>
          </a:p>
          <a:p>
            <a:endParaRPr lang="en-US" dirty="0"/>
          </a:p>
        </p:txBody>
      </p:sp>
      <p:sp>
        <p:nvSpPr>
          <p:cNvPr id="3" name="Content Placeholder 2"/>
          <p:cNvSpPr>
            <a:spLocks noGrp="1"/>
          </p:cNvSpPr>
          <p:nvPr>
            <p:ph idx="16"/>
          </p:nvPr>
        </p:nvSpPr>
        <p:spPr/>
        <p:txBody>
          <a:bodyPr/>
          <a:lstStyle/>
          <a:p>
            <a:pPr>
              <a:lnSpc>
                <a:spcPct val="100000"/>
              </a:lnSpc>
            </a:pPr>
            <a:r>
              <a:rPr lang="en-US" sz="2000" u="sng" dirty="0"/>
              <a:t>Today:</a:t>
            </a:r>
          </a:p>
          <a:p>
            <a:pPr>
              <a:lnSpc>
                <a:spcPct val="100000"/>
              </a:lnSpc>
            </a:pPr>
            <a:endParaRPr lang="en-US" sz="2000" dirty="0"/>
          </a:p>
          <a:p>
            <a:pPr lvl="0">
              <a:lnSpc>
                <a:spcPct val="100000"/>
              </a:lnSpc>
            </a:pPr>
            <a:r>
              <a:rPr lang="en-US" sz="2000" dirty="0"/>
              <a:t>1. “I Can” describe key events in the history of disenfranchisement of African-American voters in the U.S.</a:t>
            </a:r>
          </a:p>
          <a:p>
            <a:pPr lvl="0">
              <a:lnSpc>
                <a:spcPct val="100000"/>
              </a:lnSpc>
            </a:pPr>
            <a:endParaRPr lang="en-US" sz="2000" dirty="0"/>
          </a:p>
          <a:p>
            <a:pPr lvl="0">
              <a:lnSpc>
                <a:spcPct val="100000"/>
              </a:lnSpc>
            </a:pPr>
            <a:endParaRPr lang="en-US" sz="2000" dirty="0"/>
          </a:p>
          <a:p>
            <a:pPr lvl="0">
              <a:lnSpc>
                <a:spcPct val="100000"/>
              </a:lnSpc>
            </a:pPr>
            <a:endParaRPr lang="en-US" sz="2000" dirty="0"/>
          </a:p>
          <a:p>
            <a:pPr lvl="0">
              <a:lnSpc>
                <a:spcPct val="100000"/>
              </a:lnSpc>
            </a:pPr>
            <a:r>
              <a:rPr lang="en-US" sz="2000" dirty="0"/>
              <a:t>2. “I Can” connect primary source images to important events or laws from the history of African-American disenfranchisement. </a:t>
            </a:r>
            <a:r>
              <a:rPr lang="en-US" sz="1400" dirty="0"/>
              <a:t>	</a:t>
            </a:r>
          </a:p>
          <a:p>
            <a:endParaRPr lang="en-US" sz="2500" dirty="0"/>
          </a:p>
        </p:txBody>
      </p:sp>
    </p:spTree>
    <p:extLst>
      <p:ext uri="{BB962C8B-B14F-4D97-AF65-F5344CB8AC3E}">
        <p14:creationId xmlns:p14="http://schemas.microsoft.com/office/powerpoint/2010/main" val="9037821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a:xfrm>
            <a:off x="332510" y="1165370"/>
            <a:ext cx="4946072" cy="3531322"/>
          </a:xfrm>
        </p:spPr>
        <p:txBody>
          <a:bodyPr/>
          <a:lstStyle/>
          <a:p>
            <a:pPr algn="ctr"/>
            <a:r>
              <a:rPr lang="en-US" sz="3000" b="1" u="sng" dirty="0"/>
              <a:t>During the Mini-Lecture, Complete the 3-2-1 Handout:</a:t>
            </a:r>
          </a:p>
          <a:p>
            <a:pPr marL="342900" lvl="0" indent="-342900">
              <a:buFont typeface="Arial" charset="0"/>
              <a:buChar char="•"/>
            </a:pPr>
            <a:r>
              <a:rPr lang="en-US" sz="2500" dirty="0"/>
              <a:t>3 key disenfranchisement laws from history. Define them.</a:t>
            </a:r>
          </a:p>
          <a:p>
            <a:pPr marL="342900" lvl="0" indent="-342900">
              <a:buFont typeface="Arial" charset="0"/>
              <a:buChar char="•"/>
            </a:pPr>
            <a:r>
              <a:rPr lang="en-US" sz="2500" dirty="0"/>
              <a:t>2 modern forms of disenfranchisement. Briefly define them.</a:t>
            </a:r>
          </a:p>
          <a:p>
            <a:pPr marL="342900" lvl="0" indent="-342900">
              <a:buFont typeface="Arial" charset="0"/>
              <a:buChar char="•"/>
            </a:pPr>
            <a:r>
              <a:rPr lang="en-US" sz="2500" dirty="0"/>
              <a:t>1 summary of disenfranchisement throughout American history. Use one law as support.</a:t>
            </a:r>
          </a:p>
          <a:p>
            <a:endParaRPr lang="en-US" dirty="0"/>
          </a:p>
        </p:txBody>
      </p:sp>
      <p:sp>
        <p:nvSpPr>
          <p:cNvPr id="3" name="Content Placeholder 2"/>
          <p:cNvSpPr>
            <a:spLocks noGrp="1"/>
          </p:cNvSpPr>
          <p:nvPr>
            <p:ph idx="15"/>
          </p:nvPr>
        </p:nvSpPr>
        <p:spPr/>
        <p:txBody>
          <a:bodyPr/>
          <a:lstStyle/>
          <a:p>
            <a:r>
              <a:rPr lang="en-US" sz="1400" dirty="0"/>
              <a:t>Why do some votes count less than others? </a:t>
            </a:r>
          </a:p>
          <a:p>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73888" y="2829841"/>
            <a:ext cx="3081014" cy="2161308"/>
          </a:xfrm>
          <a:prstGeom prst="rect">
            <a:avLst/>
          </a:prstGeom>
        </p:spPr>
      </p:pic>
    </p:spTree>
    <p:extLst>
      <p:ext uri="{BB962C8B-B14F-4D97-AF65-F5344CB8AC3E}">
        <p14:creationId xmlns:p14="http://schemas.microsoft.com/office/powerpoint/2010/main" val="1720066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3"/>
          </p:nvPr>
        </p:nvSpPr>
        <p:spPr>
          <a:xfrm>
            <a:off x="736494" y="1509111"/>
            <a:ext cx="8229600" cy="4525963"/>
          </a:xfrm>
        </p:spPr>
        <p:txBody>
          <a:bodyPr/>
          <a:lstStyle/>
          <a:p>
            <a:pPr algn="ctr"/>
            <a:r>
              <a:rPr lang="en-US" u="sng" dirty="0"/>
              <a:t>What is Disenfranchisement?</a:t>
            </a:r>
          </a:p>
          <a:p>
            <a:pPr marL="457200" indent="-457200">
              <a:buFont typeface="Arial" charset="0"/>
              <a:buChar char="•"/>
            </a:pPr>
            <a:r>
              <a:rPr lang="en-US" sz="2500" dirty="0"/>
              <a:t>Simply: “to keep deprive someone of the right to vote” (Dictionary.com) </a:t>
            </a:r>
          </a:p>
          <a:p>
            <a:pPr marL="457200" indent="-457200">
              <a:buFont typeface="Arial" charset="0"/>
              <a:buChar char="•"/>
            </a:pPr>
            <a:r>
              <a:rPr lang="en-US" sz="2500" dirty="0"/>
              <a:t>Throughout our history, it has taken many forms.</a:t>
            </a:r>
          </a:p>
          <a:p>
            <a:pPr marL="457200" indent="-457200">
              <a:buFont typeface="Arial" charset="0"/>
              <a:buChar char="•"/>
            </a:pPr>
            <a:r>
              <a:rPr lang="en-US" sz="2500" dirty="0"/>
              <a:t>Today we will focus on the </a:t>
            </a:r>
            <a:r>
              <a:rPr lang="en-US" sz="2500" i="1" dirty="0"/>
              <a:t>why</a:t>
            </a:r>
            <a:r>
              <a:rPr lang="en-US" sz="2500" dirty="0"/>
              <a:t> and the </a:t>
            </a:r>
            <a:r>
              <a:rPr lang="en-US" sz="2500" i="1" dirty="0"/>
              <a:t>how.</a:t>
            </a:r>
          </a:p>
          <a:p>
            <a:pPr marL="457200" indent="-457200">
              <a:buFont typeface="Arial" charset="0"/>
              <a:buChar char="•"/>
            </a:pPr>
            <a:endParaRPr lang="en-US" sz="2500" i="1" dirty="0"/>
          </a:p>
          <a:p>
            <a:pPr algn="ctr"/>
            <a:r>
              <a:rPr lang="en-US" sz="2500" i="1" dirty="0">
                <a:solidFill>
                  <a:schemeClr val="bg1">
                    <a:lumMod val="50000"/>
                  </a:schemeClr>
                </a:solidFill>
              </a:rPr>
              <a:t>“</a:t>
            </a:r>
            <a:r>
              <a:rPr lang="en-US" sz="2500" dirty="0">
                <a:solidFill>
                  <a:schemeClr val="bg1">
                    <a:lumMod val="50000"/>
                  </a:schemeClr>
                </a:solidFill>
              </a:rPr>
              <a:t>History shows us that unjust obstacles to voting have undermined our democracy in the past and suggests that such practices may threaten it in the future as well” (</a:t>
            </a:r>
            <a:r>
              <a:rPr lang="en-US" sz="2500" i="1" dirty="0">
                <a:solidFill>
                  <a:schemeClr val="bg1">
                    <a:lumMod val="50000"/>
                  </a:schemeClr>
                </a:solidFill>
              </a:rPr>
              <a:t>Origins</a:t>
            </a:r>
            <a:r>
              <a:rPr lang="en-US" sz="2500" dirty="0">
                <a:solidFill>
                  <a:schemeClr val="bg1">
                    <a:lumMod val="50000"/>
                  </a:schemeClr>
                </a:solidFill>
              </a:rPr>
              <a:t>)</a:t>
            </a:r>
            <a:endParaRPr lang="en-US" sz="2500" i="1" dirty="0">
              <a:solidFill>
                <a:schemeClr val="bg1">
                  <a:lumMod val="50000"/>
                </a:schemeClr>
              </a:solidFill>
            </a:endParaRPr>
          </a:p>
        </p:txBody>
      </p:sp>
      <p:sp>
        <p:nvSpPr>
          <p:cNvPr id="3" name="Content Placeholder 2"/>
          <p:cNvSpPr>
            <a:spLocks noGrp="1"/>
          </p:cNvSpPr>
          <p:nvPr>
            <p:ph idx="15"/>
          </p:nvPr>
        </p:nvSpPr>
        <p:spPr/>
        <p:txBody>
          <a:bodyPr/>
          <a:lstStyle/>
          <a:p>
            <a:r>
              <a:rPr lang="en-US" sz="1200" dirty="0"/>
              <a:t>Why do some votes count less than others? </a:t>
            </a:r>
          </a:p>
          <a:p>
            <a:endParaRPr lang="en-US" dirty="0"/>
          </a:p>
        </p:txBody>
      </p:sp>
    </p:spTree>
    <p:extLst>
      <p:ext uri="{BB962C8B-B14F-4D97-AF65-F5344CB8AC3E}">
        <p14:creationId xmlns:p14="http://schemas.microsoft.com/office/powerpoint/2010/main" val="905087330"/>
      </p:ext>
    </p:extLst>
  </p:cSld>
  <p:clrMapOvr>
    <a:masterClrMapping/>
  </p:clrMapOvr>
</p:sld>
</file>

<file path=ppt/theme/theme1.xml><?xml version="1.0" encoding="utf-8"?>
<a:theme xmlns:a="http://schemas.openxmlformats.org/drawingml/2006/main" name="2_Title Slid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ontent Slid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398</TotalTime>
  <Words>1011</Words>
  <Application>Microsoft Macintosh PowerPoint</Application>
  <PresentationFormat>On-screen Show (4:3)</PresentationFormat>
  <Paragraphs>82</Paragraphs>
  <Slides>16</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16</vt:i4>
      </vt:variant>
    </vt:vector>
  </HeadingPairs>
  <TitlesOfParts>
    <vt:vector size="20" baseType="lpstr">
      <vt:lpstr>Arial</vt:lpstr>
      <vt:lpstr>Calibri</vt:lpstr>
      <vt:lpstr>2_Title Slide</vt:lpstr>
      <vt:lpstr>Content Slide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Jacquie Aberegg</dc:creator>
  <cp:lastModifiedBy>Sullivan, Renae</cp:lastModifiedBy>
  <cp:revision>42</cp:revision>
  <cp:lastPrinted>2013-08-13T14:25:08Z</cp:lastPrinted>
  <dcterms:created xsi:type="dcterms:W3CDTF">2013-05-24T18:55:25Z</dcterms:created>
  <dcterms:modified xsi:type="dcterms:W3CDTF">2020-04-18T05:46:31Z</dcterms:modified>
</cp:coreProperties>
</file>