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  <p:sldMasterId id="2147483751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6" r:id="rId4"/>
    <p:sldId id="273" r:id="rId5"/>
    <p:sldId id="267" r:id="rId6"/>
    <p:sldId id="269" r:id="rId7"/>
    <p:sldId id="264" r:id="rId8"/>
    <p:sldId id="275" r:id="rId9"/>
    <p:sldId id="271" r:id="rId10"/>
    <p:sldId id="27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6D6E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29" autoAdjust="0"/>
    <p:restoredTop sz="94593" autoAdjust="0"/>
  </p:normalViewPr>
  <p:slideViewPr>
    <p:cSldViewPr snapToGrid="0" snapToObjects="1">
      <p:cViewPr varScale="1">
        <p:scale>
          <a:sx n="117" d="100"/>
          <a:sy n="117" d="100"/>
        </p:scale>
        <p:origin x="12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1" d="100"/>
          <a:sy n="111" d="100"/>
        </p:scale>
        <p:origin x="-394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B6E0F-1DB3-5A43-B8F9-5E1E696749DF}" type="datetimeFigureOut">
              <a:t>3/14/20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1F9FE-B8FF-F345-B45D-636AC2B598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C211-ACBD-CB48-B939-364088D2CD6D}" type="datetimeFigureOut">
              <a:t>3/14/20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4D311-73F7-5D42-B843-E8305C7307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2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80389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746930" y="1830387"/>
            <a:ext cx="8229600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379316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WHI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 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</p:spTree>
    <p:extLst>
      <p:ext uri="{BB962C8B-B14F-4D97-AF65-F5344CB8AC3E}">
        <p14:creationId xmlns:p14="http://schemas.microsoft.com/office/powerpoint/2010/main" val="1106801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hrase-Word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910167"/>
            <a:ext cx="9144000" cy="5947833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B0000"/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42139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651757" y="1734522"/>
            <a:ext cx="7194020" cy="4417350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l">
              <a:lnSpc>
                <a:spcPts val="8400"/>
              </a:lnSpc>
              <a:spcBef>
                <a:spcPts val="0"/>
              </a:spcBef>
              <a:defRPr sz="8000" b="1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BIG WORD</a:t>
            </a:r>
          </a:p>
          <a:p>
            <a:pPr lvl="0"/>
            <a:r>
              <a:rPr lang="en-US" dirty="0"/>
              <a:t>BIG PHRASE</a:t>
            </a:r>
            <a:br>
              <a:rPr lang="en-US" dirty="0"/>
            </a:br>
            <a:r>
              <a:rPr lang="en-US" dirty="0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1471957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4881010" y="5372665"/>
            <a:ext cx="3392206" cy="10940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ct val="110000"/>
              </a:lnSpc>
              <a:spcBef>
                <a:spcPts val="0"/>
              </a:spcBef>
              <a:defRPr sz="2400" baseline="-25000"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algn="r">
              <a:lnSpc>
                <a:spcPct val="110000"/>
              </a:lnSpc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–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Firstandlast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/>
              </a:rPr>
              <a:t> Name</a:t>
            </a:r>
          </a:p>
          <a:p>
            <a:pPr algn="r">
              <a:lnSpc>
                <a:spcPct val="110000"/>
              </a:lnSpc>
            </a:pPr>
            <a:r>
              <a:rPr lang="en-US" sz="1800" dirty="0">
                <a:solidFill>
                  <a:schemeClr val="tx1">
                    <a:lumMod val="60000"/>
                    <a:lumOff val="40000"/>
                  </a:schemeClr>
                </a:solidFill>
                <a:cs typeface="Arial"/>
              </a:rPr>
              <a:t>   Optional title line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944698" y="1734523"/>
            <a:ext cx="7200384" cy="3789978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 vert="horz"/>
          <a:lstStyle>
            <a:lvl1pPr algn="ctr">
              <a:defRPr lang="en-US" sz="3200" b="0" smtClean="0">
                <a:solidFill>
                  <a:srgbClr val="BB0032"/>
                </a:solidFill>
                <a:cs typeface="Arial"/>
              </a:defRPr>
            </a:lvl1pPr>
          </a:lstStyle>
          <a:p>
            <a:pPr lvl="0"/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“Notable quote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goes right here,</a:t>
            </a:r>
            <a:b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</a:br>
            <a:r>
              <a:rPr lang="en-US" sz="6500" b="0" dirty="0">
                <a:solidFill>
                  <a:srgbClr val="BB0032"/>
                </a:solidFill>
                <a:latin typeface="+mj-lt"/>
                <a:cs typeface="Arial"/>
              </a:rPr>
              <a:t>yes right here.”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92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914400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Full slide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868540" y="1436104"/>
            <a:ext cx="3998889" cy="1591385"/>
          </a:xfrm>
          <a:prstGeom prst="rect">
            <a:avLst/>
          </a:prstGeom>
          <a:ln w="190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/>
          <a:lstStyle>
            <a:lvl1pPr marL="91440">
              <a:lnSpc>
                <a:spcPts val="3440"/>
              </a:lnSpc>
              <a:spcBef>
                <a:spcPts val="0"/>
              </a:spcBef>
              <a:defRPr sz="2000" b="1">
                <a:solidFill>
                  <a:srgbClr val="BB0000"/>
                </a:solidFill>
              </a:defRPr>
            </a:lvl1pPr>
            <a:lvl2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buFont typeface="Arial"/>
              <a:buChar char="•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" indent="182880">
              <a:spcBef>
                <a:spcPts val="200"/>
              </a:spcBef>
              <a:spcAft>
                <a:spcPts val="0"/>
              </a:spcAft>
              <a:buClr>
                <a:srgbClr val="BB0000"/>
              </a:buCl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Font typeface="Arial"/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01747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-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923936"/>
            <a:ext cx="3883850" cy="5934064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r>
              <a:rPr lang="en-US" dirty="0"/>
              <a:t>½ slide picture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137592" y="1830387"/>
            <a:ext cx="4701503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>
              <a:lnSpc>
                <a:spcPts val="3440"/>
              </a:lnSpc>
              <a:spcBef>
                <a:spcPts val="0"/>
              </a:spcBef>
              <a:defRPr>
                <a:solidFill>
                  <a:srgbClr val="BB0000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</p:spTree>
    <p:extLst>
      <p:ext uri="{BB962C8B-B14F-4D97-AF65-F5344CB8AC3E}">
        <p14:creationId xmlns:p14="http://schemas.microsoft.com/office/powerpoint/2010/main" val="167368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5" hasCustomPrompt="1"/>
          </p:nvPr>
        </p:nvSpPr>
        <p:spPr>
          <a:xfrm>
            <a:off x="5573888" y="229810"/>
            <a:ext cx="3392206" cy="668812"/>
          </a:xfrm>
          <a:prstGeom prst="rect">
            <a:avLst/>
          </a:prstGeom>
          <a:ln>
            <a:solidFill>
              <a:srgbClr val="BB0000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300" baseline="0">
                <a:solidFill>
                  <a:schemeClr val="bg1"/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UNIT NAME HERE</a:t>
            </a:r>
          </a:p>
          <a:p>
            <a:pPr lvl="0"/>
            <a:r>
              <a:rPr lang="en-US" dirty="0"/>
              <a:t>LINE 2 AS NEEDED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6" hasCustomPrompt="1"/>
          </p:nvPr>
        </p:nvSpPr>
        <p:spPr>
          <a:xfrm>
            <a:off x="4315389" y="1052951"/>
            <a:ext cx="4642821" cy="6361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/>
          <a:lstStyle>
            <a:lvl1pPr algn="r">
              <a:lnSpc>
                <a:spcPts val="1640"/>
              </a:lnSpc>
              <a:spcBef>
                <a:spcPts val="0"/>
              </a:spcBef>
              <a:defRPr sz="1600" b="1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TOPIC TITLE HERE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1400403" y="1830387"/>
            <a:ext cx="6527582" cy="4525963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algn="ctr">
              <a:lnSpc>
                <a:spcPts val="3440"/>
              </a:lnSpc>
              <a:spcBef>
                <a:spcPts val="0"/>
              </a:spcBef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0">
              <a:spcBef>
                <a:spcPts val="600"/>
              </a:spcBef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spcBef>
                <a:spcPts val="0"/>
              </a:spcBef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5pPr marL="502920" indent="0">
              <a:spcBef>
                <a:spcPts val="35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chart/graph/table</a:t>
            </a:r>
          </a:p>
        </p:txBody>
      </p:sp>
    </p:spTree>
    <p:extLst>
      <p:ext uri="{BB962C8B-B14F-4D97-AF65-F5344CB8AC3E}">
        <p14:creationId xmlns:p14="http://schemas.microsoft.com/office/powerpoint/2010/main" val="38332825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9460" y="6356350"/>
            <a:ext cx="2133600" cy="36512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D8E7B-AF3B-B444-8E74-E549FC814F53}" type="datetimeFigureOut">
              <a:rPr lang="en-US" smtClean="0"/>
              <a:pPr/>
              <a:t>3/14/20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974444"/>
            <a:ext cx="9144000" cy="2962806"/>
          </a:xfrm>
          <a:prstGeom prst="rect">
            <a:avLst/>
          </a:prstGeom>
          <a:solidFill>
            <a:srgbClr val="B70F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TheOhioStateUniversity-Horiz-RGBHEX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1600201"/>
            <a:ext cx="6424083" cy="931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1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44000" cy="910167"/>
            <a:chOff x="0" y="1040406"/>
            <a:chExt cx="9144000" cy="910167"/>
          </a:xfrm>
        </p:grpSpPr>
        <p:sp>
          <p:nvSpPr>
            <p:cNvPr id="8" name="Rectangle 7"/>
            <p:cNvSpPr/>
            <p:nvPr/>
          </p:nvSpPr>
          <p:spPr>
            <a:xfrm>
              <a:off x="0" y="1040406"/>
              <a:ext cx="9144000" cy="910167"/>
            </a:xfrm>
            <a:prstGeom prst="rect">
              <a:avLst/>
            </a:prstGeom>
            <a:solidFill>
              <a:srgbClr val="B70F2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 descr="TheOhioStateUniversity-REV-Horiz-RGBHEX.pn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917" y="1238314"/>
              <a:ext cx="3284042" cy="476186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 userDrawn="1"/>
        </p:nvSpPr>
        <p:spPr>
          <a:xfrm>
            <a:off x="8518368" y="6351239"/>
            <a:ext cx="43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B5C881AA-F0C4-B947-803C-EA0A96934EAC}" type="slidenum">
              <a:rPr lang="en-US" sz="1600" smtClean="0">
                <a:solidFill>
                  <a:srgbClr val="636D6E"/>
                </a:solidFill>
              </a:rPr>
              <a:pPr/>
              <a:t>‹#›</a:t>
            </a:fld>
            <a:endParaRPr lang="en-US" sz="1600" dirty="0">
              <a:solidFill>
                <a:srgbClr val="636D6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036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4" r:id="rId2"/>
    <p:sldLayoutId id="2147483769" r:id="rId3"/>
    <p:sldLayoutId id="2147483767" r:id="rId4"/>
    <p:sldLayoutId id="2147483758" r:id="rId5"/>
    <p:sldLayoutId id="2147483768" r:id="rId6"/>
    <p:sldLayoutId id="21474837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228600" algn="l" defTabSz="457200" rtl="0" eaLnBrk="1" latinLnBrk="0" hangingPunct="1"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0" algn="l" defTabSz="457200" rtl="0" eaLnBrk="1" latinLnBrk="0" hangingPunct="1">
        <a:spcBef>
          <a:spcPts val="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2"/>
          <p:cNvSpPr txBox="1">
            <a:spLocks/>
          </p:cNvSpPr>
          <p:nvPr/>
        </p:nvSpPr>
        <p:spPr>
          <a:xfrm>
            <a:off x="1413015" y="3744003"/>
            <a:ext cx="64008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US-Iran Standoff: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1413015" y="4567385"/>
            <a:ext cx="6400800" cy="823382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 baseline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/>
              <a:t>How has America gotten Iran wrong?</a:t>
            </a:r>
          </a:p>
        </p:txBody>
      </p:sp>
    </p:spTree>
    <p:extLst>
      <p:ext uri="{BB962C8B-B14F-4D97-AF65-F5344CB8AC3E}">
        <p14:creationId xmlns:p14="http://schemas.microsoft.com/office/powerpoint/2010/main" val="2284477403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136044" y="1828852"/>
            <a:ext cx="4701503" cy="3645192"/>
          </a:xfrm>
          <a:prstGeom prst="rect">
            <a:avLst/>
          </a:prstGeom>
          <a:ln>
            <a:solidFill>
              <a:srgbClr val="FFFFFF"/>
            </a:solidFill>
          </a:ln>
        </p:spPr>
        <p:txBody>
          <a:bodyPr/>
          <a:lstStyle>
            <a:lvl1pPr marL="0" indent="0" algn="l" defTabSz="457200" rtl="0" eaLnBrk="1" latinLnBrk="0" hangingPunct="1">
              <a:lnSpc>
                <a:spcPts val="3440"/>
              </a:lnSpc>
              <a:spcBef>
                <a:spcPts val="0"/>
              </a:spcBef>
              <a:buFont typeface="Arial"/>
              <a:buNone/>
              <a:defRPr sz="3200" kern="1200">
                <a:solidFill>
                  <a:srgbClr val="BB0000"/>
                </a:solidFill>
                <a:latin typeface="+mn-lt"/>
                <a:ea typeface="+mn-ea"/>
                <a:cs typeface="+mn-cs"/>
              </a:defRPr>
            </a:lvl1pPr>
            <a:lvl2pPr marL="0" indent="0" algn="l" defTabSz="457200" rtl="0" eaLnBrk="1" latinLnBrk="0" hangingPunct="1">
              <a:spcBef>
                <a:spcPts val="600"/>
              </a:spcBef>
              <a:buFont typeface="Arial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-228600" algn="l" defTabSz="457200" rtl="0" eaLnBrk="1" latinLnBrk="0" hangingPunct="1">
              <a:spcBef>
                <a:spcPts val="0"/>
              </a:spcBef>
              <a:buFont typeface="Arial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548640" indent="0" algn="l" defTabSz="457200" rtl="0" eaLnBrk="1" latinLnBrk="0" hangingPunct="1">
              <a:spcBef>
                <a:spcPts val="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02920" indent="0" algn="l" defTabSz="457200" rtl="0" eaLnBrk="1" latinLnBrk="0" hangingPunct="1">
              <a:spcBef>
                <a:spcPts val="350"/>
              </a:spcBef>
              <a:buFont typeface="Arial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 dirty="0"/>
              <a:t>Exit Ticket:</a:t>
            </a:r>
          </a:p>
          <a:p>
            <a:pPr lvl="1"/>
            <a:r>
              <a:rPr lang="en-US" dirty="0"/>
              <a:t>Before you leave:</a:t>
            </a:r>
          </a:p>
          <a:p>
            <a:pPr lvl="1"/>
            <a:endParaRPr lang="en-US" dirty="0"/>
          </a:p>
          <a:p>
            <a:pPr lvl="0"/>
            <a:r>
              <a:rPr lang="en-US" sz="2500" dirty="0"/>
              <a:t>Was the conflict between the U.S. and Iran avoidable or unavoidable? What is the most convincing evidence from the images?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idx="15"/>
          </p:nvPr>
        </p:nvSpPr>
        <p:spPr>
          <a:xfrm>
            <a:off x="5573888" y="229810"/>
            <a:ext cx="3392206" cy="668812"/>
          </a:xfrm>
        </p:spPr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89" r="31589"/>
          <a:stretch>
            <a:fillRect/>
          </a:stretch>
        </p:blipFill>
        <p:spPr>
          <a:xfrm>
            <a:off x="123567" y="1096931"/>
            <a:ext cx="3883850" cy="5476864"/>
          </a:xfrm>
        </p:spPr>
      </p:pic>
    </p:spTree>
    <p:extLst>
      <p:ext uri="{BB962C8B-B14F-4D97-AF65-F5344CB8AC3E}">
        <p14:creationId xmlns:p14="http://schemas.microsoft.com/office/powerpoint/2010/main" val="131921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Welcome!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Once you get seated, please get your “US-Iran relations – a brief history” reading out.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Prepare any thoughts, observations or questions over the reading.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 thinking about: </a:t>
            </a:r>
            <a:r>
              <a:rPr lang="en-US" sz="2400" i="1" dirty="0">
                <a:solidFill>
                  <a:schemeClr val="tx1"/>
                </a:solidFill>
              </a:rPr>
              <a:t>What was the situation like for the United States and Iran in the 1950’s and 60’s?</a:t>
            </a:r>
          </a:p>
          <a:p>
            <a:pPr marL="342900" indent="-342900">
              <a:buFont typeface="Arial" charset="0"/>
              <a:buChar char="•"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156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3"/>
          </p:nvPr>
        </p:nvSpPr>
        <p:spPr>
          <a:xfrm>
            <a:off x="746930" y="1482320"/>
            <a:ext cx="4387778" cy="4525963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Highlights from the BBC Article: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Iranian Revolution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US Embassy Hostage Crisis (1979)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Iranian Passenger Plane Shot Down</a:t>
            </a:r>
          </a:p>
          <a:p>
            <a:pPr marL="457200" indent="-457200">
              <a:buFont typeface="Arial" charset="0"/>
              <a:buChar char="•"/>
            </a:pPr>
            <a:r>
              <a:rPr lang="en-US" sz="25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Iran as part of the “axis of evil” (Bush Administration)</a:t>
            </a:r>
          </a:p>
          <a:p>
            <a:pPr marL="457200" indent="-457200">
              <a:buFont typeface="Arial" charset="0"/>
              <a:buChar char="•"/>
            </a:pPr>
            <a:endParaRPr lang="en-US" sz="25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Font typeface="Arial" charset="0"/>
              <a:buChar char="•"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  <p:pic>
        <p:nvPicPr>
          <p:cNvPr id="4" name="Picture 3" descr="http://origins.osu.edu/sites/origins.osu.edu/files/Shah_of_Iran_building_two_nuclear_plant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8265" y="2208625"/>
            <a:ext cx="3303172" cy="30733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2032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1772074" y="1214018"/>
            <a:ext cx="7194020" cy="4417350"/>
          </a:xfrm>
        </p:spPr>
        <p:txBody>
          <a:bodyPr/>
          <a:lstStyle/>
          <a:p>
            <a:r>
              <a:rPr lang="en-US" sz="6500" dirty="0"/>
              <a:t>The US-Iran Standoff: </a:t>
            </a:r>
            <a:r>
              <a:rPr lang="en-US" sz="6500" i="1" dirty="0"/>
              <a:t>How has America gotten Iran wrong?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200" i="1" dirty="0"/>
              <a:t>How has America gotten Iran wrong?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63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  <p:sp>
        <p:nvSpPr>
          <p:cNvPr id="4" name="AutoShape 2" descr="mage result for us-iran standoff a timeline of key events"/>
          <p:cNvSpPr>
            <a:spLocks noGrp="1" noChangeAspect="1" noChangeArrowheads="1"/>
          </p:cNvSpPr>
          <p:nvPr>
            <p:ph type="pic" sz="quarter" idx="13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“I Can” distinguish the major events that lead to the Iran-United States standoff.</a:t>
            </a:r>
          </a:p>
          <a:p>
            <a:pPr lvl="0"/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“I Can” critique actions taken by American and Iranian leaders that severed relations with the Iranian government.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563" y="4509087"/>
            <a:ext cx="40386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092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314156" y="1053701"/>
            <a:ext cx="7840440" cy="3751878"/>
          </a:xfrm>
        </p:spPr>
        <p:txBody>
          <a:bodyPr/>
          <a:lstStyle/>
          <a:p>
            <a:r>
              <a:rPr lang="en-US" sz="5000" dirty="0"/>
              <a:t>Gallery Walk!</a:t>
            </a:r>
          </a:p>
          <a:p>
            <a:pPr lvl="0">
              <a:lnSpc>
                <a:spcPct val="100000"/>
              </a:lnSpc>
            </a:pPr>
            <a:r>
              <a:rPr lang="en-US" sz="2000" dirty="0"/>
              <a:t>1. To start, chose an image that is hung around the room that interests you.</a:t>
            </a:r>
          </a:p>
          <a:p>
            <a:pPr lvl="0">
              <a:lnSpc>
                <a:spcPct val="100000"/>
              </a:lnSpc>
            </a:pPr>
            <a:endParaRPr lang="en-US" sz="2000" dirty="0"/>
          </a:p>
          <a:p>
            <a:pPr lvl="0">
              <a:lnSpc>
                <a:spcPct val="100000"/>
              </a:lnSpc>
            </a:pPr>
            <a:r>
              <a:rPr lang="en-US" sz="2000" dirty="0"/>
              <a:t>2. Examine the picture, looking at the setting, the people or objects, and any other important details.</a:t>
            </a:r>
          </a:p>
          <a:p>
            <a:pPr lvl="0">
              <a:lnSpc>
                <a:spcPct val="100000"/>
              </a:lnSpc>
            </a:pPr>
            <a:endParaRPr lang="en-US" sz="2000" dirty="0"/>
          </a:p>
          <a:p>
            <a:pPr lvl="0">
              <a:lnSpc>
                <a:spcPct val="100000"/>
              </a:lnSpc>
            </a:pPr>
            <a:r>
              <a:rPr lang="en-US" sz="2000" dirty="0"/>
              <a:t>3. Answer the questions related to the image.</a:t>
            </a:r>
          </a:p>
          <a:p>
            <a:pPr lvl="0">
              <a:lnSpc>
                <a:spcPct val="100000"/>
              </a:lnSpc>
            </a:pPr>
            <a:endParaRPr lang="en-US" sz="2000" dirty="0"/>
          </a:p>
          <a:p>
            <a:pPr lvl="0">
              <a:lnSpc>
                <a:spcPct val="100000"/>
              </a:lnSpc>
            </a:pPr>
            <a:r>
              <a:rPr lang="en-US" sz="2000" dirty="0"/>
              <a:t>4. After answering the questions, move on to an image with the fewest number of students.</a:t>
            </a:r>
          </a:p>
          <a:p>
            <a:pPr marL="342900" indent="-342900">
              <a:buFont typeface="Arial" charset="0"/>
              <a:buChar char="•"/>
            </a:pP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4376" y="4960659"/>
            <a:ext cx="3666979" cy="163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089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314156" y="1051991"/>
            <a:ext cx="7840440" cy="3751878"/>
          </a:xfrm>
        </p:spPr>
        <p:txBody>
          <a:bodyPr/>
          <a:lstStyle/>
          <a:p>
            <a:r>
              <a:rPr lang="en-US" sz="5000" dirty="0"/>
              <a:t>Let’s Debrief:</a:t>
            </a:r>
          </a:p>
          <a:p>
            <a:pPr lvl="0">
              <a:lnSpc>
                <a:spcPct val="200000"/>
              </a:lnSpc>
            </a:pPr>
            <a:r>
              <a:rPr lang="en-US" sz="2000" dirty="0"/>
              <a:t>1. How did you understanding of the US-Iran situation change? </a:t>
            </a:r>
          </a:p>
          <a:p>
            <a:pPr lvl="0">
              <a:lnSpc>
                <a:spcPct val="200000"/>
              </a:lnSpc>
            </a:pPr>
            <a:r>
              <a:rPr lang="en-US" sz="2000" dirty="0"/>
              <a:t>2. What do the images tell us about how America’s involvement was viewed in Iran?</a:t>
            </a:r>
          </a:p>
          <a:p>
            <a:pPr marL="342900" indent="-342900">
              <a:buFont typeface="Arial" charset="0"/>
              <a:buChar char="•"/>
            </a:pP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3699" y="4552696"/>
            <a:ext cx="3666979" cy="1637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482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6"/>
          </p:nvPr>
        </p:nvSpPr>
        <p:spPr>
          <a:xfrm>
            <a:off x="398538" y="898623"/>
            <a:ext cx="8567555" cy="3842190"/>
          </a:xfrm>
        </p:spPr>
        <p:txBody>
          <a:bodyPr/>
          <a:lstStyle/>
          <a:p>
            <a:r>
              <a:rPr lang="en-US" sz="5000" dirty="0">
                <a:solidFill>
                  <a:schemeClr val="bg1">
                    <a:lumMod val="50000"/>
                  </a:schemeClr>
                </a:solidFill>
              </a:rPr>
              <a:t>Take-A-Stand</a:t>
            </a:r>
          </a:p>
          <a:p>
            <a:pPr marL="457200" lvl="0" indent="-457200">
              <a:lnSpc>
                <a:spcPct val="150000"/>
              </a:lnSpc>
              <a:buAutoNum type="arabicPeriod"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You will: Choose a Side!</a:t>
            </a:r>
          </a:p>
          <a:p>
            <a:pPr marL="457200" lvl="0" indent="-457200">
              <a:lnSpc>
                <a:spcPct val="150000"/>
              </a:lnSpc>
              <a:buAutoNum type="arabicPeriod"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Pick the side you believe is true and be prepared to defend your stance </a:t>
            </a:r>
            <a:r>
              <a:rPr lang="en-US" sz="1800" u="sng" dirty="0">
                <a:solidFill>
                  <a:schemeClr val="bg1">
                    <a:lumMod val="50000"/>
                  </a:schemeClr>
                </a:solidFill>
              </a:rPr>
              <a:t>with source evidence! </a:t>
            </a: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(“I chose my stance because [       ]”)</a:t>
            </a:r>
          </a:p>
          <a:p>
            <a:pPr marL="457200" lvl="0" indent="-457200">
              <a:lnSpc>
                <a:spcPct val="150000"/>
              </a:lnSpc>
              <a:buAutoNum type="arabicPeriod"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The ”Sides”: </a:t>
            </a:r>
          </a:p>
          <a:p>
            <a:pPr marL="457200" lvl="0" indent="-457200">
              <a:lnSpc>
                <a:spcPct val="150000"/>
              </a:lnSpc>
              <a:buFont typeface="Arial" charset="0"/>
              <a:buChar char="•"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The conflict with Iran was avoidable.</a:t>
            </a:r>
          </a:p>
          <a:p>
            <a:pPr marL="342900" lvl="0" indent="-342900">
              <a:lnSpc>
                <a:spcPct val="150000"/>
              </a:lnSpc>
              <a:buFont typeface="Arial" charset="0"/>
              <a:buChar char="•"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 The conflict with Iran was unavoidable.  </a:t>
            </a:r>
          </a:p>
          <a:p>
            <a:pPr marL="342900" indent="-342900">
              <a:buFont typeface="Arial" charset="0"/>
              <a:buChar char="•"/>
            </a:pP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780" y="4515729"/>
            <a:ext cx="3976468" cy="234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645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r>
              <a:rPr lang="en-US" dirty="0"/>
              <a:t>The US-Iran Standoff: </a:t>
            </a:r>
            <a:r>
              <a:rPr lang="en-US" sz="1400" i="1" dirty="0"/>
              <a:t>How has America gotten Iran wrong?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944697" y="2466043"/>
            <a:ext cx="7200384" cy="3638143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US-Iran Standoff: </a:t>
            </a:r>
            <a:r>
              <a:rPr lang="en-US" i="1" dirty="0"/>
              <a:t>How has America gotten Iran wrong?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921" y="1198412"/>
            <a:ext cx="3979935" cy="2535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175636"/>
      </p:ext>
    </p:extLst>
  </p:cSld>
  <p:clrMapOvr>
    <a:masterClrMapping/>
  </p:clrMapOvr>
</p:sld>
</file>

<file path=ppt/theme/theme1.xml><?xml version="1.0" encoding="utf-8"?>
<a:theme xmlns:a="http://schemas.openxmlformats.org/drawingml/2006/main" name="2_Title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tent Slid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1508</TotalTime>
  <Words>444</Words>
  <Application>Microsoft Macintosh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2_Title Slide</vt:lpstr>
      <vt:lpstr>Content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Jacquie Aberegg</dc:creator>
  <cp:lastModifiedBy>Tami Augustine</cp:lastModifiedBy>
  <cp:revision>36</cp:revision>
  <cp:lastPrinted>2013-08-13T14:25:08Z</cp:lastPrinted>
  <dcterms:created xsi:type="dcterms:W3CDTF">2013-05-24T18:55:25Z</dcterms:created>
  <dcterms:modified xsi:type="dcterms:W3CDTF">2020-03-14T22:12:08Z</dcterms:modified>
</cp:coreProperties>
</file>