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296" y="-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3559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theburningplatform.com/2014/07/13/sunday-funnies-19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theburningplatform.com/2014/07/13/sunday-funnies-19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BT-_F6oYw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latinamericanstudies.org/spanwar/world-2-17-1898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http://www.motherjones.com/mojo/2012/02/historic-price-cost-presidential-election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771275" y="0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/>
              <a:t>Sensationalism, Modern Media, &amp; Presidential Elections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797416" y="3148875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 guide by Jill Hetki and Allison Irvin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139300" y="1735160"/>
            <a:ext cx="2212049" cy="1673201"/>
            <a:chOff x="6803275" y="395362"/>
            <a:chExt cx="2212049" cy="2537075"/>
          </a:xfrm>
        </p:grpSpPr>
        <p:pic>
          <p:nvPicPr>
            <p:cNvPr id="75" name="Shape 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2" y="419418"/>
              <a:ext cx="1077272" cy="38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Shape 77"/>
            <p:cNvSpPr txBox="1"/>
            <p:nvPr/>
          </p:nvSpPr>
          <p:spPr>
            <a:xfrm>
              <a:off x="6944800" y="684230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Note: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Font typeface="Arial"/>
                <a:buNone/>
              </a:pPr>
              <a:r>
                <a:rPr lang="en" b="1">
                  <a:solidFill>
                    <a:srgbClr val="999999"/>
                  </a:solidFill>
                  <a:latin typeface="Raleway"/>
                  <a:ea typeface="Raleway"/>
                  <a:cs typeface="Raleway"/>
                  <a:sym typeface="Raleway"/>
                </a:rPr>
                <a:t>As you get ready for class make sure that you have the QR code scanner app.</a:t>
              </a:r>
            </a:p>
            <a:p>
              <a:pPr lvl="0" rtl="0">
                <a:spcBef>
                  <a:spcPts val="0"/>
                </a:spcBef>
                <a:buClr>
                  <a:schemeClr val="dk2"/>
                </a:buClr>
                <a:buFont typeface="Arial"/>
                <a:buNone/>
              </a:pP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552450"/>
            <a:ext cx="5715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768575" y="1285875"/>
            <a:ext cx="892200" cy="31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742025" y="1285875"/>
            <a:ext cx="892200" cy="31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69475" y="46839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055475" y="4716350"/>
            <a:ext cx="5013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http://www.theburningplatform.com/2014/07/13/sunday-funnies-19/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552450"/>
            <a:ext cx="5715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69475" y="46839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055475" y="4716350"/>
            <a:ext cx="50136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http://www.theburningplatform.com/2014/07/13/sunday-funnies-19/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798725" y="4766725"/>
            <a:ext cx="4292100" cy="2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https://www.youtube.com/watch?v=HTBT-_F6oYw</a:t>
            </a:r>
            <a:r>
              <a:rPr lang="en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169475" y="46839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050" y="157075"/>
            <a:ext cx="5401722" cy="44619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012125" y="4524825"/>
            <a:ext cx="4543200" cy="4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http://mattblake.net/210/images/native_am_logos.png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36428" y="65399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0">
                <a:solidFill>
                  <a:srgbClr val="EFEFEF"/>
                </a:solidFill>
              </a:rPr>
              <a:t>→ How has your opinion changed about these images?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30555"/>
              <a:buFont typeface="Arial"/>
              <a:buNone/>
            </a:pPr>
            <a:r>
              <a:rPr lang="en" sz="3600" b="0">
                <a:solidFill>
                  <a:srgbClr val="EFEFEF"/>
                </a:solidFill>
              </a:rPr>
              <a:t>→ How did the media influence your opinion?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6"/>
            <a:ext cx="4254600" cy="481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5999" y="147300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855550" y="687397"/>
            <a:ext cx="3432899" cy="7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I can...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899" cy="33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Evaluate how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media influences people. 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Interpret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how media chooses what they cover.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69475" y="46839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977175" y="140625"/>
            <a:ext cx="5166600" cy="46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</a:rPr>
              <a:t>BRIEF Timeline of the History of Media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000000"/>
                </a:solidFill>
              </a:rPr>
              <a:t>Mid 1800s-</a:t>
            </a:r>
            <a:r>
              <a:rPr lang="en" sz="1800" b="1" dirty="0" smtClean="0">
                <a:solidFill>
                  <a:srgbClr val="000000"/>
                </a:solidFill>
              </a:rPr>
              <a:t>--Penny </a:t>
            </a:r>
            <a:r>
              <a:rPr lang="en" sz="1800" b="1" dirty="0">
                <a:solidFill>
                  <a:srgbClr val="000000"/>
                </a:solidFill>
              </a:rPr>
              <a:t>Press </a:t>
            </a:r>
            <a:r>
              <a:rPr lang="en-US" sz="1800" b="1" dirty="0" smtClean="0">
                <a:solidFill>
                  <a:srgbClr val="000000"/>
                </a:solidFill>
              </a:rPr>
              <a:t>&amp;</a:t>
            </a:r>
            <a:r>
              <a:rPr lang="en" sz="1800" b="1" dirty="0" smtClean="0">
                <a:solidFill>
                  <a:srgbClr val="000000"/>
                </a:solidFill>
              </a:rPr>
              <a:t>Yellow </a:t>
            </a:r>
            <a:r>
              <a:rPr lang="en" sz="1800" b="1" dirty="0">
                <a:solidFill>
                  <a:srgbClr val="000000"/>
                </a:solidFill>
              </a:rPr>
              <a:t>Journalism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000000"/>
                </a:solidFill>
              </a:rPr>
              <a:t>1920s--------------------------------Broadcast Radio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000000"/>
                </a:solidFill>
              </a:rPr>
              <a:t>1950s and 1960s---------------------------Televison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 b="1" dirty="0"/>
              <a:t>2004-------------------------------Facebook Created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000000"/>
                </a:solidFill>
              </a:rPr>
              <a:t>2006----------------------------------Twitter Created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7717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854375" y="4456750"/>
            <a:ext cx="22149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185325" y="4732575"/>
            <a:ext cx="4405200" cy="5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2"/>
                </a:solidFill>
              </a:rPr>
              <a:t>     </a:t>
            </a:r>
            <a:r>
              <a:rPr lang="en" sz="700">
                <a:solidFill>
                  <a:schemeClr val="dk2"/>
                </a:solidFill>
                <a:hlinkClick r:id="rId4"/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4"/>
              </a:rPr>
              <a:t>http://www.latinamericanstudies.org/spanwar/world-2-17-1898.jpg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95525" y="254350"/>
            <a:ext cx="4045200" cy="131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400" dirty="0"/>
              <a:t>→In 2015,  Donald Trump received 327  minutes of nightly news </a:t>
            </a:r>
            <a:r>
              <a:rPr lang="en" sz="2400" dirty="0" smtClean="0"/>
              <a:t>coverage</a:t>
            </a:r>
            <a:r>
              <a:rPr lang="en-US" sz="2400" dirty="0" smtClean="0"/>
              <a:t>.</a:t>
            </a:r>
            <a:r>
              <a:rPr lang="en" sz="2400" dirty="0" smtClean="0"/>
              <a:t> </a:t>
            </a:r>
            <a:endParaRPr lang="en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" sz="3000" dirty="0">
                <a:solidFill>
                  <a:schemeClr val="accent5"/>
                </a:solidFill>
              </a:rPr>
              <a:t>→</a:t>
            </a:r>
            <a:r>
              <a:rPr lang="en" sz="2400" dirty="0">
                <a:solidFill>
                  <a:schemeClr val="accent5"/>
                </a:solidFill>
              </a:rPr>
              <a:t> Hillary Clinton received 121 minutes.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sz="2400" b="0" dirty="0">
                <a:solidFill>
                  <a:srgbClr val="9E9E9E"/>
                </a:solidFill>
              </a:rPr>
              <a:t>→ </a:t>
            </a:r>
            <a:r>
              <a:rPr lang="en" sz="1800" b="0" dirty="0">
                <a:solidFill>
                  <a:srgbClr val="9E9E9E"/>
                </a:solidFill>
              </a:rPr>
              <a:t>Bernie Sanders received 20 and dropped out in summer 2016.</a:t>
            </a:r>
            <a:r>
              <a:rPr lang="en" sz="1400" b="0" dirty="0">
                <a:solidFill>
                  <a:srgbClr val="9E9E9E"/>
                </a:solidFill>
              </a:rPr>
              <a:t> 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 lang="en" sz="2400" b="0" dirty="0">
              <a:solidFill>
                <a:srgbClr val="9E9E9E"/>
              </a:solidFill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5897878" y="2380004"/>
            <a:ext cx="3140889" cy="2554327"/>
            <a:chOff x="6803275" y="395362"/>
            <a:chExt cx="2212049" cy="2537075"/>
          </a:xfrm>
        </p:grpSpPr>
        <p:pic>
          <p:nvPicPr>
            <p:cNvPr id="114" name="Shape 1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4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Shape 115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2" y="419418"/>
              <a:ext cx="1077272" cy="38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Shape 116"/>
            <p:cNvSpPr txBox="1"/>
            <p:nvPr/>
          </p:nvSpPr>
          <p:spPr>
            <a:xfrm>
              <a:off x="6944800" y="684230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Voting Averages according to the CNN/ORC poll done between Sept. 28-Oct.2: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47% of likely voters support Hillary Clinton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42% of likely voters support Donald Trump</a:t>
              </a:r>
            </a:p>
          </p:txBody>
        </p:sp>
      </p:grp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729600" y="58325"/>
            <a:ext cx="3837000" cy="31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 sz="3000" b="1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Why would the media’s coverage differ so much from public opinion?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403725" y="3416950"/>
            <a:ext cx="3837000" cy="1609800"/>
            <a:chOff x="491925" y="3381950"/>
            <a:chExt cx="3837000" cy="1609800"/>
          </a:xfrm>
        </p:grpSpPr>
        <p:sp>
          <p:nvSpPr>
            <p:cNvPr id="119" name="Shape 119"/>
            <p:cNvSpPr/>
            <p:nvPr/>
          </p:nvSpPr>
          <p:spPr>
            <a:xfrm>
              <a:off x="491925" y="3381950"/>
              <a:ext cx="3837000" cy="1609800"/>
            </a:xfrm>
            <a:prstGeom prst="wedgeRectCallout">
              <a:avLst>
                <a:gd name="adj1" fmla="val -36149"/>
                <a:gd name="adj2" fmla="val -78313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491925" y="3429000"/>
              <a:ext cx="3837000" cy="144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3000" b="1"/>
                <a:t>What is the main goal of media producers? </a:t>
              </a: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4582825" y="48218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373900"/>
            <a:ext cx="9231000" cy="383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1100"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Check-in!</a:t>
            </a:r>
            <a:r>
              <a:rPr lang="en" sz="3600"/>
              <a:t>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0"/>
              <a:t>(With a little help from your smart phone )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0"/>
              <a:t>https://www.polleverywhere.com/multiple_choice_polls/Er2JeO48vMC10xf</a:t>
            </a:r>
          </a:p>
        </p:txBody>
      </p:sp>
      <p:grpSp>
        <p:nvGrpSpPr>
          <p:cNvPr id="127" name="Shape 127"/>
          <p:cNvGrpSpPr/>
          <p:nvPr/>
        </p:nvGrpSpPr>
        <p:grpSpPr>
          <a:xfrm>
            <a:off x="1540325" y="3105660"/>
            <a:ext cx="2212049" cy="1673201"/>
            <a:chOff x="6803275" y="48736"/>
            <a:chExt cx="2212049" cy="2537075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80818"/>
              <a:ext cx="2212049" cy="250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Shape 129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2" y="72792"/>
              <a:ext cx="1077272" cy="38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Shape 130"/>
            <p:cNvSpPr txBox="1"/>
            <p:nvPr/>
          </p:nvSpPr>
          <p:spPr>
            <a:xfrm>
              <a:off x="6944800" y="453146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Fun Fact: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350">
                  <a:solidFill>
                    <a:schemeClr val="dk2"/>
                  </a:solidFill>
                  <a:highlight>
                    <a:srgbClr val="FFFFFF"/>
                  </a:highlight>
                </a:rPr>
                <a:t>Barack Obama spent $730 million getting to the White House in 2008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31" name="Shape 131"/>
          <p:cNvSpPr/>
          <p:nvPr/>
        </p:nvSpPr>
        <p:spPr>
          <a:xfrm>
            <a:off x="419850" y="455550"/>
            <a:ext cx="8304300" cy="897300"/>
          </a:xfrm>
          <a:prstGeom prst="wedgeRectCallout">
            <a:avLst>
              <a:gd name="adj1" fmla="val -36149"/>
              <a:gd name="adj2" fmla="val -78313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dk2"/>
                </a:solidFill>
              </a:rPr>
              <a:t>What is the main goal of media producers? 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3868615" y="1421316"/>
            <a:ext cx="5054511" cy="3275987"/>
            <a:chOff x="3901073" y="1387162"/>
            <a:chExt cx="5330076" cy="3620275"/>
          </a:xfrm>
        </p:grpSpPr>
        <p:pic>
          <p:nvPicPr>
            <p:cNvPr id="133" name="Shape 1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1073" y="1387162"/>
              <a:ext cx="5056302" cy="3620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Shape 134"/>
            <p:cNvGrpSpPr/>
            <p:nvPr/>
          </p:nvGrpSpPr>
          <p:grpSpPr>
            <a:xfrm>
              <a:off x="5854950" y="2216050"/>
              <a:ext cx="3376200" cy="2250750"/>
              <a:chOff x="5854950" y="2216050"/>
              <a:chExt cx="3376200" cy="2250750"/>
            </a:xfrm>
          </p:grpSpPr>
          <p:cxnSp>
            <p:nvCxnSpPr>
              <p:cNvPr id="135" name="Shape 135"/>
              <p:cNvCxnSpPr/>
              <p:nvPr/>
            </p:nvCxnSpPr>
            <p:spPr>
              <a:xfrm flipH="1">
                <a:off x="6834350" y="2635900"/>
                <a:ext cx="1341600" cy="1830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36" name="Shape 136"/>
              <p:cNvSpPr txBox="1"/>
              <p:nvPr/>
            </p:nvSpPr>
            <p:spPr>
              <a:xfrm>
                <a:off x="5854950" y="2216050"/>
                <a:ext cx="3376200" cy="36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 b="1">
                    <a:solidFill>
                      <a:srgbClr val="FF0000"/>
                    </a:solidFill>
                  </a:rPr>
                  <a:t>Facebook began in 2004…</a:t>
                </a:r>
              </a:p>
            </p:txBody>
          </p:sp>
        </p:grpSp>
      </p:grpSp>
      <p:sp>
        <p:nvSpPr>
          <p:cNvPr id="137" name="Shape 137"/>
          <p:cNvSpPr txBox="1"/>
          <p:nvPr/>
        </p:nvSpPr>
        <p:spPr>
          <a:xfrm>
            <a:off x="169475" y="47601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309100" y="4690550"/>
            <a:ext cx="5835000" cy="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57142"/>
              <a:buFont typeface="Arial"/>
              <a:buNone/>
            </a:pPr>
            <a:r>
              <a:rPr lang="en" sz="700">
                <a:solidFill>
                  <a:schemeClr val="dk2"/>
                </a:solidFill>
                <a:hlinkClick r:id="rId6"/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6"/>
              </a:rPr>
              <a:t>http://www.motherjones.com/mojo/2012/02/historic-price-cost-presidential-elections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58200" y="344675"/>
            <a:ext cx="4030800" cy="1469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Did this number surprise you? What do you think are the goals of media based on this knowledge?</a:t>
            </a:r>
          </a:p>
          <a:p>
            <a:pPr lvl="0" rtl="0">
              <a:spcBef>
                <a:spcPts val="0"/>
              </a:spcBef>
              <a:buNone/>
            </a:pP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00" y="1866212"/>
            <a:ext cx="4264149" cy="231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399" y="1262024"/>
            <a:ext cx="3927301" cy="261946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69475" y="4683900"/>
            <a:ext cx="29610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04375" y="4296450"/>
            <a:ext cx="4171800" cy="1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https://i.ytimg.com/vi/OWPbhzlxMx4/maxresdefault.jpg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879800" y="3970000"/>
            <a:ext cx="42642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http://i2.cdn.cnn.com/cnnnext/dam/assets/150414113554-saturday-night-live-politics-gallery-2-super-169.jpg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74" y="-171299"/>
            <a:ext cx="7418500" cy="54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5999" y="46275"/>
            <a:ext cx="2071999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852575" y="328100"/>
            <a:ext cx="7079400" cy="12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What do we know about candidates </a:t>
            </a:r>
            <a:br>
              <a:rPr lang="en" sz="2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from the media?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1589112" y="1364225"/>
            <a:ext cx="6050100" cy="33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has the media influenced our perception of candidates?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endParaRPr lang="en"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-233250" y="-81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400" y="1733550"/>
            <a:ext cx="4344575" cy="32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0" y="4546050"/>
            <a:ext cx="1118700" cy="9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Jill Hetki and Allison Irvin 10/2016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103625" y="4781350"/>
            <a:ext cx="49803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http://alittleclass.blogspot.com/2016/03/the-digital-debate-social-media-in-2016.html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354</Words>
  <Application>Microsoft Macintosh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Lato</vt:lpstr>
      <vt:lpstr>Cambria</vt:lpstr>
      <vt:lpstr>Raleway</vt:lpstr>
      <vt:lpstr>swiss-2</vt:lpstr>
      <vt:lpstr> Sensationalism, Modern Media, &amp; Presidential Elections</vt:lpstr>
      <vt:lpstr>PowerPoint Presentation</vt:lpstr>
      <vt:lpstr>→ How has your opinion changed about these images?  → How did the media influence your opinion? </vt:lpstr>
      <vt:lpstr>PowerPoint Presentation</vt:lpstr>
      <vt:lpstr>PowerPoint Presentation</vt:lpstr>
      <vt:lpstr>→In 2015,  Donald Trump received 327  minutes of nightly news coverage.  → Hillary Clinton received 121 minutes.  → Bernie Sanders received 20 and dropped out in summer 2016.  </vt:lpstr>
      <vt:lpstr>  Check-in!  (With a little help from your smart phone ) https://www.polleverywhere.com/multiple_choice_polls/Er2JeO48vMC10xf</vt:lpstr>
      <vt:lpstr>Did this number surprise you? What do you think are the goals of media based on this knowledge?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Sensationalism, Modern Media, &amp; Presidential Elections</dc:title>
  <dc:creator>Jillian Hetki</dc:creator>
  <cp:lastModifiedBy>Jessica Blissit Blissit</cp:lastModifiedBy>
  <cp:revision>2</cp:revision>
  <dcterms:modified xsi:type="dcterms:W3CDTF">2018-01-24T20:21:08Z</dcterms:modified>
</cp:coreProperties>
</file>