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6" d="100"/>
          <a:sy n="126" d="100"/>
        </p:scale>
        <p:origin x="-296" y="-2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97355988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Shape 1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Shape 1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Shape 1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Shape 11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Shape 12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1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2390266" y="3238450"/>
            <a:ext cx="6331500" cy="1241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Shape 61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" name="Shape 62"/>
          <p:cNvCxnSpPr/>
          <p:nvPr/>
        </p:nvCxnSpPr>
        <p:spPr>
          <a:xfrm>
            <a:off x="425200" y="415650"/>
            <a:ext cx="829679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853950" y="1304850"/>
            <a:ext cx="7436099" cy="15383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ctr" rtl="0">
              <a:spcBef>
                <a:spcPts val="0"/>
              </a:spcBef>
              <a:buClr>
                <a:schemeClr val="dk1"/>
              </a:buClr>
              <a:buSzPct val="100000"/>
              <a:buFont typeface="Lato"/>
              <a:defRPr sz="9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099" cy="10715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hape 17"/>
          <p:cNvCxnSpPr/>
          <p:nvPr/>
        </p:nvCxnSpPr>
        <p:spPr>
          <a:xfrm>
            <a:off x="425200" y="415650"/>
            <a:ext cx="8296799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Shape 18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Shape 19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799" cy="15419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Shape 22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Shape 23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Shape 24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599" cy="3002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hape 29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Shape 30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Shape 31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2400302" y="1602675"/>
            <a:ext cx="3071400" cy="3002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5650571" y="1602675"/>
            <a:ext cx="3071400" cy="3002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599" cy="63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hape 40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7999" cy="7556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2400"/>
            </a:lvl1pPr>
            <a:lvl2pPr lvl="1" rtl="0">
              <a:spcBef>
                <a:spcPts val="0"/>
              </a:spcBef>
              <a:buSzPct val="100000"/>
              <a:defRPr sz="2400"/>
            </a:lvl2pPr>
            <a:lvl3pPr lvl="2" rtl="0">
              <a:spcBef>
                <a:spcPts val="0"/>
              </a:spcBef>
              <a:buSzPct val="100000"/>
              <a:defRPr sz="2400"/>
            </a:lvl3pPr>
            <a:lvl4pPr lvl="3" rtl="0">
              <a:spcBef>
                <a:spcPts val="0"/>
              </a:spcBef>
              <a:buSzPct val="100000"/>
              <a:defRPr sz="2400"/>
            </a:lvl4pPr>
            <a:lvl5pPr lvl="4" rtl="0">
              <a:spcBef>
                <a:spcPts val="0"/>
              </a:spcBef>
              <a:buSzPct val="100000"/>
              <a:defRPr sz="2400"/>
            </a:lvl5pPr>
            <a:lvl6pPr lvl="5" rtl="0">
              <a:spcBef>
                <a:spcPts val="0"/>
              </a:spcBef>
              <a:buSzPct val="100000"/>
              <a:defRPr sz="2400"/>
            </a:lvl6pPr>
            <a:lvl7pPr lvl="6" rtl="0">
              <a:spcBef>
                <a:spcPts val="0"/>
              </a:spcBef>
              <a:buSzPct val="100000"/>
              <a:defRPr sz="2400"/>
            </a:lvl7pPr>
            <a:lvl8pPr lvl="7" rtl="0">
              <a:spcBef>
                <a:spcPts val="0"/>
              </a:spcBef>
              <a:buSzPct val="100000"/>
              <a:defRPr sz="2400"/>
            </a:lvl8pPr>
            <a:lvl9pPr lvl="8"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9500" y="1846803"/>
            <a:ext cx="2807999" cy="28062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rgbClr val="353535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hape 45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283103" y="712140"/>
            <a:ext cx="6244199" cy="38354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buSzPct val="100000"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4572000" y="12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50" name="Shape 5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199" cy="1318199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buClr>
                <a:schemeClr val="dk1"/>
              </a:buClr>
              <a:buSzPct val="100000"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ubTitle" idx="1"/>
          </p:nvPr>
        </p:nvSpPr>
        <p:spPr>
          <a:xfrm>
            <a:off x="265500" y="2735370"/>
            <a:ext cx="4045199" cy="13455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buClr>
                <a:schemeClr val="lt1"/>
              </a:buClr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 lang="en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hape 56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Shape 57"/>
          <p:cNvCxnSpPr/>
          <p:nvPr/>
        </p:nvCxnSpPr>
        <p:spPr>
          <a:xfrm>
            <a:off x="425198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28017" y="4226025"/>
            <a:ext cx="8388600" cy="3936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rtl="0">
              <a:spcBef>
                <a:spcPts val="0"/>
              </a:spcBef>
              <a:buClr>
                <a:schemeClr val="dk2"/>
              </a:buClr>
              <a:buSzPct val="100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410112" y="1595775"/>
            <a:ext cx="6321599" cy="300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Lato"/>
              <a:defRPr sz="18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defRPr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97999" y="4688758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lang="en" sz="10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://www.theburningplatform.com/2014/07/13/sunday-funnies-19/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://www.theburningplatform.com/2014/07/13/sunday-funnies-19/" TargetMode="External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TBT-_F6oYw" TargetMode="Externa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hyperlink" Target="http://www.latinamericanstudies.org/spanwar/world-2-17-1898.jpg" TargetMode="Externa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hyperlink" Target="http://www.motherjones.com/mojo/2012/02/historic-price-cost-presidential-elections" TargetMode="Externa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ctrTitle"/>
          </p:nvPr>
        </p:nvSpPr>
        <p:spPr>
          <a:xfrm>
            <a:off x="2771275" y="0"/>
            <a:ext cx="6331500" cy="1542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sz="3000"/>
          </a:p>
          <a:p>
            <a:pPr lvl="0" rtl="0">
              <a:spcBef>
                <a:spcPts val="0"/>
              </a:spcBef>
              <a:buNone/>
            </a:pPr>
            <a:r>
              <a:rPr lang="en"/>
              <a:t>Sensationalism, Modern Media, &amp; Presidential Elections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subTitle" idx="1"/>
          </p:nvPr>
        </p:nvSpPr>
        <p:spPr>
          <a:xfrm>
            <a:off x="2797416" y="3148875"/>
            <a:ext cx="6331500" cy="12417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/>
              <a:t>A guide by Jill Hetki and Allison Irvin</a:t>
            </a:r>
          </a:p>
        </p:txBody>
      </p:sp>
      <p:grpSp>
        <p:nvGrpSpPr>
          <p:cNvPr id="74" name="Shape 74"/>
          <p:cNvGrpSpPr/>
          <p:nvPr/>
        </p:nvGrpSpPr>
        <p:grpSpPr>
          <a:xfrm>
            <a:off x="139300" y="1735160"/>
            <a:ext cx="2212049" cy="1673201"/>
            <a:chOff x="6803275" y="395362"/>
            <a:chExt cx="2212049" cy="2537075"/>
          </a:xfrm>
        </p:grpSpPr>
        <p:pic>
          <p:nvPicPr>
            <p:cNvPr id="75" name="Shape 75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427444"/>
              <a:ext cx="2212049" cy="2504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Shape 76" descr="Piece of duct tape sticking a note to the slide"/>
            <p:cNvPicPr preferRelativeResize="0"/>
            <p:nvPr/>
          </p:nvPicPr>
          <p:blipFill rotWithShape="1">
            <a:blip r:embed="rId4">
              <a:alphaModFix/>
            </a:blip>
            <a:srcRect l="9244" t="5926" r="2118" b="10011"/>
            <a:stretch/>
          </p:blipFill>
          <p:spPr>
            <a:xfrm rot="154826">
              <a:off x="7370662" y="419418"/>
              <a:ext cx="1077272" cy="3826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7" name="Shape 77"/>
            <p:cNvSpPr txBox="1"/>
            <p:nvPr/>
          </p:nvSpPr>
          <p:spPr>
            <a:xfrm>
              <a:off x="6944800" y="684230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lang="en" b="1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Note: </a:t>
              </a:r>
            </a:p>
            <a:p>
              <a:pPr lvl="0" algn="ctr" rtl="0"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Font typeface="Arial"/>
                <a:buNone/>
              </a:pPr>
              <a:r>
                <a:rPr lang="en" b="1">
                  <a:solidFill>
                    <a:srgbClr val="999999"/>
                  </a:solidFill>
                  <a:latin typeface="Raleway"/>
                  <a:ea typeface="Raleway"/>
                  <a:cs typeface="Raleway"/>
                  <a:sym typeface="Raleway"/>
                </a:rPr>
                <a:t>As you get ready for class make sure that you have the QR code scanner app.</a:t>
              </a:r>
            </a:p>
            <a:p>
              <a:pPr lvl="0" rtl="0">
                <a:spcBef>
                  <a:spcPts val="0"/>
                </a:spcBef>
                <a:buClr>
                  <a:schemeClr val="dk2"/>
                </a:buClr>
                <a:buFont typeface="Arial"/>
                <a:buNone/>
              </a:pPr>
              <a:endParaRPr sz="12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  <a:p>
              <a:pPr lvl="0" rtl="0">
                <a:spcBef>
                  <a:spcPts val="0"/>
                </a:spcBef>
                <a:spcAft>
                  <a:spcPts val="800"/>
                </a:spcAft>
                <a:buNone/>
              </a:pPr>
              <a:endParaRPr sz="1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Shape 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4500" y="552450"/>
            <a:ext cx="5715000" cy="4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Shape 166"/>
          <p:cNvSpPr/>
          <p:nvPr/>
        </p:nvSpPr>
        <p:spPr>
          <a:xfrm>
            <a:off x="2768575" y="1285875"/>
            <a:ext cx="892200" cy="315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/>
          <p:nvPr/>
        </p:nvSpPr>
        <p:spPr>
          <a:xfrm>
            <a:off x="5742025" y="1285875"/>
            <a:ext cx="892200" cy="3150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8" name="Shape 168"/>
          <p:cNvSpPr txBox="1"/>
          <p:nvPr/>
        </p:nvSpPr>
        <p:spPr>
          <a:xfrm>
            <a:off x="169475" y="4683900"/>
            <a:ext cx="2961000" cy="37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latin typeface="Lato"/>
                <a:ea typeface="Lato"/>
                <a:cs typeface="Lato"/>
                <a:sym typeface="Lato"/>
              </a:rPr>
              <a:t>Jill Hetki and Allison Irvin 10/2016</a:t>
            </a:r>
          </a:p>
        </p:txBody>
      </p:sp>
      <p:sp>
        <p:nvSpPr>
          <p:cNvPr id="169" name="Shape 169"/>
          <p:cNvSpPr txBox="1"/>
          <p:nvPr/>
        </p:nvSpPr>
        <p:spPr>
          <a:xfrm>
            <a:off x="4055475" y="4716350"/>
            <a:ext cx="5013600" cy="31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200" u="sng">
                <a:solidFill>
                  <a:srgbClr val="1155CC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http://www.theburningplatform.com/2014/07/13/sunday-funnies-19/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Shape 1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4500" y="552450"/>
            <a:ext cx="5715000" cy="4038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Shape 175"/>
          <p:cNvSpPr txBox="1"/>
          <p:nvPr/>
        </p:nvSpPr>
        <p:spPr>
          <a:xfrm>
            <a:off x="169475" y="4683900"/>
            <a:ext cx="2961000" cy="37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latin typeface="Lato"/>
                <a:ea typeface="Lato"/>
                <a:cs typeface="Lato"/>
                <a:sym typeface="Lato"/>
              </a:rPr>
              <a:t>Jill Hetki and Allison Irvin 10/2016</a:t>
            </a:r>
          </a:p>
        </p:txBody>
      </p:sp>
      <p:sp>
        <p:nvSpPr>
          <p:cNvPr id="176" name="Shape 176"/>
          <p:cNvSpPr txBox="1"/>
          <p:nvPr/>
        </p:nvSpPr>
        <p:spPr>
          <a:xfrm>
            <a:off x="4055475" y="4716350"/>
            <a:ext cx="5013600" cy="315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200" u="sng">
                <a:solidFill>
                  <a:srgbClr val="1155CC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http://www.theburningplatform.com/2014/07/13/sunday-funnies-19/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/>
        </p:nvSpPr>
        <p:spPr>
          <a:xfrm>
            <a:off x="4798725" y="4766725"/>
            <a:ext cx="4292100" cy="268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 u="sng">
                <a:solidFill>
                  <a:srgbClr val="1155CC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https://www.youtube.com/watch?v=HTBT-_F6oYw</a:t>
            </a:r>
            <a:r>
              <a:rPr lang="en"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3" name="Shape 83"/>
          <p:cNvSpPr txBox="1"/>
          <p:nvPr/>
        </p:nvSpPr>
        <p:spPr>
          <a:xfrm>
            <a:off x="169475" y="4683900"/>
            <a:ext cx="2961000" cy="37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Jill Hetki and Allison Irvin 10/2016</a:t>
            </a:r>
          </a:p>
        </p:txBody>
      </p:sp>
      <p:pic>
        <p:nvPicPr>
          <p:cNvPr id="84" name="Shape 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01050" y="157075"/>
            <a:ext cx="5401722" cy="4461924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Shape 85"/>
          <p:cNvSpPr txBox="1"/>
          <p:nvPr/>
        </p:nvSpPr>
        <p:spPr>
          <a:xfrm>
            <a:off x="3012125" y="4524825"/>
            <a:ext cx="4543200" cy="473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solidFill>
                  <a:schemeClr val="lt1"/>
                </a:solidFill>
              </a:rPr>
              <a:t>http://mattblake.net/210/images/native_am_logos.png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236428" y="653990"/>
            <a:ext cx="6244200" cy="38355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3600" b="0">
                <a:solidFill>
                  <a:srgbClr val="EFEFEF"/>
                </a:solidFill>
              </a:rPr>
              <a:t>→ How has your opinion changed about these images? </a:t>
            </a:r>
          </a:p>
          <a:p>
            <a:pPr lvl="0">
              <a:spcBef>
                <a:spcPts val="0"/>
              </a:spcBef>
              <a:buClr>
                <a:schemeClr val="dk2"/>
              </a:buClr>
              <a:buSzPct val="30555"/>
              <a:buFont typeface="Arial"/>
              <a:buNone/>
            </a:pPr>
            <a:r>
              <a:rPr lang="en" sz="3600" b="0">
                <a:solidFill>
                  <a:srgbClr val="EFEFEF"/>
                </a:solidFill>
              </a:rPr>
              <a:t>→ How did the media influence your opinion?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44700" y="162736"/>
            <a:ext cx="4254600" cy="481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 descr="Piece of duct tape sticking a note to the slide"/>
          <p:cNvPicPr preferRelativeResize="0"/>
          <p:nvPr/>
        </p:nvPicPr>
        <p:blipFill rotWithShape="1">
          <a:blip r:embed="rId4">
            <a:alphaModFix/>
          </a:blip>
          <a:srcRect l="9244" t="5926" r="2118" b="10011"/>
          <a:stretch/>
        </p:blipFill>
        <p:spPr>
          <a:xfrm rot="154828">
            <a:off x="3535999" y="147300"/>
            <a:ext cx="2071999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/>
        </p:nvSpPr>
        <p:spPr>
          <a:xfrm>
            <a:off x="2855550" y="687397"/>
            <a:ext cx="3432899" cy="76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0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I can...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body" idx="4294967295"/>
          </p:nvPr>
        </p:nvSpPr>
        <p:spPr>
          <a:xfrm>
            <a:off x="2855550" y="1377480"/>
            <a:ext cx="3432899" cy="3327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1600"/>
              </a:spcAft>
              <a:buNone/>
            </a:pPr>
            <a:endParaRPr sz="1200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marL="457200" lvl="0" indent="-3810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Raleway"/>
              <a:buChar char="➔"/>
            </a:pPr>
            <a:r>
              <a:rPr lang="en"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Evaluate how</a:t>
            </a:r>
            <a:r>
              <a:rPr lang="en" sz="2400">
                <a:latin typeface="Raleway"/>
                <a:ea typeface="Raleway"/>
                <a:cs typeface="Raleway"/>
                <a:sym typeface="Raleway"/>
              </a:rPr>
              <a:t> media influences people. </a:t>
            </a:r>
          </a:p>
          <a:p>
            <a:pPr marL="457200" lvl="0" indent="-3810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Raleway"/>
              <a:buChar char="➔"/>
            </a:pPr>
            <a:r>
              <a:rPr lang="en" sz="24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Interpret</a:t>
            </a:r>
            <a:r>
              <a:rPr lang="en" sz="2400">
                <a:latin typeface="Raleway"/>
                <a:ea typeface="Raleway"/>
                <a:cs typeface="Raleway"/>
                <a:sym typeface="Raleway"/>
              </a:rPr>
              <a:t> how media chooses what they cover. </a:t>
            </a:r>
          </a:p>
        </p:txBody>
      </p:sp>
      <p:sp>
        <p:nvSpPr>
          <p:cNvPr id="99" name="Shape 99"/>
          <p:cNvSpPr txBox="1"/>
          <p:nvPr/>
        </p:nvSpPr>
        <p:spPr>
          <a:xfrm>
            <a:off x="169475" y="4683900"/>
            <a:ext cx="2961000" cy="37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Jill Hetki and Allison Irvin 10/2016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3977175" y="140625"/>
            <a:ext cx="5166600" cy="46413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2"/>
              </a:buClr>
              <a:buSzPct val="36666"/>
              <a:buFont typeface="Arial"/>
              <a:buNone/>
            </a:pPr>
            <a:r>
              <a:rPr lang="en" sz="3000" b="1" dirty="0">
                <a:solidFill>
                  <a:schemeClr val="dk1"/>
                </a:solidFill>
              </a:rPr>
              <a:t>BRIEF Timeline of the History of Media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rgbClr val="000000"/>
                </a:solidFill>
              </a:rPr>
              <a:t>Mid 1800s-</a:t>
            </a:r>
            <a:r>
              <a:rPr lang="en" sz="1800" b="1" dirty="0" smtClean="0">
                <a:solidFill>
                  <a:srgbClr val="000000"/>
                </a:solidFill>
              </a:rPr>
              <a:t>--Penny </a:t>
            </a:r>
            <a:r>
              <a:rPr lang="en" sz="1800" b="1" dirty="0">
                <a:solidFill>
                  <a:srgbClr val="000000"/>
                </a:solidFill>
              </a:rPr>
              <a:t>Press </a:t>
            </a:r>
            <a:r>
              <a:rPr lang="en-US" sz="1800" b="1" dirty="0" smtClean="0">
                <a:solidFill>
                  <a:srgbClr val="000000"/>
                </a:solidFill>
              </a:rPr>
              <a:t>&amp;</a:t>
            </a:r>
            <a:r>
              <a:rPr lang="en" sz="1800" b="1" dirty="0" smtClean="0">
                <a:solidFill>
                  <a:srgbClr val="000000"/>
                </a:solidFill>
              </a:rPr>
              <a:t>Yellow </a:t>
            </a:r>
            <a:r>
              <a:rPr lang="en" sz="1800" b="1" dirty="0">
                <a:solidFill>
                  <a:srgbClr val="000000"/>
                </a:solidFill>
              </a:rPr>
              <a:t>Journalism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rgbClr val="000000"/>
                </a:solidFill>
              </a:rPr>
              <a:t>1920s--------------------------------Broadcast Radio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rgbClr val="000000"/>
                </a:solidFill>
              </a:rPr>
              <a:t>1950s and 1960s---------------------------Televison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en" sz="1800" b="1" dirty="0"/>
              <a:t>2004-------------------------------Facebook Created</a:t>
            </a:r>
          </a:p>
          <a:p>
            <a:pPr lvl="0" rtl="0">
              <a:spcBef>
                <a:spcPts val="0"/>
              </a:spcBef>
              <a:buClr>
                <a:schemeClr val="dk2"/>
              </a:buClr>
              <a:buSzPct val="61111"/>
              <a:buFont typeface="Arial"/>
              <a:buNone/>
            </a:pPr>
            <a:r>
              <a:rPr lang="en" sz="1800" b="1" dirty="0">
                <a:solidFill>
                  <a:srgbClr val="000000"/>
                </a:solidFill>
              </a:rPr>
              <a:t>2006----------------------------------Twitter Created</a:t>
            </a:r>
          </a:p>
        </p:txBody>
      </p:sp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3977176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Shape 106"/>
          <p:cNvSpPr txBox="1"/>
          <p:nvPr/>
        </p:nvSpPr>
        <p:spPr>
          <a:xfrm>
            <a:off x="6854375" y="4456750"/>
            <a:ext cx="2214900" cy="37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Jill Hetki and Allison Irvin 10/2016</a:t>
            </a:r>
          </a:p>
        </p:txBody>
      </p:sp>
      <p:sp>
        <p:nvSpPr>
          <p:cNvPr id="107" name="Shape 107"/>
          <p:cNvSpPr txBox="1"/>
          <p:nvPr/>
        </p:nvSpPr>
        <p:spPr>
          <a:xfrm>
            <a:off x="4185325" y="4732575"/>
            <a:ext cx="4405200" cy="559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157142"/>
              <a:buFont typeface="Arial"/>
              <a:buNone/>
            </a:pPr>
            <a:r>
              <a:rPr lang="en" sz="700">
                <a:solidFill>
                  <a:schemeClr val="dk2"/>
                </a:solidFill>
              </a:rPr>
              <a:t>     </a:t>
            </a:r>
            <a:r>
              <a:rPr lang="en" sz="700">
                <a:solidFill>
                  <a:schemeClr val="dk2"/>
                </a:solidFill>
                <a:hlinkClick r:id="rId4"/>
              </a:rPr>
              <a:t> </a:t>
            </a:r>
            <a:r>
              <a:rPr lang="en" sz="1100" u="sng">
                <a:solidFill>
                  <a:srgbClr val="1155CC"/>
                </a:solidFill>
                <a:hlinkClick r:id="rId4"/>
              </a:rPr>
              <a:t>http://www.latinamericanstudies.org/spanwar/world-2-17-1898.jpg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title"/>
          </p:nvPr>
        </p:nvSpPr>
        <p:spPr>
          <a:xfrm>
            <a:off x="195525" y="254350"/>
            <a:ext cx="4045200" cy="1318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l">
              <a:spcBef>
                <a:spcPts val="0"/>
              </a:spcBef>
              <a:buNone/>
            </a:pPr>
            <a:r>
              <a:rPr lang="en" sz="2400" dirty="0"/>
              <a:t>→In 2015,  Donald Trump received 327  minutes of nightly news </a:t>
            </a:r>
            <a:r>
              <a:rPr lang="en" sz="2400" dirty="0" smtClean="0"/>
              <a:t>coverage</a:t>
            </a:r>
            <a:r>
              <a:rPr lang="en-US" sz="2400" dirty="0" smtClean="0"/>
              <a:t>.</a:t>
            </a:r>
            <a:r>
              <a:rPr lang="en" sz="2400" dirty="0" smtClean="0"/>
              <a:t> </a:t>
            </a:r>
            <a:endParaRPr lang="en" sz="2400" dirty="0"/>
          </a:p>
          <a:p>
            <a:pPr marL="0" lvl="0" indent="0" algn="l">
              <a:spcBef>
                <a:spcPts val="0"/>
              </a:spcBef>
              <a:buNone/>
            </a:pPr>
            <a:r>
              <a:rPr lang="en" sz="3000" dirty="0">
                <a:solidFill>
                  <a:schemeClr val="accent5"/>
                </a:solidFill>
              </a:rPr>
              <a:t>→</a:t>
            </a:r>
            <a:r>
              <a:rPr lang="en" sz="2400" dirty="0">
                <a:solidFill>
                  <a:schemeClr val="accent5"/>
                </a:solidFill>
              </a:rPr>
              <a:t> Hillary Clinton received 121 minutes. </a:t>
            </a:r>
          </a:p>
          <a:p>
            <a:pPr marL="0" lvl="0" indent="0" algn="l" rtl="0">
              <a:spcBef>
                <a:spcPts val="0"/>
              </a:spcBef>
              <a:buNone/>
            </a:pPr>
            <a:r>
              <a:rPr lang="en" sz="2400" b="0" dirty="0">
                <a:solidFill>
                  <a:srgbClr val="9E9E9E"/>
                </a:solidFill>
              </a:rPr>
              <a:t>→ </a:t>
            </a:r>
            <a:r>
              <a:rPr lang="en" sz="1800" b="0" dirty="0">
                <a:solidFill>
                  <a:srgbClr val="9E9E9E"/>
                </a:solidFill>
              </a:rPr>
              <a:t>Bernie Sanders received 20 and dropped out in summer 2016.</a:t>
            </a:r>
            <a:r>
              <a:rPr lang="en" sz="1400" b="0" dirty="0">
                <a:solidFill>
                  <a:srgbClr val="9E9E9E"/>
                </a:solidFill>
              </a:rPr>
              <a:t> </a:t>
            </a:r>
          </a:p>
          <a:p>
            <a:pPr marL="914400" lvl="0" indent="457200" rtl="0">
              <a:spcBef>
                <a:spcPts val="0"/>
              </a:spcBef>
              <a:buNone/>
            </a:pPr>
            <a:endParaRPr lang="en" sz="2400" b="0" dirty="0">
              <a:solidFill>
                <a:srgbClr val="9E9E9E"/>
              </a:solidFill>
            </a:endParaRPr>
          </a:p>
        </p:txBody>
      </p:sp>
      <p:grpSp>
        <p:nvGrpSpPr>
          <p:cNvPr id="113" name="Shape 113"/>
          <p:cNvGrpSpPr/>
          <p:nvPr/>
        </p:nvGrpSpPr>
        <p:grpSpPr>
          <a:xfrm>
            <a:off x="5897878" y="2380004"/>
            <a:ext cx="3140889" cy="2554327"/>
            <a:chOff x="6803275" y="395362"/>
            <a:chExt cx="2212049" cy="2537075"/>
          </a:xfrm>
        </p:grpSpPr>
        <p:pic>
          <p:nvPicPr>
            <p:cNvPr id="114" name="Shape 11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427444"/>
              <a:ext cx="2212049" cy="2504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Shape 115" descr="Piece of duct tape sticking a note to the slide"/>
            <p:cNvPicPr preferRelativeResize="0"/>
            <p:nvPr/>
          </p:nvPicPr>
          <p:blipFill rotWithShape="1">
            <a:blip r:embed="rId4">
              <a:alphaModFix/>
            </a:blip>
            <a:srcRect l="9244" t="5926" r="2118" b="10011"/>
            <a:stretch/>
          </p:blipFill>
          <p:spPr>
            <a:xfrm rot="154826">
              <a:off x="7370662" y="419418"/>
              <a:ext cx="1077272" cy="3826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" name="Shape 116"/>
            <p:cNvSpPr txBox="1"/>
            <p:nvPr/>
          </p:nvSpPr>
          <p:spPr>
            <a:xfrm>
              <a:off x="6944800" y="684230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spcAft>
                  <a:spcPts val="800"/>
                </a:spcAft>
                <a:buNone/>
              </a:pPr>
              <a:r>
                <a:rPr lang="en" b="1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Voting Averages according to the CNN/ORC poll done between Sept. 28-Oct.2: </a:t>
              </a:r>
            </a:p>
            <a:p>
              <a:pPr lvl="0" rtl="0">
                <a:spcBef>
                  <a:spcPts val="0"/>
                </a:spcBef>
                <a:spcAft>
                  <a:spcPts val="800"/>
                </a:spcAft>
                <a:buNone/>
              </a:pPr>
              <a:r>
                <a:rPr lang="en" sz="1800" b="1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47% of likely voters support Hillary Clinton</a:t>
              </a:r>
            </a:p>
            <a:p>
              <a:pPr lvl="0" rtl="0">
                <a:spcBef>
                  <a:spcPts val="0"/>
                </a:spcBef>
                <a:spcAft>
                  <a:spcPts val="800"/>
                </a:spcAft>
                <a:buNone/>
              </a:pPr>
              <a:r>
                <a:rPr lang="en" sz="1800" b="1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42% of likely voters support Donald Trump</a:t>
              </a:r>
            </a:p>
          </p:txBody>
        </p:sp>
      </p:grpSp>
      <p:sp>
        <p:nvSpPr>
          <p:cNvPr id="117" name="Shape 117"/>
          <p:cNvSpPr txBox="1">
            <a:spLocks noGrp="1"/>
          </p:cNvSpPr>
          <p:nvPr>
            <p:ph type="body" idx="2"/>
          </p:nvPr>
        </p:nvSpPr>
        <p:spPr>
          <a:xfrm>
            <a:off x="4729600" y="58325"/>
            <a:ext cx="3837000" cy="312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marL="0" lvl="0" indent="-69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36666"/>
              <a:buFont typeface="Arial"/>
              <a:buNone/>
            </a:pPr>
            <a:r>
              <a:rPr lang="en" sz="3000" b="1" u="sng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Why would the media’s coverage differ so much from public opinion?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grpSp>
        <p:nvGrpSpPr>
          <p:cNvPr id="118" name="Shape 118"/>
          <p:cNvGrpSpPr/>
          <p:nvPr/>
        </p:nvGrpSpPr>
        <p:grpSpPr>
          <a:xfrm>
            <a:off x="403725" y="3416950"/>
            <a:ext cx="3837000" cy="1609800"/>
            <a:chOff x="491925" y="3381950"/>
            <a:chExt cx="3837000" cy="1609800"/>
          </a:xfrm>
        </p:grpSpPr>
        <p:sp>
          <p:nvSpPr>
            <p:cNvPr id="119" name="Shape 119"/>
            <p:cNvSpPr/>
            <p:nvPr/>
          </p:nvSpPr>
          <p:spPr>
            <a:xfrm>
              <a:off x="491925" y="3381950"/>
              <a:ext cx="3837000" cy="1609800"/>
            </a:xfrm>
            <a:prstGeom prst="wedgeRectCallout">
              <a:avLst>
                <a:gd name="adj1" fmla="val -36149"/>
                <a:gd name="adj2" fmla="val -78313"/>
              </a:avLst>
            </a:pr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20" name="Shape 120"/>
            <p:cNvSpPr txBox="1"/>
            <p:nvPr/>
          </p:nvSpPr>
          <p:spPr>
            <a:xfrm>
              <a:off x="491925" y="3429000"/>
              <a:ext cx="3837000" cy="14463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algn="ctr">
                <a:spcBef>
                  <a:spcPts val="0"/>
                </a:spcBef>
                <a:buNone/>
              </a:pPr>
              <a:r>
                <a:rPr lang="en" sz="3000" b="1"/>
                <a:t>What is the main goal of media producers? </a:t>
              </a:r>
            </a:p>
          </p:txBody>
        </p:sp>
      </p:grpSp>
      <p:sp>
        <p:nvSpPr>
          <p:cNvPr id="121" name="Shape 121"/>
          <p:cNvSpPr txBox="1"/>
          <p:nvPr/>
        </p:nvSpPr>
        <p:spPr>
          <a:xfrm>
            <a:off x="4582825" y="4821800"/>
            <a:ext cx="2961000" cy="37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Jill Hetki and Allison Irvin 10/2016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>
            <a:spLocks noGrp="1"/>
          </p:cNvSpPr>
          <p:nvPr>
            <p:ph type="title"/>
          </p:nvPr>
        </p:nvSpPr>
        <p:spPr>
          <a:xfrm>
            <a:off x="0" y="373900"/>
            <a:ext cx="9231000" cy="3835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endParaRPr>
              <a:solidFill>
                <a:schemeClr val="accent5"/>
              </a:solidFill>
            </a:endParaRPr>
          </a:p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endParaRPr sz="1100">
              <a:solidFill>
                <a:schemeClr val="accent5"/>
              </a:solidFill>
            </a:endParaRPr>
          </a:p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3600">
                <a:solidFill>
                  <a:schemeClr val="accent5"/>
                </a:solidFill>
              </a:rPr>
              <a:t>Check-in!</a:t>
            </a:r>
            <a:r>
              <a:rPr lang="en" sz="3600"/>
              <a:t> </a:t>
            </a:r>
          </a:p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1400" b="0"/>
              <a:t>(With a little help from your smart phone )</a:t>
            </a:r>
          </a:p>
          <a:p>
            <a:pPr lvl="0" rtl="0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700" b="0"/>
              <a:t>https://www.polleverywhere.com/multiple_choice_polls/Er2JeO48vMC10xf</a:t>
            </a:r>
          </a:p>
        </p:txBody>
      </p:sp>
      <p:grpSp>
        <p:nvGrpSpPr>
          <p:cNvPr id="127" name="Shape 127"/>
          <p:cNvGrpSpPr/>
          <p:nvPr/>
        </p:nvGrpSpPr>
        <p:grpSpPr>
          <a:xfrm>
            <a:off x="1540325" y="3105660"/>
            <a:ext cx="2212049" cy="1673201"/>
            <a:chOff x="6803275" y="48736"/>
            <a:chExt cx="2212049" cy="2537075"/>
          </a:xfrm>
        </p:grpSpPr>
        <p:pic>
          <p:nvPicPr>
            <p:cNvPr id="128" name="Shape 12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03275" y="80818"/>
              <a:ext cx="2212049" cy="250499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Shape 129" descr="Piece of duct tape sticking a note to the slide"/>
            <p:cNvPicPr preferRelativeResize="0"/>
            <p:nvPr/>
          </p:nvPicPr>
          <p:blipFill rotWithShape="1">
            <a:blip r:embed="rId4">
              <a:alphaModFix/>
            </a:blip>
            <a:srcRect l="9244" t="5926" r="2118" b="10011"/>
            <a:stretch/>
          </p:blipFill>
          <p:spPr>
            <a:xfrm rot="154826">
              <a:off x="7370662" y="72792"/>
              <a:ext cx="1077272" cy="3826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" name="Shape 130"/>
            <p:cNvSpPr txBox="1"/>
            <p:nvPr/>
          </p:nvSpPr>
          <p:spPr>
            <a:xfrm>
              <a:off x="6944800" y="453146"/>
              <a:ext cx="1929000" cy="20040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spcAft>
                  <a:spcPts val="800"/>
                </a:spcAft>
                <a:buClr>
                  <a:schemeClr val="dk2"/>
                </a:buClr>
                <a:buFont typeface="Arial"/>
                <a:buNone/>
              </a:pPr>
              <a:r>
                <a:rPr lang="en" b="1">
                  <a:solidFill>
                    <a:schemeClr val="dk1"/>
                  </a:solidFill>
                  <a:latin typeface="Raleway"/>
                  <a:ea typeface="Raleway"/>
                  <a:cs typeface="Raleway"/>
                  <a:sym typeface="Raleway"/>
                </a:rPr>
                <a:t>Fun Fact: </a:t>
              </a:r>
            </a:p>
            <a:p>
              <a:pPr lvl="0" rtl="0">
                <a:spcBef>
                  <a:spcPts val="0"/>
                </a:spcBef>
                <a:spcAft>
                  <a:spcPts val="800"/>
                </a:spcAft>
                <a:buNone/>
              </a:pPr>
              <a:r>
                <a:rPr lang="en" sz="1350">
                  <a:solidFill>
                    <a:schemeClr val="dk2"/>
                  </a:solidFill>
                  <a:highlight>
                    <a:srgbClr val="FFFFFF"/>
                  </a:highlight>
                </a:rPr>
                <a:t>Barack Obama spent $730 million getting to the White House in 2008</a:t>
              </a:r>
            </a:p>
            <a:p>
              <a:pPr lvl="0" rtl="0">
                <a:spcBef>
                  <a:spcPts val="0"/>
                </a:spcBef>
                <a:spcAft>
                  <a:spcPts val="800"/>
                </a:spcAft>
                <a:buNone/>
              </a:pPr>
              <a:endParaRPr sz="12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</p:grpSp>
      <p:sp>
        <p:nvSpPr>
          <p:cNvPr id="131" name="Shape 131"/>
          <p:cNvSpPr/>
          <p:nvPr/>
        </p:nvSpPr>
        <p:spPr>
          <a:xfrm>
            <a:off x="419850" y="455550"/>
            <a:ext cx="8304300" cy="897300"/>
          </a:xfrm>
          <a:prstGeom prst="wedgeRectCallout">
            <a:avLst>
              <a:gd name="adj1" fmla="val -36149"/>
              <a:gd name="adj2" fmla="val -78313"/>
            </a:avLst>
          </a:pr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3000" b="1">
                <a:solidFill>
                  <a:schemeClr val="dk2"/>
                </a:solidFill>
              </a:rPr>
              <a:t>What is the main goal of media producers? </a:t>
            </a:r>
          </a:p>
        </p:txBody>
      </p:sp>
      <p:grpSp>
        <p:nvGrpSpPr>
          <p:cNvPr id="132" name="Shape 132"/>
          <p:cNvGrpSpPr/>
          <p:nvPr/>
        </p:nvGrpSpPr>
        <p:grpSpPr>
          <a:xfrm>
            <a:off x="3868615" y="1421316"/>
            <a:ext cx="5054511" cy="3275987"/>
            <a:chOff x="3901073" y="1387162"/>
            <a:chExt cx="5330076" cy="3620275"/>
          </a:xfrm>
        </p:grpSpPr>
        <p:pic>
          <p:nvPicPr>
            <p:cNvPr id="133" name="Shape 13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901073" y="1387162"/>
              <a:ext cx="5056302" cy="3620275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34" name="Shape 134"/>
            <p:cNvGrpSpPr/>
            <p:nvPr/>
          </p:nvGrpSpPr>
          <p:grpSpPr>
            <a:xfrm>
              <a:off x="5854950" y="2216050"/>
              <a:ext cx="3376200" cy="2250750"/>
              <a:chOff x="5854950" y="2216050"/>
              <a:chExt cx="3376200" cy="2250750"/>
            </a:xfrm>
          </p:grpSpPr>
          <p:cxnSp>
            <p:nvCxnSpPr>
              <p:cNvPr id="135" name="Shape 135"/>
              <p:cNvCxnSpPr/>
              <p:nvPr/>
            </p:nvCxnSpPr>
            <p:spPr>
              <a:xfrm flipH="1">
                <a:off x="6834350" y="2635900"/>
                <a:ext cx="1341600" cy="1830900"/>
              </a:xfrm>
              <a:prstGeom prst="straightConnector1">
                <a:avLst/>
              </a:pr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lg" len="lg"/>
                <a:tailEnd type="triangle" w="lg" len="lg"/>
              </a:ln>
            </p:spPr>
          </p:cxnSp>
          <p:sp>
            <p:nvSpPr>
              <p:cNvPr id="136" name="Shape 136"/>
              <p:cNvSpPr txBox="1"/>
              <p:nvPr/>
            </p:nvSpPr>
            <p:spPr>
              <a:xfrm>
                <a:off x="5854950" y="2216050"/>
                <a:ext cx="3376200" cy="36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lIns="91425" tIns="91425" rIns="91425" bIns="91425" anchor="t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r>
                  <a:rPr lang="en" sz="1800" b="1">
                    <a:solidFill>
                      <a:srgbClr val="FF0000"/>
                    </a:solidFill>
                  </a:rPr>
                  <a:t>Facebook began in 2004…</a:t>
                </a:r>
              </a:p>
            </p:txBody>
          </p:sp>
        </p:grpSp>
      </p:grpSp>
      <p:sp>
        <p:nvSpPr>
          <p:cNvPr id="137" name="Shape 137"/>
          <p:cNvSpPr txBox="1"/>
          <p:nvPr/>
        </p:nvSpPr>
        <p:spPr>
          <a:xfrm>
            <a:off x="169475" y="4760100"/>
            <a:ext cx="2961000" cy="37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Jill Hetki and Allison Irvin 10/2016</a:t>
            </a:r>
          </a:p>
        </p:txBody>
      </p:sp>
      <p:sp>
        <p:nvSpPr>
          <p:cNvPr id="138" name="Shape 138"/>
          <p:cNvSpPr txBox="1"/>
          <p:nvPr/>
        </p:nvSpPr>
        <p:spPr>
          <a:xfrm>
            <a:off x="3309100" y="4690550"/>
            <a:ext cx="5835000" cy="339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Clr>
                <a:schemeClr val="dk2"/>
              </a:buClr>
              <a:buSzPct val="157142"/>
              <a:buFont typeface="Arial"/>
              <a:buNone/>
            </a:pPr>
            <a:r>
              <a:rPr lang="en" sz="700">
                <a:solidFill>
                  <a:schemeClr val="dk2"/>
                </a:solidFill>
                <a:hlinkClick r:id="rId6"/>
              </a:rPr>
              <a:t> </a:t>
            </a:r>
            <a:r>
              <a:rPr lang="en" sz="1100" u="sng">
                <a:solidFill>
                  <a:srgbClr val="1155CC"/>
                </a:solidFill>
                <a:hlinkClick r:id="rId6"/>
              </a:rPr>
              <a:t>http://www.motherjones.com/mojo/2012/02/historic-price-cost-presidential-elections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158200" y="344675"/>
            <a:ext cx="4030800" cy="1469699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400">
                <a:solidFill>
                  <a:schemeClr val="dk2"/>
                </a:solidFill>
              </a:rPr>
              <a:t>Did this number surprise you? What do you think are the goals of media based on this knowledge?</a:t>
            </a:r>
          </a:p>
          <a:p>
            <a:pPr lvl="0" rtl="0">
              <a:spcBef>
                <a:spcPts val="0"/>
              </a:spcBef>
              <a:buNone/>
            </a:pPr>
            <a:endParaRPr sz="2400" b="0">
              <a:solidFill>
                <a:schemeClr val="dk2"/>
              </a:solidFill>
            </a:endParaRPr>
          </a:p>
        </p:txBody>
      </p:sp>
      <p:pic>
        <p:nvPicPr>
          <p:cNvPr id="144" name="Shape 1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8200" y="1866212"/>
            <a:ext cx="4264149" cy="2318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Shape 1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8399" y="1262024"/>
            <a:ext cx="3927301" cy="2619468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Shape 146"/>
          <p:cNvSpPr txBox="1"/>
          <p:nvPr/>
        </p:nvSpPr>
        <p:spPr>
          <a:xfrm>
            <a:off x="169475" y="4683900"/>
            <a:ext cx="2961000" cy="37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latin typeface="Lato"/>
                <a:ea typeface="Lato"/>
                <a:cs typeface="Lato"/>
                <a:sym typeface="Lato"/>
              </a:rPr>
              <a:t>Jill Hetki and Allison Irvin 10/2016</a:t>
            </a:r>
          </a:p>
        </p:txBody>
      </p:sp>
      <p:sp>
        <p:nvSpPr>
          <p:cNvPr id="147" name="Shape 147"/>
          <p:cNvSpPr txBox="1"/>
          <p:nvPr/>
        </p:nvSpPr>
        <p:spPr>
          <a:xfrm>
            <a:off x="204375" y="4296450"/>
            <a:ext cx="4171800" cy="162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https://i.ytimg.com/vi/OWPbhzlxMx4/maxresdefault.jpg</a:t>
            </a:r>
          </a:p>
        </p:txBody>
      </p:sp>
      <p:sp>
        <p:nvSpPr>
          <p:cNvPr id="148" name="Shape 148"/>
          <p:cNvSpPr txBox="1"/>
          <p:nvPr/>
        </p:nvSpPr>
        <p:spPr>
          <a:xfrm>
            <a:off x="4879800" y="3970000"/>
            <a:ext cx="4264200" cy="373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 sz="1000"/>
              <a:t>http://i2.cdn.cnn.com/cnnnext/dam/assets/150414113554-saturday-night-live-politics-gallery-2-super-169.jpg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Shape 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2574" y="-171299"/>
            <a:ext cx="7418500" cy="545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Shape 154" descr="Piece of duct tape sticking a note to the slide"/>
          <p:cNvPicPr preferRelativeResize="0"/>
          <p:nvPr/>
        </p:nvPicPr>
        <p:blipFill rotWithShape="1">
          <a:blip r:embed="rId4">
            <a:alphaModFix/>
          </a:blip>
          <a:srcRect l="9244" t="5926" r="2118" b="10011"/>
          <a:stretch/>
        </p:blipFill>
        <p:spPr>
          <a:xfrm rot="154828">
            <a:off x="3535999" y="46275"/>
            <a:ext cx="2071999" cy="7360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Shape 155"/>
          <p:cNvSpPr txBox="1"/>
          <p:nvPr/>
        </p:nvSpPr>
        <p:spPr>
          <a:xfrm>
            <a:off x="852575" y="328100"/>
            <a:ext cx="7079400" cy="120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22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What do we know about candidates </a:t>
            </a:r>
            <a:br>
              <a:rPr lang="en" sz="22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</a:br>
            <a:r>
              <a:rPr lang="en" sz="2200" b="1">
                <a:solidFill>
                  <a:schemeClr val="lt2"/>
                </a:solidFill>
                <a:latin typeface="Raleway"/>
                <a:ea typeface="Raleway"/>
                <a:cs typeface="Raleway"/>
                <a:sym typeface="Raleway"/>
              </a:rPr>
              <a:t>from the media?</a:t>
            </a:r>
          </a:p>
        </p:txBody>
      </p:sp>
      <p:sp>
        <p:nvSpPr>
          <p:cNvPr id="156" name="Shape 156"/>
          <p:cNvSpPr txBox="1">
            <a:spLocks noGrp="1"/>
          </p:cNvSpPr>
          <p:nvPr>
            <p:ph type="body" idx="4294967295"/>
          </p:nvPr>
        </p:nvSpPr>
        <p:spPr>
          <a:xfrm>
            <a:off x="1589112" y="1364225"/>
            <a:ext cx="6050100" cy="3327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ct val="100000"/>
              <a:buFont typeface="Raleway"/>
              <a:buChar char="➔"/>
            </a:pPr>
            <a:r>
              <a:rPr lang="en" sz="1400" b="1" dirty="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How has the media influenced our perception of candidates? </a:t>
            </a:r>
            <a:r>
              <a:rPr lang="en" sz="1200" dirty="0">
                <a:latin typeface="Raleway"/>
                <a:ea typeface="Raleway"/>
                <a:cs typeface="Raleway"/>
                <a:sym typeface="Raleway"/>
              </a:rPr>
              <a:t/>
            </a:r>
            <a:br>
              <a:rPr lang="en" sz="1200" dirty="0">
                <a:latin typeface="Raleway"/>
                <a:ea typeface="Raleway"/>
                <a:cs typeface="Raleway"/>
                <a:sym typeface="Raleway"/>
              </a:rPr>
            </a:br>
            <a:endParaRPr lang="en" sz="1200" dirty="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57" name="Shape 157"/>
          <p:cNvSpPr txBox="1"/>
          <p:nvPr/>
        </p:nvSpPr>
        <p:spPr>
          <a:xfrm>
            <a:off x="-233250" y="-8165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pic>
        <p:nvPicPr>
          <p:cNvPr id="158" name="Shape 1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8400" y="1733550"/>
            <a:ext cx="4344575" cy="32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Shape 159"/>
          <p:cNvSpPr txBox="1"/>
          <p:nvPr/>
        </p:nvSpPr>
        <p:spPr>
          <a:xfrm>
            <a:off x="0" y="4546050"/>
            <a:ext cx="1118700" cy="957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latin typeface="Lato"/>
                <a:ea typeface="Lato"/>
                <a:cs typeface="Lato"/>
                <a:sym typeface="Lato"/>
              </a:rPr>
              <a:t>Jill Hetki and Allison Irvin 10/2016</a:t>
            </a:r>
          </a:p>
        </p:txBody>
      </p:sp>
      <p:sp>
        <p:nvSpPr>
          <p:cNvPr id="160" name="Shape 160"/>
          <p:cNvSpPr txBox="1"/>
          <p:nvPr/>
        </p:nvSpPr>
        <p:spPr>
          <a:xfrm>
            <a:off x="4103625" y="4781350"/>
            <a:ext cx="4980300" cy="39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800"/>
              <a:t>http://alittleclass.blogspot.com/2016/03/the-digital-debate-social-media-in-2016.html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wiss-2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354</Words>
  <Application>Microsoft Macintosh PowerPoint</Application>
  <PresentationFormat>On-screen Show (16:9)</PresentationFormat>
  <Paragraphs>55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Lato</vt:lpstr>
      <vt:lpstr>Cambria</vt:lpstr>
      <vt:lpstr>Raleway</vt:lpstr>
      <vt:lpstr>swiss-2</vt:lpstr>
      <vt:lpstr> Sensationalism, Modern Media, &amp; Presidential Elections</vt:lpstr>
      <vt:lpstr>PowerPoint Presentation</vt:lpstr>
      <vt:lpstr>→ How has your opinion changed about these images?  → How did the media influence your opinion? </vt:lpstr>
      <vt:lpstr>PowerPoint Presentation</vt:lpstr>
      <vt:lpstr>PowerPoint Presentation</vt:lpstr>
      <vt:lpstr>→In 2015,  Donald Trump received 327  minutes of nightly news coverage.  → Hillary Clinton received 121 minutes.  → Bernie Sanders received 20 and dropped out in summer 2016.  </vt:lpstr>
      <vt:lpstr>  Check-in!  (With a little help from your smart phone ) https://www.polleverywhere.com/multiple_choice_polls/Er2JeO48vMC10xf</vt:lpstr>
      <vt:lpstr>Did this number surprise you? What do you think are the goals of media based on this knowledge?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Sensationalism, Modern Media, &amp; Presidential Elections</dc:title>
  <dc:creator>Jillian Hetki</dc:creator>
  <cp:lastModifiedBy>Jessica Blissit Blissit</cp:lastModifiedBy>
  <cp:revision>2</cp:revision>
  <dcterms:modified xsi:type="dcterms:W3CDTF">2018-01-24T20:21:08Z</dcterms:modified>
</cp:coreProperties>
</file>