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75" r:id="rId1"/>
    <p:sldMasterId id="2147483751" r:id="rId2"/>
  </p:sldMasterIdLst>
  <p:notesMasterIdLst>
    <p:notesMasterId r:id="rId15"/>
  </p:notesMasterIdLst>
  <p:handoutMasterIdLst>
    <p:handoutMasterId r:id="rId16"/>
  </p:handoutMasterIdLst>
  <p:sldIdLst>
    <p:sldId id="256" r:id="rId3"/>
    <p:sldId id="265" r:id="rId4"/>
    <p:sldId id="271" r:id="rId5"/>
    <p:sldId id="266" r:id="rId6"/>
    <p:sldId id="262" r:id="rId7"/>
    <p:sldId id="272" r:id="rId8"/>
    <p:sldId id="273" r:id="rId9"/>
    <p:sldId id="274" r:id="rId10"/>
    <p:sldId id="275" r:id="rId11"/>
    <p:sldId id="269" r:id="rId12"/>
    <p:sldId id="276" r:id="rId13"/>
    <p:sldId id="277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6D6E"/>
    <a:srgbClr val="BB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 autoAdjust="0"/>
    <p:restoredTop sz="94626" autoAdjust="0"/>
  </p:normalViewPr>
  <p:slideViewPr>
    <p:cSldViewPr snapToGrid="0" snapToObjects="1">
      <p:cViewPr varScale="1">
        <p:scale>
          <a:sx n="121" d="100"/>
          <a:sy n="121" d="100"/>
        </p:scale>
        <p:origin x="1904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11" d="100"/>
          <a:sy n="111" d="100"/>
        </p:scale>
        <p:origin x="-3944" y="-10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10.xml"/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5B6E0F-1DB3-5A43-B8F9-5E1E696749DF}" type="datetimeFigureOut">
              <a:t>3/13/20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C1F9FE-B8FF-F345-B45D-636AC2B598B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7653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1BC211-ACBD-CB48-B939-364088D2CD6D}" type="datetimeFigureOut">
              <a:t>3/13/20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04D311-73F7-5D42-B843-E8305C73070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20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4803898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3"/>
          </p:nvPr>
        </p:nvSpPr>
        <p:spPr>
          <a:xfrm>
            <a:off x="746930" y="1830387"/>
            <a:ext cx="8229600" cy="4525963"/>
          </a:xfrm>
          <a:prstGeom prst="rect">
            <a:avLst/>
          </a:prstGeom>
          <a:ln>
            <a:solidFill>
              <a:srgbClr val="FFFFFF"/>
            </a:solidFill>
          </a:ln>
        </p:spPr>
        <p:txBody>
          <a:bodyPr/>
          <a:lstStyle>
            <a:lvl1pPr>
              <a:defRPr>
                <a:solidFill>
                  <a:srgbClr val="BB0000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5" hasCustomPrompt="1"/>
          </p:nvPr>
        </p:nvSpPr>
        <p:spPr>
          <a:xfrm>
            <a:off x="5573888" y="229810"/>
            <a:ext cx="3392206" cy="668812"/>
          </a:xfrm>
          <a:prstGeom prst="rect">
            <a:avLst/>
          </a:prstGeom>
          <a:ln>
            <a:solidFill>
              <a:srgbClr val="636D6E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300" baseline="0">
                <a:solidFill>
                  <a:schemeClr val="bg1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UNIT NAME HERE</a:t>
            </a:r>
          </a:p>
          <a:p>
            <a:pPr lvl="0"/>
            <a:r>
              <a:rPr lang="en-US" dirty="0"/>
              <a:t>LINE 2 AS NEEDED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6" hasCustomPrompt="1"/>
          </p:nvPr>
        </p:nvSpPr>
        <p:spPr>
          <a:xfrm>
            <a:off x="4315389" y="1052951"/>
            <a:ext cx="4642821" cy="636119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600" b="1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TOPIC TITLE HERE</a:t>
            </a:r>
          </a:p>
        </p:txBody>
      </p:sp>
    </p:spTree>
    <p:extLst>
      <p:ext uri="{BB962C8B-B14F-4D97-AF65-F5344CB8AC3E}">
        <p14:creationId xmlns:p14="http://schemas.microsoft.com/office/powerpoint/2010/main" val="3793167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Phrase-Word Slide WHIT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>
            <a:spLocks noGrp="1"/>
          </p:cNvSpPr>
          <p:nvPr>
            <p:ph idx="16" hasCustomPrompt="1"/>
          </p:nvPr>
        </p:nvSpPr>
        <p:spPr>
          <a:xfrm>
            <a:off x="651757" y="1734522"/>
            <a:ext cx="7194020" cy="4417350"/>
          </a:xfrm>
          <a:prstGeom prst="rect">
            <a:avLst/>
          </a:prstGeom>
          <a:ln>
            <a:solidFill>
              <a:srgbClr val="FFFFFF"/>
            </a:solidFill>
          </a:ln>
        </p:spPr>
        <p:txBody>
          <a:bodyPr/>
          <a:lstStyle>
            <a:lvl1pPr algn="l">
              <a:lnSpc>
                <a:spcPts val="8400"/>
              </a:lnSpc>
              <a:spcBef>
                <a:spcPts val="0"/>
              </a:spcBef>
              <a:defRPr sz="8000" b="1" baseline="0">
                <a:solidFill>
                  <a:srgbClr val="BB0000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BIG WORD BIG PHRASE</a:t>
            </a:r>
            <a:br>
              <a:rPr lang="en-US" dirty="0"/>
            </a:br>
            <a:r>
              <a:rPr lang="en-US" dirty="0"/>
              <a:t>SLIDE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5" hasCustomPrompt="1"/>
          </p:nvPr>
        </p:nvSpPr>
        <p:spPr>
          <a:xfrm>
            <a:off x="5573888" y="229810"/>
            <a:ext cx="3392206" cy="668812"/>
          </a:xfrm>
          <a:prstGeom prst="rect">
            <a:avLst/>
          </a:prstGeom>
          <a:ln>
            <a:solidFill>
              <a:srgbClr val="636D6E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300" baseline="0">
                <a:solidFill>
                  <a:schemeClr val="bg1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UNIT NAME HERE</a:t>
            </a:r>
          </a:p>
          <a:p>
            <a:pPr lvl="0"/>
            <a:r>
              <a:rPr lang="en-US" dirty="0"/>
              <a:t>LINE 2 AS NEEDED</a:t>
            </a:r>
          </a:p>
        </p:txBody>
      </p:sp>
    </p:spTree>
    <p:extLst>
      <p:ext uri="{BB962C8B-B14F-4D97-AF65-F5344CB8AC3E}">
        <p14:creationId xmlns:p14="http://schemas.microsoft.com/office/powerpoint/2010/main" val="1106801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Phrase-Word Slide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910167"/>
            <a:ext cx="9144000" cy="5947833"/>
          </a:xfrm>
          <a:prstGeom prst="rect">
            <a:avLst/>
          </a:prstGeom>
          <a:solidFill>
            <a:srgbClr val="636D6E"/>
          </a:solidFill>
          <a:ln>
            <a:solidFill>
              <a:srgbClr val="636D6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B0000"/>
              </a:solidFill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5" hasCustomPrompt="1"/>
          </p:nvPr>
        </p:nvSpPr>
        <p:spPr>
          <a:xfrm>
            <a:off x="5573888" y="242139"/>
            <a:ext cx="3392206" cy="668812"/>
          </a:xfrm>
          <a:prstGeom prst="rect">
            <a:avLst/>
          </a:prstGeom>
          <a:ln>
            <a:solidFill>
              <a:srgbClr val="636D6E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300" baseline="0">
                <a:solidFill>
                  <a:schemeClr val="bg1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UNIT NAME HERE</a:t>
            </a:r>
          </a:p>
          <a:p>
            <a:pPr lvl="0"/>
            <a:r>
              <a:rPr lang="en-US" dirty="0"/>
              <a:t>LINE 2 AS NEEDED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6" hasCustomPrompt="1"/>
          </p:nvPr>
        </p:nvSpPr>
        <p:spPr>
          <a:xfrm>
            <a:off x="651757" y="1734522"/>
            <a:ext cx="7194020" cy="4417350"/>
          </a:xfrm>
          <a:prstGeom prst="rect">
            <a:avLst/>
          </a:prstGeom>
          <a:ln>
            <a:solidFill>
              <a:srgbClr val="636D6E"/>
            </a:solidFill>
          </a:ln>
        </p:spPr>
        <p:txBody>
          <a:bodyPr/>
          <a:lstStyle>
            <a:lvl1pPr algn="l">
              <a:lnSpc>
                <a:spcPts val="8400"/>
              </a:lnSpc>
              <a:spcBef>
                <a:spcPts val="0"/>
              </a:spcBef>
              <a:defRPr sz="8000" b="1" baseline="0">
                <a:solidFill>
                  <a:schemeClr val="bg1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BIG WORD</a:t>
            </a:r>
          </a:p>
          <a:p>
            <a:pPr lvl="0"/>
            <a:r>
              <a:rPr lang="en-US" dirty="0"/>
              <a:t>BIG PHRASE</a:t>
            </a:r>
            <a:br>
              <a:rPr lang="en-US" dirty="0"/>
            </a:br>
            <a:r>
              <a:rPr lang="en-US" dirty="0"/>
              <a:t>SLIDE</a:t>
            </a:r>
          </a:p>
        </p:txBody>
      </p:sp>
    </p:spTree>
    <p:extLst>
      <p:ext uri="{BB962C8B-B14F-4D97-AF65-F5344CB8AC3E}">
        <p14:creationId xmlns:p14="http://schemas.microsoft.com/office/powerpoint/2010/main" val="1471957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5" hasCustomPrompt="1"/>
          </p:nvPr>
        </p:nvSpPr>
        <p:spPr>
          <a:xfrm>
            <a:off x="5573888" y="229810"/>
            <a:ext cx="3392206" cy="668812"/>
          </a:xfrm>
          <a:prstGeom prst="rect">
            <a:avLst/>
          </a:prstGeom>
          <a:ln>
            <a:solidFill>
              <a:srgbClr val="636D6E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300" baseline="0">
                <a:solidFill>
                  <a:schemeClr val="bg1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UNIT NAME HERE</a:t>
            </a:r>
          </a:p>
          <a:p>
            <a:pPr lvl="0"/>
            <a:r>
              <a:rPr lang="en-US" dirty="0"/>
              <a:t>LINE 2 AS NEEDED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7" hasCustomPrompt="1"/>
          </p:nvPr>
        </p:nvSpPr>
        <p:spPr>
          <a:xfrm>
            <a:off x="4881010" y="5372665"/>
            <a:ext cx="3392206" cy="109402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/>
          <a:lstStyle>
            <a:lvl1pPr algn="r">
              <a:lnSpc>
                <a:spcPct val="110000"/>
              </a:lnSpc>
              <a:spcBef>
                <a:spcPts val="0"/>
              </a:spcBef>
              <a:defRPr sz="2400" baseline="-25000">
                <a:solidFill>
                  <a:srgbClr val="BB0000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algn="r">
              <a:lnSpc>
                <a:spcPct val="110000"/>
              </a:lnSpc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Arial"/>
              </a:rPr>
              <a:t>–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/>
              </a:rPr>
              <a:t>Firstandlast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Arial"/>
              </a:rPr>
              <a:t> Name</a:t>
            </a:r>
          </a:p>
          <a:p>
            <a:pPr algn="r">
              <a:lnSpc>
                <a:spcPct val="110000"/>
              </a:lnSpc>
            </a:pPr>
            <a:r>
              <a:rPr lang="en-US" sz="1800" dirty="0">
                <a:solidFill>
                  <a:schemeClr val="tx1">
                    <a:lumMod val="60000"/>
                    <a:lumOff val="40000"/>
                  </a:schemeClr>
                </a:solidFill>
                <a:cs typeface="Arial"/>
              </a:rPr>
              <a:t>   Optional title line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8" hasCustomPrompt="1"/>
          </p:nvPr>
        </p:nvSpPr>
        <p:spPr>
          <a:xfrm>
            <a:off x="944698" y="1734523"/>
            <a:ext cx="7200384" cy="3638142"/>
          </a:xfrm>
          <a:prstGeom prst="rect">
            <a:avLst/>
          </a:prstGeom>
          <a:ln>
            <a:solidFill>
              <a:srgbClr val="FFFFFF"/>
            </a:solidFill>
          </a:ln>
        </p:spPr>
        <p:txBody>
          <a:bodyPr vert="horz"/>
          <a:lstStyle>
            <a:lvl1pPr algn="ctr">
              <a:defRPr lang="en-US" sz="3200" b="0" smtClean="0">
                <a:solidFill>
                  <a:srgbClr val="BB0032"/>
                </a:solidFill>
                <a:cs typeface="Arial"/>
              </a:defRPr>
            </a:lvl1pPr>
          </a:lstStyle>
          <a:p>
            <a:pPr lvl="0"/>
            <a:r>
              <a:rPr lang="en-US" sz="6500" b="0" dirty="0">
                <a:solidFill>
                  <a:srgbClr val="BB0032"/>
                </a:solidFill>
                <a:latin typeface="+mj-lt"/>
                <a:cs typeface="Arial"/>
              </a:rPr>
              <a:t>“Notable quote</a:t>
            </a:r>
            <a:br>
              <a:rPr lang="en-US" sz="6500" b="0" dirty="0">
                <a:solidFill>
                  <a:srgbClr val="BB0032"/>
                </a:solidFill>
                <a:latin typeface="+mj-lt"/>
                <a:cs typeface="Arial"/>
              </a:rPr>
            </a:br>
            <a:r>
              <a:rPr lang="en-US" sz="6500" b="0" dirty="0">
                <a:solidFill>
                  <a:srgbClr val="BB0032"/>
                </a:solidFill>
                <a:latin typeface="+mj-lt"/>
                <a:cs typeface="Arial"/>
              </a:rPr>
              <a:t>goes right here,</a:t>
            </a:r>
            <a:br>
              <a:rPr lang="en-US" sz="6500" b="0" dirty="0">
                <a:solidFill>
                  <a:srgbClr val="BB0032"/>
                </a:solidFill>
                <a:latin typeface="+mj-lt"/>
                <a:cs typeface="Arial"/>
              </a:rPr>
            </a:br>
            <a:r>
              <a:rPr lang="en-US" sz="6500" b="0" dirty="0">
                <a:solidFill>
                  <a:srgbClr val="BB0032"/>
                </a:solidFill>
                <a:latin typeface="+mj-lt"/>
                <a:cs typeface="Arial"/>
              </a:rPr>
              <a:t>yes right here.”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922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hot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923936"/>
            <a:ext cx="9144000" cy="5934064"/>
          </a:xfrm>
          <a:prstGeom prst="rect">
            <a:avLst/>
          </a:prstGeom>
        </p:spPr>
        <p:txBody>
          <a:bodyPr vert="horz"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Full slide picture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5" hasCustomPrompt="1"/>
          </p:nvPr>
        </p:nvSpPr>
        <p:spPr>
          <a:xfrm>
            <a:off x="5573888" y="229810"/>
            <a:ext cx="3392206" cy="668812"/>
          </a:xfrm>
          <a:prstGeom prst="rect">
            <a:avLst/>
          </a:prstGeom>
          <a:ln>
            <a:solidFill>
              <a:srgbClr val="636D6E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300" baseline="0">
                <a:solidFill>
                  <a:schemeClr val="bg1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UNIT NAME HERE</a:t>
            </a:r>
          </a:p>
          <a:p>
            <a:pPr lvl="0"/>
            <a:r>
              <a:rPr lang="en-US" dirty="0"/>
              <a:t>LINE 2 AS NEEDED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4"/>
          </p:nvPr>
        </p:nvSpPr>
        <p:spPr>
          <a:xfrm>
            <a:off x="4868540" y="1436104"/>
            <a:ext cx="3998889" cy="1591385"/>
          </a:xfrm>
          <a:prstGeom prst="rect">
            <a:avLst/>
          </a:prstGeom>
          <a:ln w="19050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txBody>
          <a:bodyPr/>
          <a:lstStyle>
            <a:lvl1pPr marL="91440">
              <a:lnSpc>
                <a:spcPts val="3440"/>
              </a:lnSpc>
              <a:spcBef>
                <a:spcPts val="0"/>
              </a:spcBef>
              <a:defRPr sz="2000" b="1">
                <a:solidFill>
                  <a:srgbClr val="BB0000"/>
                </a:solidFill>
              </a:defRPr>
            </a:lvl1pPr>
            <a:lvl2pPr marL="91440" indent="182880">
              <a:spcBef>
                <a:spcPts val="200"/>
              </a:spcBef>
              <a:spcAft>
                <a:spcPts val="0"/>
              </a:spcAft>
              <a:buClr>
                <a:srgbClr val="BB0000"/>
              </a:buClr>
              <a:buFont typeface="Arial"/>
              <a:buChar char="•"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91440" indent="182880">
              <a:spcBef>
                <a:spcPts val="200"/>
              </a:spcBef>
              <a:spcAft>
                <a:spcPts val="0"/>
              </a:spcAft>
              <a:buClr>
                <a:srgbClr val="BB0000"/>
              </a:buClr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Font typeface="Arial"/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201747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-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923936"/>
            <a:ext cx="3883850" cy="5934064"/>
          </a:xfrm>
          <a:prstGeom prst="rect">
            <a:avLst/>
          </a:prstGeom>
        </p:spPr>
        <p:txBody>
          <a:bodyPr vert="horz"/>
          <a:lstStyle>
            <a:lvl1pPr>
              <a:defRPr>
                <a:solidFill>
                  <a:srgbClr val="BFBFBF"/>
                </a:solidFill>
              </a:defRPr>
            </a:lvl1pPr>
          </a:lstStyle>
          <a:p>
            <a:r>
              <a:rPr lang="en-US" dirty="0"/>
              <a:t>½ slide picture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4"/>
          </p:nvPr>
        </p:nvSpPr>
        <p:spPr>
          <a:xfrm>
            <a:off x="4137592" y="1830387"/>
            <a:ext cx="4701503" cy="4525963"/>
          </a:xfrm>
          <a:prstGeom prst="rect">
            <a:avLst/>
          </a:prstGeom>
          <a:ln>
            <a:solidFill>
              <a:srgbClr val="FFFFFF"/>
            </a:solidFill>
          </a:ln>
        </p:spPr>
        <p:txBody>
          <a:bodyPr/>
          <a:lstStyle>
            <a:lvl1pPr>
              <a:lnSpc>
                <a:spcPts val="3440"/>
              </a:lnSpc>
              <a:spcBef>
                <a:spcPts val="0"/>
              </a:spcBef>
              <a:defRPr>
                <a:solidFill>
                  <a:srgbClr val="BB0000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5" hasCustomPrompt="1"/>
          </p:nvPr>
        </p:nvSpPr>
        <p:spPr>
          <a:xfrm>
            <a:off x="5573888" y="229810"/>
            <a:ext cx="3392206" cy="668812"/>
          </a:xfrm>
          <a:prstGeom prst="rect">
            <a:avLst/>
          </a:prstGeom>
          <a:ln>
            <a:solidFill>
              <a:srgbClr val="636D6E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300" baseline="0">
                <a:solidFill>
                  <a:schemeClr val="bg1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UNIT NAME HERE</a:t>
            </a:r>
          </a:p>
          <a:p>
            <a:pPr lvl="0"/>
            <a:r>
              <a:rPr lang="en-US" dirty="0"/>
              <a:t>LINE 2 AS NEEDED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6" hasCustomPrompt="1"/>
          </p:nvPr>
        </p:nvSpPr>
        <p:spPr>
          <a:xfrm>
            <a:off x="4315389" y="1052951"/>
            <a:ext cx="4642821" cy="636119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600" b="1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TOPIC TITLE HERE</a:t>
            </a:r>
          </a:p>
        </p:txBody>
      </p:sp>
    </p:spTree>
    <p:extLst>
      <p:ext uri="{BB962C8B-B14F-4D97-AF65-F5344CB8AC3E}">
        <p14:creationId xmlns:p14="http://schemas.microsoft.com/office/powerpoint/2010/main" val="1673681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5" hasCustomPrompt="1"/>
          </p:nvPr>
        </p:nvSpPr>
        <p:spPr>
          <a:xfrm>
            <a:off x="5573888" y="229810"/>
            <a:ext cx="3392206" cy="668812"/>
          </a:xfrm>
          <a:prstGeom prst="rect">
            <a:avLst/>
          </a:prstGeom>
          <a:ln>
            <a:solidFill>
              <a:srgbClr val="636D6E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300" baseline="0">
                <a:solidFill>
                  <a:schemeClr val="bg1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UNIT NAME HERE</a:t>
            </a:r>
          </a:p>
          <a:p>
            <a:pPr lvl="0"/>
            <a:r>
              <a:rPr lang="en-US" dirty="0"/>
              <a:t>LINE 2 AS NEEDED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6" hasCustomPrompt="1"/>
          </p:nvPr>
        </p:nvSpPr>
        <p:spPr>
          <a:xfrm>
            <a:off x="4315389" y="1052951"/>
            <a:ext cx="4642821" cy="636119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600" b="1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TOPIC TITLE HERE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4"/>
          </p:nvPr>
        </p:nvSpPr>
        <p:spPr>
          <a:xfrm>
            <a:off x="1400403" y="1830387"/>
            <a:ext cx="6527582" cy="4525963"/>
          </a:xfrm>
          <a:prstGeom prst="rect">
            <a:avLst/>
          </a:prstGeom>
          <a:ln>
            <a:solidFill>
              <a:srgbClr val="FFFFFF"/>
            </a:solidFill>
          </a:ln>
        </p:spPr>
        <p:txBody>
          <a:bodyPr/>
          <a:lstStyle>
            <a:lvl1pPr algn="ctr">
              <a:lnSpc>
                <a:spcPts val="3440"/>
              </a:lnSpc>
              <a:spcBef>
                <a:spcPts val="0"/>
              </a:spcBef>
              <a:defRPr>
                <a:solidFill>
                  <a:schemeClr val="bg1">
                    <a:lumMod val="75000"/>
                  </a:schemeClr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chart/graph/table</a:t>
            </a:r>
          </a:p>
        </p:txBody>
      </p:sp>
    </p:spTree>
    <p:extLst>
      <p:ext uri="{BB962C8B-B14F-4D97-AF65-F5344CB8AC3E}">
        <p14:creationId xmlns:p14="http://schemas.microsoft.com/office/powerpoint/2010/main" val="383328258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9460" y="6356350"/>
            <a:ext cx="2133600" cy="36512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D8E7B-AF3B-B444-8E74-E549FC814F53}" type="datetimeFigureOut">
              <a:rPr lang="en-US" smtClean="0"/>
              <a:pPr/>
              <a:t>3/13/20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2974444"/>
            <a:ext cx="9144000" cy="2962806"/>
          </a:xfrm>
          <a:prstGeom prst="rect">
            <a:avLst/>
          </a:prstGeom>
          <a:solidFill>
            <a:srgbClr val="636D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TheOhioStateUniversity-Horiz-RGBHEX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1600201"/>
            <a:ext cx="6424083" cy="931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112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44000" cy="910167"/>
            <a:chOff x="0" y="1040406"/>
            <a:chExt cx="9144000" cy="910167"/>
          </a:xfrm>
          <a:solidFill>
            <a:srgbClr val="636D6E"/>
          </a:solidFill>
        </p:grpSpPr>
        <p:sp>
          <p:nvSpPr>
            <p:cNvPr id="8" name="Rectangle 7"/>
            <p:cNvSpPr/>
            <p:nvPr/>
          </p:nvSpPr>
          <p:spPr>
            <a:xfrm>
              <a:off x="0" y="1040406"/>
              <a:ext cx="9144000" cy="910167"/>
            </a:xfrm>
            <a:prstGeom prst="rect">
              <a:avLst/>
            </a:prstGeom>
            <a:grp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8" descr="TheOhioStateUniversity-REV-Horiz-RGBHEX.png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6917" y="1238314"/>
              <a:ext cx="3284042" cy="476186"/>
            </a:xfrm>
            <a:prstGeom prst="rect">
              <a:avLst/>
            </a:prstGeom>
            <a:grpFill/>
          </p:spPr>
        </p:pic>
      </p:grpSp>
      <p:sp>
        <p:nvSpPr>
          <p:cNvPr id="2" name="Rectangle 1"/>
          <p:cNvSpPr/>
          <p:nvPr userDrawn="1"/>
        </p:nvSpPr>
        <p:spPr>
          <a:xfrm>
            <a:off x="8518368" y="6351239"/>
            <a:ext cx="43543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B5C881AA-F0C4-B947-803C-EA0A96934EAC}" type="slidenum">
              <a:rPr lang="en-US" sz="1600" smtClean="0">
                <a:solidFill>
                  <a:srgbClr val="636D6E"/>
                </a:solidFill>
              </a:rPr>
              <a:pPr/>
              <a:t>‹#›</a:t>
            </a:fld>
            <a:endParaRPr lang="en-US" sz="1600" dirty="0">
              <a:solidFill>
                <a:srgbClr val="636D6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7036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4" r:id="rId2"/>
    <p:sldLayoutId id="2147483769" r:id="rId3"/>
    <p:sldLayoutId id="2147483767" r:id="rId4"/>
    <p:sldLayoutId id="2147483758" r:id="rId5"/>
    <p:sldLayoutId id="2147483768" r:id="rId6"/>
    <p:sldLayoutId id="2147483763" r:id="rId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457200" rtl="0" eaLnBrk="1" latinLnBrk="0" hangingPunct="1">
        <a:spcBef>
          <a:spcPct val="20000"/>
        </a:spcBef>
        <a:buFont typeface="Arial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0" indent="-228600" algn="l" defTabSz="457200" rtl="0" eaLnBrk="1" latinLnBrk="0" hangingPunct="1"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548640" indent="0" algn="l" defTabSz="457200" rtl="0" eaLnBrk="1" latinLnBrk="0" hangingPunct="1">
        <a:spcBef>
          <a:spcPts val="0"/>
        </a:spcBef>
        <a:buFont typeface="Arial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2"/>
          <p:cNvSpPr txBox="1">
            <a:spLocks/>
          </p:cNvSpPr>
          <p:nvPr/>
        </p:nvSpPr>
        <p:spPr>
          <a:xfrm>
            <a:off x="1413015" y="3744003"/>
            <a:ext cx="6400800" cy="823382"/>
          </a:xfrm>
          <a:prstGeom prst="rect">
            <a:avLst/>
          </a:prstGeom>
        </p:spPr>
        <p:txBody>
          <a:bodyPr/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kern="1200" baseline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What Will the Internet Bring?</a:t>
            </a:r>
          </a:p>
        </p:txBody>
      </p:sp>
    </p:spTree>
    <p:extLst>
      <p:ext uri="{BB962C8B-B14F-4D97-AF65-F5344CB8AC3E}">
        <p14:creationId xmlns:p14="http://schemas.microsoft.com/office/powerpoint/2010/main" val="2284477403"/>
      </p:ext>
    </p:extLst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en-US" dirty="0"/>
              <a:t>What Will the Internet Bring?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EF5042FE-DE35-4B62-9C0F-DFB8B280680E}"/>
              </a:ext>
            </a:extLst>
          </p:cNvPr>
          <p:cNvSpPr/>
          <p:nvPr/>
        </p:nvSpPr>
        <p:spPr>
          <a:xfrm>
            <a:off x="3558540" y="1619447"/>
            <a:ext cx="4572000" cy="4572000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7FA2D357-9265-42E5-B8BE-1BF2324D74B3}"/>
              </a:ext>
            </a:extLst>
          </p:cNvPr>
          <p:cNvSpPr/>
          <p:nvPr/>
        </p:nvSpPr>
        <p:spPr>
          <a:xfrm>
            <a:off x="1099750" y="1619447"/>
            <a:ext cx="4572000" cy="4572000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6" name="Text Box 2">
            <a:extLst>
              <a:ext uri="{FF2B5EF4-FFF2-40B4-BE49-F238E27FC236}">
                <a16:creationId xmlns:a16="http://schemas.microsoft.com/office/drawing/2014/main" id="{987B79D6-8C38-42B9-B0BF-B9C4518058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9510" y="1219827"/>
            <a:ext cx="792480" cy="28638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Railroads</a:t>
            </a:r>
          </a:p>
        </p:txBody>
      </p:sp>
      <p:sp>
        <p:nvSpPr>
          <p:cNvPr id="7" name="Text Box 2">
            <a:extLst>
              <a:ext uri="{FF2B5EF4-FFF2-40B4-BE49-F238E27FC236}">
                <a16:creationId xmlns:a16="http://schemas.microsoft.com/office/drawing/2014/main" id="{E2269755-56F0-451F-B428-1F3558C8B7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8300" y="1219827"/>
            <a:ext cx="792480" cy="28638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Internet</a:t>
            </a:r>
          </a:p>
        </p:txBody>
      </p:sp>
    </p:spTree>
    <p:extLst>
      <p:ext uri="{BB962C8B-B14F-4D97-AF65-F5344CB8AC3E}">
        <p14:creationId xmlns:p14="http://schemas.microsoft.com/office/powerpoint/2010/main" val="23740924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679622" y="1982787"/>
            <a:ext cx="8011099" cy="4244109"/>
          </a:xfrm>
          <a:prstGeom prst="rect">
            <a:avLst/>
          </a:prstGeom>
          <a:ln>
            <a:solidFill>
              <a:srgbClr val="FFFFFF"/>
            </a:solidFill>
          </a:ln>
        </p:spPr>
        <p:txBody>
          <a:bodyPr/>
          <a:lstStyle>
            <a:lvl1pPr>
              <a:defRPr>
                <a:solidFill>
                  <a:srgbClr val="BB0000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u="sng" dirty="0"/>
              <a:t>Post Jigsaw Discussion</a:t>
            </a:r>
          </a:p>
          <a:p>
            <a:pPr lvl="2"/>
            <a:r>
              <a:rPr lang="en-US" sz="2200" dirty="0"/>
              <a:t>How did people think that railroads would impact society?</a:t>
            </a:r>
          </a:p>
          <a:p>
            <a:pPr lvl="2"/>
            <a:r>
              <a:rPr lang="en-US" sz="2200" dirty="0"/>
              <a:t>Does this align with what was said in the article written after the spread of railways?</a:t>
            </a:r>
          </a:p>
          <a:p>
            <a:pPr lvl="2"/>
            <a:r>
              <a:rPr lang="en-US" sz="2200" dirty="0"/>
              <a:t>How did people think that the internet would impact society?</a:t>
            </a:r>
          </a:p>
          <a:p>
            <a:pPr lvl="2"/>
            <a:r>
              <a:rPr lang="en-US" sz="2200" dirty="0"/>
              <a:t>Does this go along with the article written after the internet’s influence?</a:t>
            </a:r>
          </a:p>
          <a:p>
            <a:pPr lvl="2"/>
            <a:r>
              <a:rPr lang="en-US" sz="2200" dirty="0"/>
              <a:t>How do you believe that the internet has impacted society?</a:t>
            </a:r>
          </a:p>
          <a:p>
            <a:pPr lvl="2"/>
            <a:r>
              <a:rPr lang="en-US" sz="2200" dirty="0"/>
              <a:t>Looking at the Venn Diagram, what differences does the internet and railroads have?</a:t>
            </a:r>
          </a:p>
          <a:p>
            <a:pPr lvl="2"/>
            <a:r>
              <a:rPr lang="en-US" sz="2200" dirty="0"/>
              <a:t>What are some similarities between the two?</a:t>
            </a:r>
          </a:p>
          <a:p>
            <a:pPr lvl="2"/>
            <a:r>
              <a:rPr lang="en-US" sz="2200" dirty="0"/>
              <a:t>What are these similarities rooted in?</a:t>
            </a:r>
          </a:p>
        </p:txBody>
      </p:sp>
      <p:sp>
        <p:nvSpPr>
          <p:cNvPr id="6" name="Content Placeholder 1"/>
          <p:cNvSpPr>
            <a:spLocks noGrp="1"/>
          </p:cNvSpPr>
          <p:nvPr>
            <p:ph idx="15"/>
          </p:nvPr>
        </p:nvSpPr>
        <p:spPr>
          <a:xfrm>
            <a:off x="5573888" y="229810"/>
            <a:ext cx="3392206" cy="668812"/>
          </a:xfrm>
        </p:spPr>
        <p:txBody>
          <a:bodyPr/>
          <a:lstStyle/>
          <a:p>
            <a:r>
              <a:rPr lang="en-US" dirty="0"/>
              <a:t>What Will the Internet Bring?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10505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679622" y="1982787"/>
            <a:ext cx="8011099" cy="4244109"/>
          </a:xfrm>
          <a:prstGeom prst="rect">
            <a:avLst/>
          </a:prstGeom>
          <a:ln>
            <a:solidFill>
              <a:srgbClr val="FFFFFF"/>
            </a:solidFill>
          </a:ln>
        </p:spPr>
        <p:txBody>
          <a:bodyPr/>
          <a:lstStyle>
            <a:lvl1pPr>
              <a:defRPr>
                <a:solidFill>
                  <a:srgbClr val="BB0000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u="sng" dirty="0"/>
              <a:t>Exit Ticket</a:t>
            </a:r>
            <a:endParaRPr lang="en-US" dirty="0"/>
          </a:p>
          <a:p>
            <a:pPr lvl="2"/>
            <a:r>
              <a:rPr lang="en-US" sz="2400" dirty="0"/>
              <a:t>On the Exit Ticket page of the packet, answer the   following prompt</a:t>
            </a:r>
            <a:r>
              <a:rPr lang="en-US" dirty="0"/>
              <a:t>:</a:t>
            </a:r>
          </a:p>
          <a:p>
            <a:pPr lvl="3"/>
            <a:r>
              <a:rPr lang="en-US" dirty="0"/>
              <a:t>Explain the similarities and differences of the impacts that the railway systems of the 1800s versus the internet of the 21</a:t>
            </a:r>
            <a:r>
              <a:rPr lang="en-US" baseline="30000" dirty="0"/>
              <a:t>st</a:t>
            </a:r>
            <a:r>
              <a:rPr lang="en-US" dirty="0"/>
              <a:t> century. </a:t>
            </a:r>
          </a:p>
          <a:p>
            <a:pPr lvl="3"/>
            <a:endParaRPr lang="en-US" sz="2200" dirty="0"/>
          </a:p>
          <a:p>
            <a:pPr marL="342900" lvl="2" indent="-342900">
              <a:buFont typeface="Arial" panose="020B0604020202020204" pitchFamily="34" charset="0"/>
              <a:buChar char="•"/>
            </a:pPr>
            <a:r>
              <a:rPr lang="en-US" sz="2400" dirty="0"/>
              <a:t>Once you are done with the Exit Ticket prompt, turn in the completed Jigsaw packet </a:t>
            </a:r>
          </a:p>
        </p:txBody>
      </p:sp>
      <p:sp>
        <p:nvSpPr>
          <p:cNvPr id="6" name="Content Placeholder 1"/>
          <p:cNvSpPr>
            <a:spLocks noGrp="1"/>
          </p:cNvSpPr>
          <p:nvPr>
            <p:ph idx="15"/>
          </p:nvPr>
        </p:nvSpPr>
        <p:spPr>
          <a:xfrm>
            <a:off x="5573888" y="229810"/>
            <a:ext cx="3392206" cy="668812"/>
          </a:xfrm>
        </p:spPr>
        <p:txBody>
          <a:bodyPr/>
          <a:lstStyle/>
          <a:p>
            <a:r>
              <a:rPr lang="en-US" dirty="0"/>
              <a:t>What Will the Internet Bring?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155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en-US" dirty="0"/>
              <a:t>What Will the Internet Bring?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7"/>
          </p:nvPr>
        </p:nvSpPr>
        <p:spPr/>
        <p:txBody>
          <a:bodyPr/>
          <a:lstStyle/>
          <a:p>
            <a:r>
              <a:rPr lang="en-US" baseline="0" dirty="0">
                <a:solidFill>
                  <a:srgbClr val="636D6E"/>
                </a:solidFill>
              </a:rPr>
              <a:t>- Henry George, 1868</a:t>
            </a:r>
          </a:p>
          <a:p>
            <a:r>
              <a:rPr lang="en-US" sz="1600" baseline="0" dirty="0">
                <a:solidFill>
                  <a:srgbClr val="636D6E"/>
                </a:solidFill>
              </a:rPr>
              <a:t>What the Railroad Will Bring Us</a:t>
            </a:r>
            <a:endParaRPr lang="en-US" sz="1600" dirty="0">
              <a:solidFill>
                <a:srgbClr val="636D6E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4294967295"/>
          </p:nvPr>
        </p:nvSpPr>
        <p:spPr>
          <a:xfrm>
            <a:off x="838415" y="1734522"/>
            <a:ext cx="7434801" cy="362256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rgbClr val="BB0000"/>
                </a:solidFill>
              </a:rPr>
              <a:t>“What is the railroad to do for us? — this railroad that we have looked for, hoped for, prayed for so long?”</a:t>
            </a:r>
          </a:p>
        </p:txBody>
      </p:sp>
    </p:spTree>
    <p:extLst>
      <p:ext uri="{BB962C8B-B14F-4D97-AF65-F5344CB8AC3E}">
        <p14:creationId xmlns:p14="http://schemas.microsoft.com/office/powerpoint/2010/main" val="2441050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en-US" sz="2800" dirty="0"/>
              <a:t>Industrial Revolution Review: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What led to industrialization in America?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What were some of the effects on American society?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What were some of the inventions produced as a result of the Industrial Revolution?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In what ways did these inventions contribute to the increase of industrialization in America?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en-US" dirty="0"/>
              <a:t>What Will the Internet Bring?</a:t>
            </a:r>
          </a:p>
        </p:txBody>
      </p:sp>
    </p:spTree>
    <p:extLst>
      <p:ext uri="{BB962C8B-B14F-4D97-AF65-F5344CB8AC3E}">
        <p14:creationId xmlns:p14="http://schemas.microsoft.com/office/powerpoint/2010/main" val="7213237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en-US" dirty="0"/>
              <a:t>Learning Objectives: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Students will be able to examine the impacts that railroads and the internet had on society.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Students will be able to compare and contrast the spread of ideas via transcontinental railroads versus the internet.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en-US" dirty="0"/>
              <a:t>What Will the Internet Bring?</a:t>
            </a:r>
          </a:p>
        </p:txBody>
      </p:sp>
    </p:spTree>
    <p:extLst>
      <p:ext uri="{BB962C8B-B14F-4D97-AF65-F5344CB8AC3E}">
        <p14:creationId xmlns:p14="http://schemas.microsoft.com/office/powerpoint/2010/main" val="3293156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899330" y="1982787"/>
            <a:ext cx="7791391" cy="4244109"/>
          </a:xfrm>
          <a:prstGeom prst="rect">
            <a:avLst/>
          </a:prstGeom>
          <a:ln>
            <a:solidFill>
              <a:srgbClr val="FFFFFF"/>
            </a:solidFill>
          </a:ln>
        </p:spPr>
        <p:txBody>
          <a:bodyPr/>
          <a:lstStyle>
            <a:lvl1pPr>
              <a:defRPr>
                <a:solidFill>
                  <a:srgbClr val="BB0000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Jigsaw Part 1: Expert Groups</a:t>
            </a:r>
          </a:p>
          <a:p>
            <a:pPr lvl="1"/>
            <a:r>
              <a:rPr lang="en-US" dirty="0"/>
              <a:t>Group 1 – How will the internet change society?</a:t>
            </a:r>
          </a:p>
          <a:p>
            <a:pPr lvl="1"/>
            <a:r>
              <a:rPr lang="en-US" dirty="0"/>
              <a:t>Group 2 – How did the internet change society?</a:t>
            </a:r>
          </a:p>
          <a:p>
            <a:pPr lvl="1"/>
            <a:r>
              <a:rPr lang="en-US" dirty="0"/>
              <a:t>Group 3 – How will railroads change society?</a:t>
            </a:r>
          </a:p>
          <a:p>
            <a:pPr lvl="1"/>
            <a:r>
              <a:rPr lang="en-US" dirty="0"/>
              <a:t>Group 4 – How did railroads change society?</a:t>
            </a:r>
          </a:p>
        </p:txBody>
      </p:sp>
      <p:sp>
        <p:nvSpPr>
          <p:cNvPr id="6" name="Content Placeholder 1"/>
          <p:cNvSpPr>
            <a:spLocks noGrp="1"/>
          </p:cNvSpPr>
          <p:nvPr>
            <p:ph idx="15"/>
          </p:nvPr>
        </p:nvSpPr>
        <p:spPr>
          <a:xfrm>
            <a:off x="5573888" y="229810"/>
            <a:ext cx="3392206" cy="668812"/>
          </a:xfrm>
        </p:spPr>
        <p:txBody>
          <a:bodyPr/>
          <a:lstStyle/>
          <a:p>
            <a:r>
              <a:rPr lang="en-US" dirty="0"/>
              <a:t>What Will the Internet Bring?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6098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en-US" u="sng" dirty="0"/>
              <a:t>Part 1 Directions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Each member of the “expert group” reads their assigned article</a:t>
            </a:r>
          </a:p>
          <a:p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Using the article, answer the corresponding questions and understand the main ideas in your article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en-US" dirty="0"/>
              <a:t>What Will the Internet Bring?</a:t>
            </a:r>
          </a:p>
        </p:txBody>
      </p:sp>
    </p:spTree>
    <p:extLst>
      <p:ext uri="{BB962C8B-B14F-4D97-AF65-F5344CB8AC3E}">
        <p14:creationId xmlns:p14="http://schemas.microsoft.com/office/powerpoint/2010/main" val="3217061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899330" y="1982787"/>
            <a:ext cx="7791391" cy="4244109"/>
          </a:xfrm>
          <a:prstGeom prst="rect">
            <a:avLst/>
          </a:prstGeom>
          <a:ln>
            <a:solidFill>
              <a:srgbClr val="FFFFFF"/>
            </a:solidFill>
          </a:ln>
        </p:spPr>
        <p:txBody>
          <a:bodyPr/>
          <a:lstStyle>
            <a:lvl1pPr>
              <a:defRPr>
                <a:solidFill>
                  <a:srgbClr val="BB0000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marL="457200" lvl="1" indent="-457200">
              <a:buAutoNum type="arabicPeriod"/>
            </a:pPr>
            <a:endParaRPr lang="en-US" dirty="0"/>
          </a:p>
          <a:p>
            <a:pPr marL="457200" lvl="1" indent="-457200">
              <a:buAutoNum type="arabicPeriod"/>
            </a:pPr>
            <a:r>
              <a:rPr lang="en-US" dirty="0"/>
              <a:t>What are some ways that railroads impacted society?</a:t>
            </a:r>
          </a:p>
          <a:p>
            <a:pPr marL="457200" lvl="1" indent="-457200">
              <a:buAutoNum type="arabicPeriod"/>
            </a:pPr>
            <a:endParaRPr lang="en-US" dirty="0"/>
          </a:p>
          <a:p>
            <a:pPr marL="457200" lvl="1" indent="-457200">
              <a:buAutoNum type="arabicPeriod"/>
            </a:pPr>
            <a:r>
              <a:rPr lang="en-US" dirty="0"/>
              <a:t>What are some ways that the internet impacted society?</a:t>
            </a:r>
          </a:p>
        </p:txBody>
      </p:sp>
      <p:sp>
        <p:nvSpPr>
          <p:cNvPr id="6" name="Content Placeholder 1"/>
          <p:cNvSpPr>
            <a:spLocks noGrp="1"/>
          </p:cNvSpPr>
          <p:nvPr>
            <p:ph idx="15"/>
          </p:nvPr>
        </p:nvSpPr>
        <p:spPr>
          <a:xfrm>
            <a:off x="5573888" y="229810"/>
            <a:ext cx="3392206" cy="668812"/>
          </a:xfrm>
        </p:spPr>
        <p:txBody>
          <a:bodyPr/>
          <a:lstStyle/>
          <a:p>
            <a:r>
              <a:rPr lang="en-US" dirty="0"/>
              <a:t>What Will the Internet Bring?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3009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en-US" u="sng" dirty="0"/>
              <a:t>Part 2 Directions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Move to be with your new, mixed group where there should be one person of each expert group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Each member of the expert groups will explain important information and main ideas from their original article.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While listening to each expert member, take notes of important information for each article in the 3 Column Chart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en-US" dirty="0"/>
              <a:t>What Will the Internet Bring?</a:t>
            </a:r>
          </a:p>
        </p:txBody>
      </p:sp>
    </p:spTree>
    <p:extLst>
      <p:ext uri="{BB962C8B-B14F-4D97-AF65-F5344CB8AC3E}">
        <p14:creationId xmlns:p14="http://schemas.microsoft.com/office/powerpoint/2010/main" val="796978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899330" y="1982787"/>
            <a:ext cx="7791391" cy="4244109"/>
          </a:xfrm>
          <a:prstGeom prst="rect">
            <a:avLst/>
          </a:prstGeom>
          <a:ln>
            <a:solidFill>
              <a:srgbClr val="FFFFFF"/>
            </a:solidFill>
          </a:ln>
        </p:spPr>
        <p:txBody>
          <a:bodyPr/>
          <a:lstStyle>
            <a:lvl1pPr>
              <a:defRPr>
                <a:solidFill>
                  <a:srgbClr val="BB0000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u="sng" dirty="0"/>
              <a:t>Venn Diagram Directions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dirty="0"/>
              <a:t>Once each expert has shared their information with their group, turn to the Venn Diagram page in the packet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dirty="0"/>
              <a:t>Using the information that your mixed group discussed, produce similarities and differences between railroads and the internet and how they impacted society</a:t>
            </a:r>
          </a:p>
        </p:txBody>
      </p:sp>
      <p:sp>
        <p:nvSpPr>
          <p:cNvPr id="6" name="Content Placeholder 1"/>
          <p:cNvSpPr>
            <a:spLocks noGrp="1"/>
          </p:cNvSpPr>
          <p:nvPr>
            <p:ph idx="15"/>
          </p:nvPr>
        </p:nvSpPr>
        <p:spPr>
          <a:xfrm>
            <a:off x="5573888" y="229810"/>
            <a:ext cx="3392206" cy="668812"/>
          </a:xfrm>
        </p:spPr>
        <p:txBody>
          <a:bodyPr/>
          <a:lstStyle/>
          <a:p>
            <a:r>
              <a:rPr lang="en-US" dirty="0"/>
              <a:t>What Will the Internet Bring?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655743"/>
      </p:ext>
    </p:extLst>
  </p:cSld>
  <p:clrMapOvr>
    <a:masterClrMapping/>
  </p:clrMapOvr>
</p:sld>
</file>

<file path=ppt/theme/theme1.xml><?xml version="1.0" encoding="utf-8"?>
<a:theme xmlns:a="http://schemas.openxmlformats.org/drawingml/2006/main" name="2_Title Slid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ontent Slid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477</TotalTime>
  <Words>552</Words>
  <Application>Microsoft Macintosh PowerPoint</Application>
  <PresentationFormat>On-screen Show (4:3)</PresentationFormat>
  <Paragraphs>59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2_Title Slide</vt:lpstr>
      <vt:lpstr>Content Slide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OSU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Jacquie Aberegg</dc:creator>
  <cp:lastModifiedBy>Sullivan, Renae</cp:lastModifiedBy>
  <cp:revision>20</cp:revision>
  <cp:lastPrinted>2013-08-13T14:25:08Z</cp:lastPrinted>
  <dcterms:created xsi:type="dcterms:W3CDTF">2013-05-24T18:55:25Z</dcterms:created>
  <dcterms:modified xsi:type="dcterms:W3CDTF">2020-03-13T17:23:47Z</dcterms:modified>
</cp:coreProperties>
</file>