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75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Agbabiaka" initials="MA" lastIdx="11" clrIdx="0">
    <p:extLst>
      <p:ext uri="{19B8F6BF-5375-455C-9EA6-DF929625EA0E}">
        <p15:presenceInfo xmlns:p15="http://schemas.microsoft.com/office/powerpoint/2012/main" userId="S-1-5-21-2033554321-3747059682-142999973-7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EAE"/>
    <a:srgbClr val="A20000"/>
    <a:srgbClr val="900000"/>
    <a:srgbClr val="FF00FB"/>
    <a:srgbClr val="1E7DC4"/>
    <a:srgbClr val="000000"/>
    <a:srgbClr val="C00000"/>
    <a:srgbClr val="FF0000"/>
    <a:srgbClr val="4472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89648" autoAdjust="0"/>
  </p:normalViewPr>
  <p:slideViewPr>
    <p:cSldViewPr snapToGrid="0" snapToObjects="1">
      <p:cViewPr varScale="1">
        <p:scale>
          <a:sx n="110" d="100"/>
          <a:sy n="110" d="100"/>
        </p:scale>
        <p:origin x="904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69CC8-638E-4055-932F-4E189233B6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82097-CBA6-4829-9550-43D02D4D8A0B}">
      <dgm:prSet/>
      <dgm:spPr/>
      <dgm:t>
        <a:bodyPr/>
        <a:lstStyle/>
        <a:p>
          <a:r>
            <a:rPr lang="en-US" b="0" i="0" dirty="0"/>
            <a:t>4 Stations-Groups of 6 </a:t>
          </a:r>
          <a:r>
            <a:rPr lang="en-US" b="0" i="0" dirty="0" err="1"/>
            <a:t>Students:Two-Way</a:t>
          </a:r>
          <a:r>
            <a:rPr lang="en-US" b="0" i="0" dirty="0"/>
            <a:t> Table</a:t>
          </a:r>
          <a:endParaRPr lang="en-US" dirty="0"/>
        </a:p>
      </dgm:t>
    </dgm:pt>
    <dgm:pt modelId="{9D4B3929-3AA4-4E8A-B1AC-66E174F2C994}" type="parTrans" cxnId="{CC060512-33ED-4022-9A9D-BC974ABEDF7B}">
      <dgm:prSet/>
      <dgm:spPr/>
      <dgm:t>
        <a:bodyPr/>
        <a:lstStyle/>
        <a:p>
          <a:endParaRPr lang="en-US"/>
        </a:p>
      </dgm:t>
    </dgm:pt>
    <dgm:pt modelId="{6F808805-C2DD-4728-BF5B-A2DD31EC1984}" type="sibTrans" cxnId="{CC060512-33ED-4022-9A9D-BC974ABEDF7B}">
      <dgm:prSet/>
      <dgm:spPr/>
      <dgm:t>
        <a:bodyPr/>
        <a:lstStyle/>
        <a:p>
          <a:endParaRPr lang="en-US"/>
        </a:p>
      </dgm:t>
    </dgm:pt>
    <dgm:pt modelId="{B6798A32-A1C9-449A-96AF-EE81413713C0}">
      <dgm:prSet/>
      <dgm:spPr/>
      <dgm:t>
        <a:bodyPr/>
        <a:lstStyle/>
        <a:p>
          <a:r>
            <a:rPr lang="en-US" b="0" i="0" dirty="0"/>
            <a:t>1. Station One: LGBTQ+ Community</a:t>
          </a:r>
          <a:endParaRPr lang="en-US" dirty="0"/>
        </a:p>
      </dgm:t>
    </dgm:pt>
    <dgm:pt modelId="{9E683131-8231-4425-BBE6-8C33AFAC02DC}" type="parTrans" cxnId="{EEE2CA98-DF52-4F1B-8785-CB9F1A5886A7}">
      <dgm:prSet/>
      <dgm:spPr/>
      <dgm:t>
        <a:bodyPr/>
        <a:lstStyle/>
        <a:p>
          <a:endParaRPr lang="en-US"/>
        </a:p>
      </dgm:t>
    </dgm:pt>
    <dgm:pt modelId="{909385A1-401B-47BC-8964-8DAF7CD20D07}" type="sibTrans" cxnId="{EEE2CA98-DF52-4F1B-8785-CB9F1A5886A7}">
      <dgm:prSet/>
      <dgm:spPr/>
      <dgm:t>
        <a:bodyPr/>
        <a:lstStyle/>
        <a:p>
          <a:endParaRPr lang="en-US"/>
        </a:p>
      </dgm:t>
    </dgm:pt>
    <dgm:pt modelId="{4A3662C1-68DF-4E53-84FF-1C2BEC19F6B9}">
      <dgm:prSet/>
      <dgm:spPr/>
      <dgm:t>
        <a:bodyPr/>
        <a:lstStyle/>
        <a:p>
          <a:r>
            <a:rPr lang="en-US" b="0" i="0" dirty="0"/>
            <a:t>2. Station Two: Black Community</a:t>
          </a:r>
          <a:endParaRPr lang="en-US" dirty="0"/>
        </a:p>
      </dgm:t>
    </dgm:pt>
    <dgm:pt modelId="{71F06A04-8687-42D0-AE22-1AFCC574B25A}" type="parTrans" cxnId="{A0B93A6B-242B-4608-81F1-07FA51A1114E}">
      <dgm:prSet/>
      <dgm:spPr/>
      <dgm:t>
        <a:bodyPr/>
        <a:lstStyle/>
        <a:p>
          <a:endParaRPr lang="en-US"/>
        </a:p>
      </dgm:t>
    </dgm:pt>
    <dgm:pt modelId="{821E7029-9861-4CDA-A6DF-D79F9859C9A9}" type="sibTrans" cxnId="{A0B93A6B-242B-4608-81F1-07FA51A1114E}">
      <dgm:prSet/>
      <dgm:spPr/>
      <dgm:t>
        <a:bodyPr/>
        <a:lstStyle/>
        <a:p>
          <a:endParaRPr lang="en-US"/>
        </a:p>
      </dgm:t>
    </dgm:pt>
    <dgm:pt modelId="{E81FEE40-003D-4BFE-87E1-0C49053DBEC8}">
      <dgm:prSet/>
      <dgm:spPr/>
      <dgm:t>
        <a:bodyPr/>
        <a:lstStyle/>
        <a:p>
          <a:r>
            <a:rPr lang="en-US" b="0" i="0" dirty="0"/>
            <a:t>3. Station Three: Latinx Community</a:t>
          </a:r>
          <a:endParaRPr lang="en-US" dirty="0"/>
        </a:p>
      </dgm:t>
    </dgm:pt>
    <dgm:pt modelId="{57E68A0B-955A-400E-8029-4CA93D8AE8B6}" type="parTrans" cxnId="{23D7E8FE-588E-47FB-B222-B2443C79B49D}">
      <dgm:prSet/>
      <dgm:spPr/>
      <dgm:t>
        <a:bodyPr/>
        <a:lstStyle/>
        <a:p>
          <a:endParaRPr lang="en-US"/>
        </a:p>
      </dgm:t>
    </dgm:pt>
    <dgm:pt modelId="{24ABC13C-55B5-4D4E-95B7-5F9F1BE76E6A}" type="sibTrans" cxnId="{23D7E8FE-588E-47FB-B222-B2443C79B49D}">
      <dgm:prSet/>
      <dgm:spPr/>
      <dgm:t>
        <a:bodyPr/>
        <a:lstStyle/>
        <a:p>
          <a:endParaRPr lang="en-US"/>
        </a:p>
      </dgm:t>
    </dgm:pt>
    <dgm:pt modelId="{7C237183-5D83-421C-972A-85BD13F00932}">
      <dgm:prSet/>
      <dgm:spPr/>
      <dgm:t>
        <a:bodyPr/>
        <a:lstStyle/>
        <a:p>
          <a:r>
            <a:rPr lang="en-US" b="0" i="0" dirty="0"/>
            <a:t>4. Station Four</a:t>
          </a:r>
          <a:r>
            <a:rPr lang="en-US" b="0" i="0"/>
            <a:t>: White </a:t>
          </a:r>
          <a:r>
            <a:rPr lang="en-US" b="0" i="0" dirty="0"/>
            <a:t>Community</a:t>
          </a:r>
          <a:endParaRPr lang="en-US" dirty="0"/>
        </a:p>
      </dgm:t>
    </dgm:pt>
    <dgm:pt modelId="{F329D8DA-AF1A-4E91-9168-23F18AB64EF4}" type="parTrans" cxnId="{E2330BCA-184C-4103-A66A-9CDEC64946A3}">
      <dgm:prSet/>
      <dgm:spPr/>
      <dgm:t>
        <a:bodyPr/>
        <a:lstStyle/>
        <a:p>
          <a:endParaRPr lang="en-US"/>
        </a:p>
      </dgm:t>
    </dgm:pt>
    <dgm:pt modelId="{D430D3B9-40F5-4DD1-820F-DD6D1744F945}" type="sibTrans" cxnId="{E2330BCA-184C-4103-A66A-9CDEC64946A3}">
      <dgm:prSet/>
      <dgm:spPr/>
      <dgm:t>
        <a:bodyPr/>
        <a:lstStyle/>
        <a:p>
          <a:endParaRPr lang="en-US"/>
        </a:p>
      </dgm:t>
    </dgm:pt>
    <dgm:pt modelId="{B1A290DB-9318-204E-8AEF-811D5EF4239C}" type="pres">
      <dgm:prSet presAssocID="{72969CC8-638E-4055-932F-4E189233B66C}" presName="linear" presStyleCnt="0">
        <dgm:presLayoutVars>
          <dgm:animLvl val="lvl"/>
          <dgm:resizeHandles val="exact"/>
        </dgm:presLayoutVars>
      </dgm:prSet>
      <dgm:spPr/>
    </dgm:pt>
    <dgm:pt modelId="{D0D8E04C-7B8E-8D44-A807-2C914165BBC4}" type="pres">
      <dgm:prSet presAssocID="{0AF82097-CBA6-4829-9550-43D02D4D8A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757A07-DD18-6543-83C2-C666874CE3E4}" type="pres">
      <dgm:prSet presAssocID="{6F808805-C2DD-4728-BF5B-A2DD31EC1984}" presName="spacer" presStyleCnt="0"/>
      <dgm:spPr/>
    </dgm:pt>
    <dgm:pt modelId="{C5205008-B58D-6043-B44A-C2752F00C308}" type="pres">
      <dgm:prSet presAssocID="{B6798A32-A1C9-449A-96AF-EE81413713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C672BF-7A5E-544E-B113-DC2520F4ED37}" type="pres">
      <dgm:prSet presAssocID="{909385A1-401B-47BC-8964-8DAF7CD20D07}" presName="spacer" presStyleCnt="0"/>
      <dgm:spPr/>
    </dgm:pt>
    <dgm:pt modelId="{850B81F2-DD77-E54C-9CC6-60CD1514DCA2}" type="pres">
      <dgm:prSet presAssocID="{4A3662C1-68DF-4E53-84FF-1C2BEC19F6B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E41C5CE-893F-214A-A6A1-CE2B48A918A8}" type="pres">
      <dgm:prSet presAssocID="{821E7029-9861-4CDA-A6DF-D79F9859C9A9}" presName="spacer" presStyleCnt="0"/>
      <dgm:spPr/>
    </dgm:pt>
    <dgm:pt modelId="{EC849BA6-4830-A745-B810-830A8ED6AB81}" type="pres">
      <dgm:prSet presAssocID="{E81FEE40-003D-4BFE-87E1-0C49053DBE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35FFBD-8851-E142-8D94-DFACA2BD3636}" type="pres">
      <dgm:prSet presAssocID="{24ABC13C-55B5-4D4E-95B7-5F9F1BE76E6A}" presName="spacer" presStyleCnt="0"/>
      <dgm:spPr/>
    </dgm:pt>
    <dgm:pt modelId="{29E10C38-8841-CF4B-B15D-F8CF9A9AF178}" type="pres">
      <dgm:prSet presAssocID="{7C237183-5D83-421C-972A-85BD13F0093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060512-33ED-4022-9A9D-BC974ABEDF7B}" srcId="{72969CC8-638E-4055-932F-4E189233B66C}" destId="{0AF82097-CBA6-4829-9550-43D02D4D8A0B}" srcOrd="0" destOrd="0" parTransId="{9D4B3929-3AA4-4E8A-B1AC-66E174F2C994}" sibTransId="{6F808805-C2DD-4728-BF5B-A2DD31EC1984}"/>
    <dgm:cxn modelId="{FD843555-A31B-FF44-9183-18E2CDE62204}" type="presOf" srcId="{4A3662C1-68DF-4E53-84FF-1C2BEC19F6B9}" destId="{850B81F2-DD77-E54C-9CC6-60CD1514DCA2}" srcOrd="0" destOrd="0" presId="urn:microsoft.com/office/officeart/2005/8/layout/vList2"/>
    <dgm:cxn modelId="{A0B93A6B-242B-4608-81F1-07FA51A1114E}" srcId="{72969CC8-638E-4055-932F-4E189233B66C}" destId="{4A3662C1-68DF-4E53-84FF-1C2BEC19F6B9}" srcOrd="2" destOrd="0" parTransId="{71F06A04-8687-42D0-AE22-1AFCC574B25A}" sibTransId="{821E7029-9861-4CDA-A6DF-D79F9859C9A9}"/>
    <dgm:cxn modelId="{C5BA4A85-644E-B044-AE6F-072C7F4EA61E}" type="presOf" srcId="{E81FEE40-003D-4BFE-87E1-0C49053DBEC8}" destId="{EC849BA6-4830-A745-B810-830A8ED6AB81}" srcOrd="0" destOrd="0" presId="urn:microsoft.com/office/officeart/2005/8/layout/vList2"/>
    <dgm:cxn modelId="{EEE2CA98-DF52-4F1B-8785-CB9F1A5886A7}" srcId="{72969CC8-638E-4055-932F-4E189233B66C}" destId="{B6798A32-A1C9-449A-96AF-EE81413713C0}" srcOrd="1" destOrd="0" parTransId="{9E683131-8231-4425-BBE6-8C33AFAC02DC}" sibTransId="{909385A1-401B-47BC-8964-8DAF7CD20D07}"/>
    <dgm:cxn modelId="{83119CA6-353C-D14D-A8A3-ECB0BD82A9E2}" type="presOf" srcId="{B6798A32-A1C9-449A-96AF-EE81413713C0}" destId="{C5205008-B58D-6043-B44A-C2752F00C308}" srcOrd="0" destOrd="0" presId="urn:microsoft.com/office/officeart/2005/8/layout/vList2"/>
    <dgm:cxn modelId="{E2330BCA-184C-4103-A66A-9CDEC64946A3}" srcId="{72969CC8-638E-4055-932F-4E189233B66C}" destId="{7C237183-5D83-421C-972A-85BD13F00932}" srcOrd="4" destOrd="0" parTransId="{F329D8DA-AF1A-4E91-9168-23F18AB64EF4}" sibTransId="{D430D3B9-40F5-4DD1-820F-DD6D1744F945}"/>
    <dgm:cxn modelId="{3DBE9FCF-88EF-634E-ABD0-C2CACBD1B1F4}" type="presOf" srcId="{72969CC8-638E-4055-932F-4E189233B66C}" destId="{B1A290DB-9318-204E-8AEF-811D5EF4239C}" srcOrd="0" destOrd="0" presId="urn:microsoft.com/office/officeart/2005/8/layout/vList2"/>
    <dgm:cxn modelId="{B46E19E4-3840-9541-9CF2-0391F8071825}" type="presOf" srcId="{0AF82097-CBA6-4829-9550-43D02D4D8A0B}" destId="{D0D8E04C-7B8E-8D44-A807-2C914165BBC4}" srcOrd="0" destOrd="0" presId="urn:microsoft.com/office/officeart/2005/8/layout/vList2"/>
    <dgm:cxn modelId="{6D606EF4-4F64-D143-B5A3-DF2A327D1287}" type="presOf" srcId="{7C237183-5D83-421C-972A-85BD13F00932}" destId="{29E10C38-8841-CF4B-B15D-F8CF9A9AF178}" srcOrd="0" destOrd="0" presId="urn:microsoft.com/office/officeart/2005/8/layout/vList2"/>
    <dgm:cxn modelId="{23D7E8FE-588E-47FB-B222-B2443C79B49D}" srcId="{72969CC8-638E-4055-932F-4E189233B66C}" destId="{E81FEE40-003D-4BFE-87E1-0C49053DBEC8}" srcOrd="3" destOrd="0" parTransId="{57E68A0B-955A-400E-8029-4CA93D8AE8B6}" sibTransId="{24ABC13C-55B5-4D4E-95B7-5F9F1BE76E6A}"/>
    <dgm:cxn modelId="{2074A06E-A22F-2B4E-8505-135B7D32C066}" type="presParOf" srcId="{B1A290DB-9318-204E-8AEF-811D5EF4239C}" destId="{D0D8E04C-7B8E-8D44-A807-2C914165BBC4}" srcOrd="0" destOrd="0" presId="urn:microsoft.com/office/officeart/2005/8/layout/vList2"/>
    <dgm:cxn modelId="{D722C54B-9F30-F341-8453-5D3FF535299A}" type="presParOf" srcId="{B1A290DB-9318-204E-8AEF-811D5EF4239C}" destId="{DF757A07-DD18-6543-83C2-C666874CE3E4}" srcOrd="1" destOrd="0" presId="urn:microsoft.com/office/officeart/2005/8/layout/vList2"/>
    <dgm:cxn modelId="{D9EEE6C5-E8B8-8449-9FAB-F621DB193BA2}" type="presParOf" srcId="{B1A290DB-9318-204E-8AEF-811D5EF4239C}" destId="{C5205008-B58D-6043-B44A-C2752F00C308}" srcOrd="2" destOrd="0" presId="urn:microsoft.com/office/officeart/2005/8/layout/vList2"/>
    <dgm:cxn modelId="{BE47F078-B1DC-584A-A8E1-56820165977E}" type="presParOf" srcId="{B1A290DB-9318-204E-8AEF-811D5EF4239C}" destId="{7BC672BF-7A5E-544E-B113-DC2520F4ED37}" srcOrd="3" destOrd="0" presId="urn:microsoft.com/office/officeart/2005/8/layout/vList2"/>
    <dgm:cxn modelId="{81921375-7D31-1E44-AACC-2BE3BF6058FF}" type="presParOf" srcId="{B1A290DB-9318-204E-8AEF-811D5EF4239C}" destId="{850B81F2-DD77-E54C-9CC6-60CD1514DCA2}" srcOrd="4" destOrd="0" presId="urn:microsoft.com/office/officeart/2005/8/layout/vList2"/>
    <dgm:cxn modelId="{66668F1F-D90F-A44B-A50C-7206A85C61E7}" type="presParOf" srcId="{B1A290DB-9318-204E-8AEF-811D5EF4239C}" destId="{4E41C5CE-893F-214A-A6A1-CE2B48A918A8}" srcOrd="5" destOrd="0" presId="urn:microsoft.com/office/officeart/2005/8/layout/vList2"/>
    <dgm:cxn modelId="{B1FCBEA5-DBCA-8040-95CD-1D55121B5EC5}" type="presParOf" srcId="{B1A290DB-9318-204E-8AEF-811D5EF4239C}" destId="{EC849BA6-4830-A745-B810-830A8ED6AB81}" srcOrd="6" destOrd="0" presId="urn:microsoft.com/office/officeart/2005/8/layout/vList2"/>
    <dgm:cxn modelId="{F4AD21E0-56D4-4C48-A9D6-5FE7AC3601BF}" type="presParOf" srcId="{B1A290DB-9318-204E-8AEF-811D5EF4239C}" destId="{8035FFBD-8851-E142-8D94-DFACA2BD3636}" srcOrd="7" destOrd="0" presId="urn:microsoft.com/office/officeart/2005/8/layout/vList2"/>
    <dgm:cxn modelId="{35B77799-E87F-7047-9C39-E5A63CF5BFBE}" type="presParOf" srcId="{B1A290DB-9318-204E-8AEF-811D5EF4239C}" destId="{29E10C38-8841-CF4B-B15D-F8CF9A9AF1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8E04C-7B8E-8D44-A807-2C914165BBC4}">
      <dsp:nvSpPr>
        <dsp:cNvPr id="0" name=""/>
        <dsp:cNvSpPr/>
      </dsp:nvSpPr>
      <dsp:spPr>
        <a:xfrm>
          <a:off x="0" y="153734"/>
          <a:ext cx="570304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4 Stations-Groups of 6 </a:t>
          </a:r>
          <a:r>
            <a:rPr lang="en-US" sz="2200" b="0" i="0" kern="1200" dirty="0" err="1"/>
            <a:t>Students:Two-Way</a:t>
          </a:r>
          <a:r>
            <a:rPr lang="en-US" sz="2200" b="0" i="0" kern="1200" dirty="0"/>
            <a:t> Table</a:t>
          </a:r>
          <a:endParaRPr lang="en-US" sz="2200" kern="1200" dirty="0"/>
        </a:p>
      </dsp:txBody>
      <dsp:txXfrm>
        <a:off x="25759" y="179493"/>
        <a:ext cx="5651526" cy="476152"/>
      </dsp:txXfrm>
    </dsp:sp>
    <dsp:sp modelId="{C5205008-B58D-6043-B44A-C2752F00C308}">
      <dsp:nvSpPr>
        <dsp:cNvPr id="0" name=""/>
        <dsp:cNvSpPr/>
      </dsp:nvSpPr>
      <dsp:spPr>
        <a:xfrm>
          <a:off x="0" y="744764"/>
          <a:ext cx="570304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1. Station One: LGBTQ+ Community</a:t>
          </a:r>
          <a:endParaRPr lang="en-US" sz="2200" kern="1200" dirty="0"/>
        </a:p>
      </dsp:txBody>
      <dsp:txXfrm>
        <a:off x="25759" y="770523"/>
        <a:ext cx="5651526" cy="476152"/>
      </dsp:txXfrm>
    </dsp:sp>
    <dsp:sp modelId="{850B81F2-DD77-E54C-9CC6-60CD1514DCA2}">
      <dsp:nvSpPr>
        <dsp:cNvPr id="0" name=""/>
        <dsp:cNvSpPr/>
      </dsp:nvSpPr>
      <dsp:spPr>
        <a:xfrm>
          <a:off x="0" y="1335794"/>
          <a:ext cx="570304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2. Station Two: Black Community</a:t>
          </a:r>
          <a:endParaRPr lang="en-US" sz="2200" kern="1200" dirty="0"/>
        </a:p>
      </dsp:txBody>
      <dsp:txXfrm>
        <a:off x="25759" y="1361553"/>
        <a:ext cx="5651526" cy="476152"/>
      </dsp:txXfrm>
    </dsp:sp>
    <dsp:sp modelId="{EC849BA6-4830-A745-B810-830A8ED6AB81}">
      <dsp:nvSpPr>
        <dsp:cNvPr id="0" name=""/>
        <dsp:cNvSpPr/>
      </dsp:nvSpPr>
      <dsp:spPr>
        <a:xfrm>
          <a:off x="0" y="1926824"/>
          <a:ext cx="570304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3. Station Three: Latinx Community</a:t>
          </a:r>
          <a:endParaRPr lang="en-US" sz="2200" kern="1200" dirty="0"/>
        </a:p>
      </dsp:txBody>
      <dsp:txXfrm>
        <a:off x="25759" y="1952583"/>
        <a:ext cx="5651526" cy="476152"/>
      </dsp:txXfrm>
    </dsp:sp>
    <dsp:sp modelId="{29E10C38-8841-CF4B-B15D-F8CF9A9AF178}">
      <dsp:nvSpPr>
        <dsp:cNvPr id="0" name=""/>
        <dsp:cNvSpPr/>
      </dsp:nvSpPr>
      <dsp:spPr>
        <a:xfrm>
          <a:off x="0" y="2517854"/>
          <a:ext cx="5703044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4. Station Four</a:t>
          </a:r>
          <a:r>
            <a:rPr lang="en-US" sz="2200" b="0" i="0" kern="1200"/>
            <a:t>: White </a:t>
          </a:r>
          <a:r>
            <a:rPr lang="en-US" sz="2200" b="0" i="0" kern="1200" dirty="0"/>
            <a:t>Community</a:t>
          </a:r>
          <a:endParaRPr lang="en-US" sz="2200" kern="1200" dirty="0"/>
        </a:p>
      </dsp:txBody>
      <dsp:txXfrm>
        <a:off x="25759" y="2543613"/>
        <a:ext cx="5651526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A4254-2E1E-9D43-BB57-5D02B2539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AEB7-AE7D-3C4E-B9F3-C873D764A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D02A4A9-9367-8245-9506-A74F38AFB005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C5DB8-61A4-BD43-81FA-8362DE9C75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FEA8-BE27-8043-A9D5-7A6F539FB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2EE5B3-992A-9649-8967-E9F09DDBD6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4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6BD15F-0EF1-3641-A6E2-B19F96CF1D18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E32ACA-1F6C-E24B-A19B-7862C10A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C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Direct questions teacher to ask students during small discussion on Timeline: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order of your timeline? Why did you label your timeline in that order?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you surprised of the actual order of the timeline? Why or why not?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timeline showing?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(Expanding off the question before): From what we have analyzed from the timeline, what demographics are being impacted?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do you notice about this timeline?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is the topic for today’s lesson? Explain.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C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Direct questions teacher to ask students during small discussion on Timeline: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order of your timeline? Why did you label your timeline in that order?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you surprised of the actual order of the timeline? Why or why not?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timeline showing?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(Expanding off the question before): From what we have analyzed from the timeline, what demographics are being impacted?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do you notice about this timeline?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is the topic for today’s lesson? Explain.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7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Compelling Question (CQ) is also student’s exit ticket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Image- Sources Packet- Document 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7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equity, use https://</a:t>
            </a:r>
            <a:r>
              <a:rPr lang="en-US" dirty="0" err="1"/>
              <a:t>wheelofnames.com</a:t>
            </a:r>
            <a:r>
              <a:rPr lang="en-US" dirty="0"/>
              <a:t>/ to choose student to read “I Can…” statements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Images- Sources Packet- Document I and 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9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Image- Sources Packet- Document H</a:t>
            </a:r>
            <a:r>
              <a:rPr lang="en-US" dirty="0">
                <a:effectLst/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A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K-W-L Chart Link: https://</a:t>
            </a:r>
            <a:r>
              <a:rPr lang="en-US" dirty="0" err="1"/>
              <a:t>padletuploads.blob.core.windows.net</a:t>
            </a:r>
            <a:r>
              <a:rPr lang="en-US" dirty="0"/>
              <a:t>/prod/115892916/431e43a733223085797c45635bfc759a/</a:t>
            </a:r>
            <a:r>
              <a:rPr lang="en-US" dirty="0" err="1"/>
              <a:t>Ideas_for_Formative_Assessments.pdf</a:t>
            </a:r>
            <a:endParaRPr lang="en-US" dirty="0"/>
          </a:p>
          <a:p>
            <a:endParaRPr lang="en-US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questions for teacher to ask students during K-W-L Chart: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already know about the HIV crisis?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want to learn about the HIV crisis?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something you learned from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Century of 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HIV first referred as? Explain.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(Expanding off the question before): What demographics have been affected by the HIV crisis?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the Ronald Reagan administration handle the HIV crisis during the 1980s?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D, E, F, and G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Stations, Learning Strategy Link: https://</a:t>
            </a:r>
            <a:r>
              <a:rPr lang="en-US" dirty="0" err="1"/>
              <a:t>www.facinghistory.org</a:t>
            </a:r>
            <a:r>
              <a:rPr lang="en-US" dirty="0"/>
              <a:t>/resource-library/teaching-strategies/stations-interacting-multiple-texts</a:t>
            </a:r>
          </a:p>
          <a:p>
            <a:r>
              <a:rPr lang="en-US" dirty="0"/>
              <a:t>Two-Way Table Link: https://</a:t>
            </a:r>
            <a:r>
              <a:rPr lang="en-US" dirty="0" err="1"/>
              <a:t>www.statisticshowto.com</a:t>
            </a:r>
            <a:r>
              <a:rPr lang="en-US" dirty="0"/>
              <a:t>/two-way-table/#:~:text=A%20two%20way%20table%20is,category%20is%20represented%20by%20columns.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 Questions for the teacher to ask the students during stations: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have you noticed about each demographic in your Two-Way Table?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(Expanding off the question before): From the percentages, have HIV positive cases improved since the 1980s? In which demographics? Why or why not?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trends did you notice after analyzing the primary and secondary sources at each station?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you think the HIV crisis is still prevalent after 40 years? Explain.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seeing improvements on the handling of the HIV crisis?  Explain.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Images- Sources Packet- Document L and M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A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K-W-L Chart Link: https://</a:t>
            </a:r>
            <a:r>
              <a:rPr lang="en-US" dirty="0" err="1"/>
              <a:t>padletuploads.blob.core.windows.net</a:t>
            </a:r>
            <a:r>
              <a:rPr lang="en-US" dirty="0"/>
              <a:t>/prod/115892916/431e43a733223085797c45635bfc759a/</a:t>
            </a:r>
            <a:r>
              <a:rPr lang="en-US" dirty="0" err="1"/>
              <a:t>Ideas_for_Formative_Assessments.pdf</a:t>
            </a: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Packet- Document D, E, F, and G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Stations, Learning Strategy Link: https://</a:t>
            </a:r>
            <a:r>
              <a:rPr lang="en-US" dirty="0" err="1"/>
              <a:t>www.facinghistory.org</a:t>
            </a:r>
            <a:r>
              <a:rPr lang="en-US" dirty="0"/>
              <a:t>/resource-library/teaching-strategies/stations-interacting-multiple-texts</a:t>
            </a:r>
          </a:p>
          <a:p>
            <a:r>
              <a:rPr lang="en-US" dirty="0"/>
              <a:t>Two-Way Table Link: https://</a:t>
            </a:r>
            <a:r>
              <a:rPr lang="en-US" dirty="0" err="1"/>
              <a:t>www.statisticshowto.com</a:t>
            </a:r>
            <a:r>
              <a:rPr lang="en-US" dirty="0"/>
              <a:t>/two-way-table/#:~:text=A%20two%20way%20table%20is,category%20is%20represented%20by%20columns.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 Questions for the teacher to ask the students during class discussion: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Century of 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article: How is the HIV crisis being handled currently? Give examples from the reading.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K-W-L Chart: Was anything answered in your “Want to Learn” column of your K-W-L chart? What do you still want to learn about the HIV crisis?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Two-Way Table: What trends did you notice after comparing the percentages in the Two-Way Table? Did any of the demographic’s percentages surprise you? Why or why not?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Two-Table 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Century of 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article: How does the current government compare to the Ronal Reagan administration on handling the HIV crisis? Why or why not?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Two-Table 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Century of 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article: What can society do more of on handling the HIV crisis? How about the government?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ways you can get involved in becoming activist for different demographics being affected by the HIV crisis?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8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Reintroducing CQ from the beginning of the lesson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Image- Sources Packet- Document 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32ACA-1F6C-E24B-A19B-7862C10A02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8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78219-E5BF-A64A-82E8-ABA59C0CE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9" b="4171"/>
          <a:stretch/>
        </p:blipFill>
        <p:spPr>
          <a:xfrm>
            <a:off x="331382" y="299399"/>
            <a:ext cx="11558685" cy="585607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E586D31C-8A43-0D47-BB0C-28C1512C8475}"/>
              </a:ext>
            </a:extLst>
          </p:cNvPr>
          <p:cNvSpPr/>
          <p:nvPr userDrawn="1"/>
        </p:nvSpPr>
        <p:spPr>
          <a:xfrm rot="16200000">
            <a:off x="11277600" y="5401734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1B05AD6-2DC2-DA41-B66C-2FA9D4CFB750}"/>
              </a:ext>
            </a:extLst>
          </p:cNvPr>
          <p:cNvSpPr/>
          <p:nvPr userDrawn="1"/>
        </p:nvSpPr>
        <p:spPr>
          <a:xfrm rot="16200000" flipH="1" flipV="1">
            <a:off x="468993" y="186960"/>
            <a:ext cx="5898201" cy="6123080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9E4B38-E7FA-F340-A967-28F6B285E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57154D-A604-904E-B4F0-D7E33B78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5F1D34F-43A5-E24F-AAE3-AD4D8DA551A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8D5192-E73F-644F-A443-84B8CB9033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DD84175-D0B2-7940-8480-8396F6D85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5075" y="274320"/>
            <a:ext cx="5317982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770CA-C346-6143-91C5-DD6F3E52FBDD}"/>
              </a:ext>
            </a:extLst>
          </p:cNvPr>
          <p:cNvCxnSpPr>
            <a:cxnSpLocks/>
          </p:cNvCxnSpPr>
          <p:nvPr userDrawn="1"/>
        </p:nvCxnSpPr>
        <p:spPr>
          <a:xfrm>
            <a:off x="6418663" y="141011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BA6E6E-5BB4-984F-8ADD-AEBB3279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3A70152-A999-0A46-B6E2-9401E63C0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5074" y="499908"/>
            <a:ext cx="5317982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747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D92499-B91F-6343-96EB-53DC9692E060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5823D-34F9-7646-9B2E-A44B52DCC6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D94D28-922C-5B41-8E0F-A4B52789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1A7C90-A8F9-A145-ADCB-62BC8B0891C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E02FE-FDD3-5C4D-B297-DBB4D85CB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A50104-C32C-1444-9D94-A790A9F24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59116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BECFD9E-5DB7-CA4C-A0FE-101E53F2D7D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1EEFE9-6D4A-1B4F-A691-F163B48FF2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CAF8A9D-2BC0-7548-9550-E4B50C459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DE91B4-3769-C84A-BF8C-37763B5B6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80999D-A405-F740-9262-3380149BAB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6748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6024" y="862149"/>
            <a:ext cx="6594001" cy="49141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A52CA-A258-754F-8415-3526DC3078E1}"/>
              </a:ext>
            </a:extLst>
          </p:cNvPr>
          <p:cNvSpPr/>
          <p:nvPr userDrawn="1"/>
        </p:nvSpPr>
        <p:spPr>
          <a:xfrm>
            <a:off x="729017" y="679461"/>
            <a:ext cx="3897574" cy="509687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900000"/>
              </a:gs>
            </a:gsLst>
            <a:lin ang="5400000" scaled="1"/>
            <a:tileRect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549AEF0-516C-8F4D-9BA5-4A17C8C75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818" y="1596789"/>
            <a:ext cx="3166283" cy="245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4B4A2D-6BBD-9647-B11A-3976959D16CC}"/>
              </a:ext>
            </a:extLst>
          </p:cNvPr>
          <p:cNvCxnSpPr>
            <a:cxnSpLocks/>
          </p:cNvCxnSpPr>
          <p:nvPr userDrawn="1"/>
        </p:nvCxnSpPr>
        <p:spPr>
          <a:xfrm>
            <a:off x="1201002" y="4052188"/>
            <a:ext cx="7625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421A91-695C-2C47-9298-D912E58D3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857CC1-FEC7-7240-99DD-1AA6B82B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72CE2-2561-5844-B24F-D21833D8F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7" b="4879"/>
          <a:stretch/>
        </p:blipFill>
        <p:spPr>
          <a:xfrm>
            <a:off x="343487" y="270408"/>
            <a:ext cx="11543713" cy="5920275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A907DCF3-448A-8148-AC0C-A0B7135D36ED}"/>
              </a:ext>
            </a:extLst>
          </p:cNvPr>
          <p:cNvSpPr/>
          <p:nvPr userDrawn="1"/>
        </p:nvSpPr>
        <p:spPr>
          <a:xfrm rot="16200000">
            <a:off x="11277600" y="5366479"/>
            <a:ext cx="914400" cy="914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F9005E4-28A3-3547-8E3C-FE64202183FD}"/>
              </a:ext>
            </a:extLst>
          </p:cNvPr>
          <p:cNvSpPr/>
          <p:nvPr userDrawn="1"/>
        </p:nvSpPr>
        <p:spPr>
          <a:xfrm rot="16200000" flipH="1" flipV="1">
            <a:off x="797136" y="-183242"/>
            <a:ext cx="5898201" cy="6805501"/>
          </a:xfrm>
          <a:prstGeom prst="rtTriangle">
            <a:avLst/>
          </a:prstGeom>
          <a:gradFill flip="none" rotWithShape="1">
            <a:gsLst>
              <a:gs pos="40000">
                <a:schemeClr val="bg1">
                  <a:lumMod val="75000"/>
                  <a:alpha val="0"/>
                </a:schemeClr>
              </a:gs>
              <a:gs pos="11000">
                <a:schemeClr val="tx1">
                  <a:alpha val="36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4FB065-07A4-0E41-A5DA-9E20A4D23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64" y="2755900"/>
            <a:ext cx="10960236" cy="833961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E1B932-3519-C849-B75C-7FE6FD0E9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E64DC52-958C-0540-898E-1691B987DCDB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709739"/>
            <a:ext cx="10951208" cy="188785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D9AD1E-29A6-744F-9151-F8410391A2AC}"/>
              </a:ext>
            </a:extLst>
          </p:cNvPr>
          <p:cNvCxnSpPr>
            <a:cxnSpLocks/>
          </p:cNvCxnSpPr>
          <p:nvPr userDrawn="1"/>
        </p:nvCxnSpPr>
        <p:spPr>
          <a:xfrm>
            <a:off x="777258" y="3633838"/>
            <a:ext cx="22908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F4898-321E-EC47-B5D4-01A7A540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F954-5FD6-2846-99F6-2630A5269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080" y="3790950"/>
            <a:ext cx="10928906" cy="1438275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07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75E30BB-F11F-E148-A0D0-0E6584EFF9E6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12B75-98F1-DA48-B35C-41DE6B2D1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913" y="2726369"/>
            <a:ext cx="10058400" cy="386769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913" y="1409700"/>
            <a:ext cx="10058400" cy="127386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DAD8A9-D705-854A-B368-E80D62641F7B}"/>
              </a:ext>
            </a:extLst>
          </p:cNvPr>
          <p:cNvCxnSpPr>
            <a:cxnSpLocks/>
          </p:cNvCxnSpPr>
          <p:nvPr userDrawn="1"/>
        </p:nvCxnSpPr>
        <p:spPr>
          <a:xfrm>
            <a:off x="993913" y="3299791"/>
            <a:ext cx="100584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5A52B-F419-FF4E-834A-6A5061F9C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3913" y="3486445"/>
            <a:ext cx="10058400" cy="1980076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200" b="0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B1D54A-4161-194D-8B2A-A01CE8E2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3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4835BE6-D0D6-5748-A9C8-CABA3333BBEC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gradFill flip="none" rotWithShape="1">
            <a:gsLst>
              <a:gs pos="0">
                <a:srgbClr val="A2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7BE0-697B-0F43-A587-7F29B7232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778" y="1302601"/>
            <a:ext cx="10989944" cy="229499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37AA3E-A6A2-3247-88EC-DD3CDE069DD5}"/>
              </a:ext>
            </a:extLst>
          </p:cNvPr>
          <p:cNvCxnSpPr>
            <a:cxnSpLocks/>
          </p:cNvCxnSpPr>
          <p:nvPr userDrawn="1"/>
        </p:nvCxnSpPr>
        <p:spPr>
          <a:xfrm>
            <a:off x="758490" y="3630649"/>
            <a:ext cx="229086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9FEE-3FC9-3A45-B4E5-DF6AE7CD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4DE39CD8-60EE-A24C-9C93-6D38380E6C6F}"/>
              </a:ext>
            </a:extLst>
          </p:cNvPr>
          <p:cNvSpPr/>
          <p:nvPr userDrawn="1"/>
        </p:nvSpPr>
        <p:spPr>
          <a:xfrm rot="5400000">
            <a:off x="3137535" y="-2543175"/>
            <a:ext cx="5920740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C727EF-0FA4-0647-AB50-AC85145065BC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2206C9-C230-9E46-88D9-68525BCCDCA8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FC01B7-96E5-AD47-97DB-43D247DB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908F1B3-7A04-DE4F-8B6B-36F27DBEF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825190"/>
            <a:ext cx="10944185" cy="584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53B69C-FE30-A146-92C2-2973FA85D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F5547-F662-2842-9D06-01981D0BD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5556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F36EDE2-A142-4442-BFEF-F5907957BBA7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2988527"/>
            <a:ext cx="10835386" cy="2787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 b="1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sz="20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sz="18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sz="16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877124A7-07B3-644B-B6D2-FDFBEF37EEA4}"/>
              </a:ext>
            </a:extLst>
          </p:cNvPr>
          <p:cNvSpPr/>
          <p:nvPr userDrawn="1"/>
        </p:nvSpPr>
        <p:spPr>
          <a:xfrm rot="10800000">
            <a:off x="764422" y="1970470"/>
            <a:ext cx="10866300" cy="752541"/>
          </a:xfrm>
          <a:prstGeom prst="snip1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19E65-BC76-E445-A164-E04450EE356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79879" y="1976141"/>
            <a:ext cx="10835386" cy="7134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>
                <a:srgbClr val="C00000"/>
              </a:buClr>
              <a:buNone/>
              <a:defRPr sz="24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C00000"/>
              </a:buClr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6EC4E4-DED6-2448-A3C6-5378FF26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7F9DD2-C682-1948-A1D9-BA1D72538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7838BDF-FB4B-7B40-8E1D-E9BE1AA73CD9}"/>
              </a:ext>
            </a:extLst>
          </p:cNvPr>
          <p:cNvSpPr txBox="1">
            <a:spLocks/>
          </p:cNvSpPr>
          <p:nvPr userDrawn="1"/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B6FA4F-F856-B945-B712-258F9D5C925E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F197800-42BC-C645-A1F0-4011F64194F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5336" y="959005"/>
            <a:ext cx="10835386" cy="4817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  <a:defRPr sz="4000" b="1" i="0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2pPr>
            <a:lvl3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3pPr>
            <a:lvl4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4pPr>
            <a:lvl5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45B4-C5B9-9E41-A72D-4C6B75F0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0F315B-5D85-9D4A-BB80-D6B31BE2CE75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45C1-940E-C243-B9EC-DE6E32BD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6" y="1945073"/>
            <a:ext cx="5076827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420BDC-AD36-B44D-8373-C41F1F0B54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5075" y="1945072"/>
            <a:ext cx="5314950" cy="3831259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613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333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9075" indent="-219075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3100" indent="-220663">
              <a:buClr>
                <a:srgbClr val="C00000"/>
              </a:buClr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9AE65-5E55-8240-A8CD-361B53B50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D636DC-B739-2F4C-AF39-19671A32BED5}"/>
              </a:ext>
            </a:extLst>
          </p:cNvPr>
          <p:cNvCxnSpPr>
            <a:cxnSpLocks/>
          </p:cNvCxnSpPr>
          <p:nvPr userDrawn="1"/>
        </p:nvCxnSpPr>
        <p:spPr>
          <a:xfrm>
            <a:off x="832114" y="1380621"/>
            <a:ext cx="7625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D35648-28FF-7A41-B04B-6020051DE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1F790-AF86-FA46-B2B4-A473B63A2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871" y="499908"/>
            <a:ext cx="10944185" cy="4127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451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2D049CA3-8E66-FC40-90D3-433FEE33E33A}"/>
              </a:ext>
            </a:extLst>
          </p:cNvPr>
          <p:cNvSpPr/>
          <p:nvPr userDrawn="1"/>
        </p:nvSpPr>
        <p:spPr>
          <a:xfrm rot="5400000">
            <a:off x="3139724" y="-2545364"/>
            <a:ext cx="5916361" cy="11555730"/>
          </a:xfrm>
          <a:prstGeom prst="snip1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EF84AEA-72A5-9246-9110-537D6245281E}"/>
              </a:ext>
            </a:extLst>
          </p:cNvPr>
          <p:cNvSpPr/>
          <p:nvPr userDrawn="1"/>
        </p:nvSpPr>
        <p:spPr>
          <a:xfrm rot="16200000" flipH="1" flipV="1">
            <a:off x="2410460" y="-1816100"/>
            <a:ext cx="5923281" cy="10104122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alpha val="0"/>
                  <a:lumMod val="0"/>
                  <a:lumOff val="100000"/>
                </a:schemeClr>
              </a:gs>
              <a:gs pos="0">
                <a:srgbClr val="ACAEAE">
                  <a:alpha val="1000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0A8C1-2C58-044A-B5D1-C04236EB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6" y="1978925"/>
            <a:ext cx="10837722" cy="392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172D-B1C7-1746-89D4-0C06FADE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72" y="274320"/>
            <a:ext cx="10944185" cy="1135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10121B-8F28-FE43-B927-2A1C193051CB}"/>
              </a:ext>
            </a:extLst>
          </p:cNvPr>
          <p:cNvSpPr txBox="1">
            <a:spLocks/>
          </p:cNvSpPr>
          <p:nvPr userDrawn="1"/>
        </p:nvSpPr>
        <p:spPr>
          <a:xfrm>
            <a:off x="7442200" y="6404954"/>
            <a:ext cx="3977640" cy="2117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TITLE  |  </a:t>
            </a:r>
            <a:r>
              <a:rPr lang="en-US" sz="900" b="0" i="0" spc="13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20YY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6C5A6A-F559-3C47-80EB-91C3D62A4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3057" y="5918105"/>
            <a:ext cx="558942" cy="349250"/>
          </a:xfrm>
          <a:prstGeom prst="rect">
            <a:avLst/>
          </a:prstGeom>
        </p:spPr>
        <p:txBody>
          <a:bodyPr anchor="b"/>
          <a:lstStyle>
            <a:lvl1pPr algn="l"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0DBAA714-CBDA-6B46-A573-1662C7FF6A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78BAF-206B-CA4F-B629-9C3B2B1371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337300"/>
            <a:ext cx="2085561" cy="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2" r:id="rId2"/>
    <p:sldLayoutId id="2147483651" r:id="rId3"/>
    <p:sldLayoutId id="2147483833" r:id="rId4"/>
    <p:sldLayoutId id="2147483827" r:id="rId5"/>
    <p:sldLayoutId id="2147483650" r:id="rId6"/>
    <p:sldLayoutId id="2147483829" r:id="rId7"/>
    <p:sldLayoutId id="2147483828" r:id="rId8"/>
    <p:sldLayoutId id="2147483824" r:id="rId9"/>
    <p:sldLayoutId id="2147483825" r:id="rId10"/>
    <p:sldLayoutId id="2147483830" r:id="rId11"/>
    <p:sldLayoutId id="2147483831" r:id="rId12"/>
    <p:sldLayoutId id="2147483826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 baseline="0">
          <a:solidFill>
            <a:srgbClr val="C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1" i="0" kern="1200" spc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E0C-A0DA-CB4C-9945-5E17E4315765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spc="39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5A746ED-EC0F-5446-B4DB-B4D6693CA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/>
          <a:stretch/>
        </p:blipFill>
        <p:spPr>
          <a:xfrm>
            <a:off x="1176199" y="1396588"/>
            <a:ext cx="9971589" cy="48179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E4F28-FE3F-2243-97F7-ECCC77995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9247C-E6F2-C64E-AB0E-475DE2E9A24E}"/>
              </a:ext>
            </a:extLst>
          </p:cNvPr>
          <p:cNvSpPr txBox="1"/>
          <p:nvPr/>
        </p:nvSpPr>
        <p:spPr>
          <a:xfrm>
            <a:off x="9372196" y="5232258"/>
            <a:ext cx="164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report of AIDS epidemic in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878DF-BB85-2B46-9B8F-F9AFFDE4ED05}"/>
              </a:ext>
            </a:extLst>
          </p:cNvPr>
          <p:cNvSpPr txBox="1"/>
          <p:nvPr/>
        </p:nvSpPr>
        <p:spPr>
          <a:xfrm>
            <a:off x="2361232" y="37708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773A8-93C3-4A4E-B64B-DFCC430041D0}"/>
              </a:ext>
            </a:extLst>
          </p:cNvPr>
          <p:cNvSpPr txBox="1"/>
          <p:nvPr/>
        </p:nvSpPr>
        <p:spPr>
          <a:xfrm>
            <a:off x="4110939" y="32443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3DBD7-0B84-364A-9C64-912561FD8084}"/>
              </a:ext>
            </a:extLst>
          </p:cNvPr>
          <p:cNvSpPr txBox="1"/>
          <p:nvPr/>
        </p:nvSpPr>
        <p:spPr>
          <a:xfrm>
            <a:off x="5835621" y="36876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D6FA0-9C58-D94D-ACA1-40E50DB52B80}"/>
              </a:ext>
            </a:extLst>
          </p:cNvPr>
          <p:cNvSpPr txBox="1"/>
          <p:nvPr/>
        </p:nvSpPr>
        <p:spPr>
          <a:xfrm>
            <a:off x="7585328" y="33183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86038-7D8D-674B-BF2C-0456FD38DB30}"/>
              </a:ext>
            </a:extLst>
          </p:cNvPr>
          <p:cNvSpPr txBox="1"/>
          <p:nvPr/>
        </p:nvSpPr>
        <p:spPr>
          <a:xfrm>
            <a:off x="9302993" y="36876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E7289-A371-F344-A5C7-F3137751D3F8}"/>
              </a:ext>
            </a:extLst>
          </p:cNvPr>
          <p:cNvSpPr txBox="1"/>
          <p:nvPr/>
        </p:nvSpPr>
        <p:spPr>
          <a:xfrm>
            <a:off x="7006944" y="1351642"/>
            <a:ext cx="1812965" cy="1220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AIDs becomes main cause of death among US men ages 25-44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1594F-5A77-0543-91F9-59A5E4C53CBA}"/>
              </a:ext>
            </a:extLst>
          </p:cNvPr>
          <p:cNvSpPr txBox="1"/>
          <p:nvPr/>
        </p:nvSpPr>
        <p:spPr>
          <a:xfrm>
            <a:off x="1370370" y="4972233"/>
            <a:ext cx="1643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56,300 new cases of HIV each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062A3-312E-514E-A2E0-8595759C5AA6}"/>
              </a:ext>
            </a:extLst>
          </p:cNvPr>
          <p:cNvSpPr txBox="1"/>
          <p:nvPr/>
        </p:nvSpPr>
        <p:spPr>
          <a:xfrm>
            <a:off x="3611851" y="1351642"/>
            <a:ext cx="19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PrEP</a:t>
            </a:r>
            <a:r>
              <a:rPr lang="en-US" dirty="0"/>
              <a:t> drug issued to prevent the transmission of HIV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3BE0F-E6EA-F94A-AEE3-2124502819A4}"/>
              </a:ext>
            </a:extLst>
          </p:cNvPr>
          <p:cNvSpPr txBox="1"/>
          <p:nvPr/>
        </p:nvSpPr>
        <p:spPr>
          <a:xfrm>
            <a:off x="5437276" y="5240913"/>
            <a:ext cx="164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Woman possibly cured of HIV</a:t>
            </a:r>
          </a:p>
        </p:txBody>
      </p:sp>
    </p:spTree>
    <p:extLst>
      <p:ext uri="{BB962C8B-B14F-4D97-AF65-F5344CB8AC3E}">
        <p14:creationId xmlns:p14="http://schemas.microsoft.com/office/powerpoint/2010/main" val="327564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E0C-A0DA-CB4C-9945-5E17E4315765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5A746ED-EC0F-5446-B4DB-B4D6693CA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/>
          <a:stretch/>
        </p:blipFill>
        <p:spPr>
          <a:xfrm>
            <a:off x="1176199" y="1396588"/>
            <a:ext cx="9971589" cy="48179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E4F28-FE3F-2243-97F7-ECCC77995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9247C-E6F2-C64E-AB0E-475DE2E9A24E}"/>
              </a:ext>
            </a:extLst>
          </p:cNvPr>
          <p:cNvSpPr txBox="1"/>
          <p:nvPr/>
        </p:nvSpPr>
        <p:spPr>
          <a:xfrm>
            <a:off x="1968246" y="2163835"/>
            <a:ext cx="164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report of AIDS epidemic in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878DF-BB85-2B46-9B8F-F9AFFDE4ED05}"/>
              </a:ext>
            </a:extLst>
          </p:cNvPr>
          <p:cNvSpPr txBox="1"/>
          <p:nvPr/>
        </p:nvSpPr>
        <p:spPr>
          <a:xfrm>
            <a:off x="2361232" y="37708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773A8-93C3-4A4E-B64B-DFCC430041D0}"/>
              </a:ext>
            </a:extLst>
          </p:cNvPr>
          <p:cNvSpPr txBox="1"/>
          <p:nvPr/>
        </p:nvSpPr>
        <p:spPr>
          <a:xfrm>
            <a:off x="4110939" y="32443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3DBD7-0B84-364A-9C64-912561FD8084}"/>
              </a:ext>
            </a:extLst>
          </p:cNvPr>
          <p:cNvSpPr txBox="1"/>
          <p:nvPr/>
        </p:nvSpPr>
        <p:spPr>
          <a:xfrm>
            <a:off x="5835621" y="36876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D6FA0-9C58-D94D-ACA1-40E50DB52B80}"/>
              </a:ext>
            </a:extLst>
          </p:cNvPr>
          <p:cNvSpPr txBox="1"/>
          <p:nvPr/>
        </p:nvSpPr>
        <p:spPr>
          <a:xfrm>
            <a:off x="7585328" y="33183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86038-7D8D-674B-BF2C-0456FD38DB30}"/>
              </a:ext>
            </a:extLst>
          </p:cNvPr>
          <p:cNvSpPr txBox="1"/>
          <p:nvPr/>
        </p:nvSpPr>
        <p:spPr>
          <a:xfrm>
            <a:off x="9302993" y="36876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E7289-A371-F344-A5C7-F3137751D3F8}"/>
              </a:ext>
            </a:extLst>
          </p:cNvPr>
          <p:cNvSpPr txBox="1"/>
          <p:nvPr/>
        </p:nvSpPr>
        <p:spPr>
          <a:xfrm>
            <a:off x="3611852" y="4140167"/>
            <a:ext cx="189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AIDs becomes main cause of death among US men ages 25-44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1594F-5A77-0543-91F9-59A5E4C53CBA}"/>
              </a:ext>
            </a:extLst>
          </p:cNvPr>
          <p:cNvSpPr txBox="1"/>
          <p:nvPr/>
        </p:nvSpPr>
        <p:spPr>
          <a:xfrm>
            <a:off x="5285751" y="2161215"/>
            <a:ext cx="1893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56,300 new cases of HIV each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062A3-312E-514E-A2E0-8595759C5AA6}"/>
              </a:ext>
            </a:extLst>
          </p:cNvPr>
          <p:cNvSpPr txBox="1"/>
          <p:nvPr/>
        </p:nvSpPr>
        <p:spPr>
          <a:xfrm>
            <a:off x="7040239" y="4140167"/>
            <a:ext cx="19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PrEP</a:t>
            </a:r>
            <a:r>
              <a:rPr lang="en-US" dirty="0"/>
              <a:t> drug issued to prevent the transmission of HIV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3BE0F-E6EA-F94A-AEE3-2124502819A4}"/>
              </a:ext>
            </a:extLst>
          </p:cNvPr>
          <p:cNvSpPr txBox="1"/>
          <p:nvPr/>
        </p:nvSpPr>
        <p:spPr>
          <a:xfrm>
            <a:off x="8800330" y="2161215"/>
            <a:ext cx="164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Woman possibly cured of HIV</a:t>
            </a:r>
          </a:p>
        </p:txBody>
      </p:sp>
    </p:spTree>
    <p:extLst>
      <p:ext uri="{BB962C8B-B14F-4D97-AF65-F5344CB8AC3E}">
        <p14:creationId xmlns:p14="http://schemas.microsoft.com/office/powerpoint/2010/main" val="316507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CEDCE3C-A7D7-6A48-959A-71E6F343472B}"/>
              </a:ext>
            </a:extLst>
          </p:cNvPr>
          <p:cNvSpPr txBox="1">
            <a:spLocks/>
          </p:cNvSpPr>
          <p:nvPr/>
        </p:nvSpPr>
        <p:spPr>
          <a:xfrm>
            <a:off x="1288065" y="4276356"/>
            <a:ext cx="4807934" cy="161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+mn-cs"/>
              </a:rPr>
              <a:t>(CQ):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How did the action or inaction of the United States government impact the HIV epidemic during the 1980s to present?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Describe how this impact differs by demographic. </a:t>
            </a:r>
            <a:endParaRPr lang="en-US" sz="20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35E22B-602B-4249-B0A1-23ED3D3BB65E}"/>
              </a:ext>
            </a:extLst>
          </p:cNvPr>
          <p:cNvSpPr/>
          <p:nvPr/>
        </p:nvSpPr>
        <p:spPr>
          <a:xfrm>
            <a:off x="6096000" y="1284731"/>
            <a:ext cx="4807935" cy="428853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46CAAF-3EF7-3C47-8CF9-3E717992082D}"/>
              </a:ext>
            </a:extLst>
          </p:cNvPr>
          <p:cNvSpPr txBox="1">
            <a:spLocks/>
          </p:cNvSpPr>
          <p:nvPr/>
        </p:nvSpPr>
        <p:spPr>
          <a:xfrm>
            <a:off x="6095999" y="2480497"/>
            <a:ext cx="4807935" cy="1430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HIV: </a:t>
            </a:r>
          </a:p>
          <a:p>
            <a:pPr algn="ctr"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&amp; Present</a:t>
            </a:r>
          </a:p>
        </p:txBody>
      </p:sp>
      <p:pic>
        <p:nvPicPr>
          <p:cNvPr id="8" name="Picture 7" descr="A group of people marching with a banner&#10;&#10;Description automatically generated with low confidence">
            <a:extLst>
              <a:ext uri="{FF2B5EF4-FFF2-40B4-BE49-F238E27FC236}">
                <a16:creationId xmlns:a16="http://schemas.microsoft.com/office/drawing/2014/main" id="{897A7C28-BF3A-C241-8FE4-B3B594E99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1" y="1577556"/>
            <a:ext cx="4229467" cy="2379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213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ED1DCA-2002-9D43-B7E8-9BB52C2391A9}"/>
              </a:ext>
            </a:extLst>
          </p:cNvPr>
          <p:cNvSpPr txBox="1">
            <a:spLocks/>
          </p:cNvSpPr>
          <p:nvPr/>
        </p:nvSpPr>
        <p:spPr>
          <a:xfrm>
            <a:off x="304799" y="344555"/>
            <a:ext cx="3705225" cy="52346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n-lt"/>
              </a:rPr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9C26E4-BFF2-1948-A7AC-9FAFE4DB341F}"/>
              </a:ext>
            </a:extLst>
          </p:cNvPr>
          <p:cNvSpPr txBox="1">
            <a:spLocks/>
          </p:cNvSpPr>
          <p:nvPr/>
        </p:nvSpPr>
        <p:spPr>
          <a:xfrm>
            <a:off x="5740328" y="2559321"/>
            <a:ext cx="6172200" cy="38115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 can…</a:t>
            </a:r>
          </a:p>
          <a:p>
            <a:pPr marL="457200" indent="-457200"/>
            <a:r>
              <a:rPr lang="en-US" sz="2400" b="0" dirty="0">
                <a:solidFill>
                  <a:schemeClr val="tx1"/>
                </a:solidFill>
                <a:latin typeface="+mn-lt"/>
              </a:rPr>
              <a:t>Examine primary and secondary sources focused on how the United States government handled the HIV epidemic from the 1980s-present. </a:t>
            </a:r>
          </a:p>
          <a:p>
            <a:pPr marL="457200" indent="-457200"/>
            <a:r>
              <a:rPr lang="en-US" sz="2400" b="0" dirty="0">
                <a:solidFill>
                  <a:schemeClr val="tx1"/>
                </a:solidFill>
                <a:latin typeface="+mn-lt"/>
              </a:rPr>
              <a:t>Compare multiple demographics affected by HIV in the United States from the 1980s-present using a two-way table. </a:t>
            </a:r>
          </a:p>
          <a:p>
            <a:pPr marL="457200" indent="-457200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68D1FD2-FF2B-5C4B-B8F6-B3CCC4097734}"/>
              </a:ext>
            </a:extLst>
          </p:cNvPr>
          <p:cNvSpPr txBox="1">
            <a:spLocks/>
          </p:cNvSpPr>
          <p:nvPr/>
        </p:nvSpPr>
        <p:spPr>
          <a:xfrm>
            <a:off x="399222" y="1064993"/>
            <a:ext cx="528761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Timeline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K-W-L Chart (</a:t>
            </a:r>
            <a:r>
              <a:rPr lang="en-US" sz="2000" b="0" i="1" dirty="0">
                <a:solidFill>
                  <a:schemeClr val="tx1"/>
                </a:solidFill>
                <a:latin typeface="+mn-lt"/>
              </a:rPr>
              <a:t>A Century of HIV)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Stations (Two-Way Table)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Class Discussion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Exit Ticket (CQ)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C32B14-B1ED-2946-9C2D-574C960C8F41}"/>
              </a:ext>
            </a:extLst>
          </p:cNvPr>
          <p:cNvCxnSpPr>
            <a:cxnSpLocks/>
          </p:cNvCxnSpPr>
          <p:nvPr/>
        </p:nvCxnSpPr>
        <p:spPr>
          <a:xfrm>
            <a:off x="5592416" y="437322"/>
            <a:ext cx="0" cy="56554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CCEF8996-84B2-5544-B02D-A75B3C3E7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8" y="3428999"/>
            <a:ext cx="4428183" cy="2489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1D26C3C-5FD3-9841-B998-C4351492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95" y="344555"/>
            <a:ext cx="4188811" cy="2356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51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AF3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AF01585D-B920-0D45-ACE3-4AC8254B5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0" y="1123527"/>
            <a:ext cx="6821925" cy="460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BAA714-CBDA-6B46-A573-1662C7FF6AC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EF41D-A375-0C48-844A-4BB64FA19E24}"/>
              </a:ext>
            </a:extLst>
          </p:cNvPr>
          <p:cNvSpPr txBox="1"/>
          <p:nvPr/>
        </p:nvSpPr>
        <p:spPr>
          <a:xfrm>
            <a:off x="601884" y="415641"/>
            <a:ext cx="263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K-W-L Chart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476C07B-CB83-474C-BA30-4E43B038F98F}"/>
              </a:ext>
            </a:extLst>
          </p:cNvPr>
          <p:cNvSpPr txBox="1">
            <a:spLocks/>
          </p:cNvSpPr>
          <p:nvPr/>
        </p:nvSpPr>
        <p:spPr>
          <a:xfrm>
            <a:off x="404584" y="1701600"/>
            <a:ext cx="324680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What I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Know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about the HIV Crisis (2-3 facts)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What I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Want</a:t>
            </a:r>
            <a:r>
              <a:rPr lang="en-US" sz="20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to learn</a:t>
            </a:r>
            <a:r>
              <a:rPr lang="en-US" sz="20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about the HIV Crisis    (3-5)</a:t>
            </a:r>
            <a:endParaRPr lang="en-US" sz="2000" b="0" i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Read </a:t>
            </a:r>
            <a:r>
              <a:rPr lang="en-US" sz="2000" b="0" i="1" dirty="0">
                <a:solidFill>
                  <a:schemeClr val="tx1"/>
                </a:solidFill>
                <a:latin typeface="+mn-lt"/>
              </a:rPr>
              <a:t>A Century of HIV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Article</a:t>
            </a:r>
          </a:p>
          <a:p>
            <a:pPr marL="285750" indent="-285750"/>
            <a:r>
              <a:rPr lang="en-US" sz="2000" b="0" dirty="0">
                <a:solidFill>
                  <a:schemeClr val="tx1"/>
                </a:solidFill>
                <a:latin typeface="+mn-lt"/>
              </a:rPr>
              <a:t>What I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Learned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about the HIV crisis (5 facts)</a:t>
            </a:r>
          </a:p>
        </p:txBody>
      </p:sp>
    </p:spTree>
    <p:extLst>
      <p:ext uri="{BB962C8B-B14F-4D97-AF65-F5344CB8AC3E}">
        <p14:creationId xmlns:p14="http://schemas.microsoft.com/office/powerpoint/2010/main" val="243805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BAA714-CBDA-6B46-A573-1662C7FF6A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151276-CA77-2245-ABF1-9E6074533A3D}"/>
              </a:ext>
            </a:extLst>
          </p:cNvPr>
          <p:cNvSpPr txBox="1">
            <a:spLocks/>
          </p:cNvSpPr>
          <p:nvPr/>
        </p:nvSpPr>
        <p:spPr>
          <a:xfrm>
            <a:off x="4952598" y="576438"/>
            <a:ext cx="3589599" cy="12888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Stations</a:t>
            </a:r>
          </a:p>
        </p:txBody>
      </p:sp>
      <p:pic>
        <p:nvPicPr>
          <p:cNvPr id="6" name="Picture 5" descr="Table, calendar&#10;&#10;Description automatically generated">
            <a:extLst>
              <a:ext uri="{FF2B5EF4-FFF2-40B4-BE49-F238E27FC236}">
                <a16:creationId xmlns:a16="http://schemas.microsoft.com/office/drawing/2014/main" id="{A5913A02-2DF7-3144-BED2-FEE16384C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50000" r="32506" b="31360"/>
          <a:stretch/>
        </p:blipFill>
        <p:spPr>
          <a:xfrm>
            <a:off x="673011" y="1900046"/>
            <a:ext cx="4362179" cy="2250134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84D12CB-DB55-569E-CB28-1BB132D91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319161"/>
              </p:ext>
            </p:extLst>
          </p:nvPr>
        </p:nvGraphicFramePr>
        <p:xfrm>
          <a:off x="6082162" y="1900045"/>
          <a:ext cx="5703044" cy="319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07C019-2DE4-0C4A-865D-4131C0045DED}"/>
              </a:ext>
            </a:extLst>
          </p:cNvPr>
          <p:cNvSpPr txBox="1"/>
          <p:nvPr/>
        </p:nvSpPr>
        <p:spPr>
          <a:xfrm>
            <a:off x="821803" y="2110543"/>
            <a:ext cx="150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3C2C7-C411-FE4A-BA53-1596CC59367F}"/>
              </a:ext>
            </a:extLst>
          </p:cNvPr>
          <p:cNvSpPr txBox="1"/>
          <p:nvPr/>
        </p:nvSpPr>
        <p:spPr>
          <a:xfrm>
            <a:off x="2854100" y="2110543"/>
            <a:ext cx="68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DB7B3-E1FC-5F4D-83DE-E1DFA8724954}"/>
              </a:ext>
            </a:extLst>
          </p:cNvPr>
          <p:cNvSpPr txBox="1"/>
          <p:nvPr/>
        </p:nvSpPr>
        <p:spPr>
          <a:xfrm>
            <a:off x="4058069" y="2110543"/>
            <a:ext cx="150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05D01-6CFE-134E-A1CB-A4A7EA97AE76}"/>
              </a:ext>
            </a:extLst>
          </p:cNvPr>
          <p:cNvSpPr txBox="1"/>
          <p:nvPr/>
        </p:nvSpPr>
        <p:spPr>
          <a:xfrm>
            <a:off x="684803" y="2536483"/>
            <a:ext cx="215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LGBTQ+ 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AEFBD0-4E55-8147-A2EA-E295B736CF6F}"/>
              </a:ext>
            </a:extLst>
          </p:cNvPr>
          <p:cNvSpPr txBox="1"/>
          <p:nvPr/>
        </p:nvSpPr>
        <p:spPr>
          <a:xfrm>
            <a:off x="696377" y="2921477"/>
            <a:ext cx="215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Black 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A2525-8A62-1F43-86C8-5650E1E750A1}"/>
              </a:ext>
            </a:extLst>
          </p:cNvPr>
          <p:cNvSpPr txBox="1"/>
          <p:nvPr/>
        </p:nvSpPr>
        <p:spPr>
          <a:xfrm>
            <a:off x="696377" y="3309835"/>
            <a:ext cx="215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Latinx 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31309-728C-D544-9C5D-FEC9AC210636}"/>
              </a:ext>
            </a:extLst>
          </p:cNvPr>
          <p:cNvSpPr txBox="1"/>
          <p:nvPr/>
        </p:nvSpPr>
        <p:spPr>
          <a:xfrm>
            <a:off x="696377" y="3720156"/>
            <a:ext cx="215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White Community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45F8C6-858A-D34C-BC0A-9E1559A3D4F1}"/>
                  </a:ext>
                </a:extLst>
              </p:cNvPr>
              <p:cNvSpPr txBox="1"/>
              <p:nvPr/>
            </p:nvSpPr>
            <p:spPr>
              <a:xfrm>
                <a:off x="673011" y="4352401"/>
                <a:ext cx="4132162" cy="134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Formula for finding percentages: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𝐴𝑓𝑓𝑒𝑐𝑡𝑒𝑑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𝐻𝐼𝑉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𝐸𝑠𝑡𝑖𝑚𝑎𝑡𝑒𝑑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𝑃𝑜𝑝𝑢𝑙𝑎𝑡𝑖𝑜𝑛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45F8C6-858A-D34C-BC0A-9E1559A3D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1" y="4352401"/>
                <a:ext cx="4132162" cy="1344855"/>
              </a:xfrm>
              <a:prstGeom prst="rect">
                <a:avLst/>
              </a:prstGeom>
              <a:blipFill>
                <a:blip r:embed="rId9"/>
                <a:stretch>
                  <a:fillRect l="-1223" t="-2804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B792C88B-38EC-CD49-A7AF-A03B5EADF198}"/>
              </a:ext>
            </a:extLst>
          </p:cNvPr>
          <p:cNvSpPr txBox="1">
            <a:spLocks/>
          </p:cNvSpPr>
          <p:nvPr/>
        </p:nvSpPr>
        <p:spPr>
          <a:xfrm>
            <a:off x="316027" y="628717"/>
            <a:ext cx="3589599" cy="12888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Two-Way Table</a:t>
            </a:r>
          </a:p>
        </p:txBody>
      </p:sp>
    </p:spTree>
    <p:extLst>
      <p:ext uri="{BB962C8B-B14F-4D97-AF65-F5344CB8AC3E}">
        <p14:creationId xmlns:p14="http://schemas.microsoft.com/office/powerpoint/2010/main" val="203844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5376C-8AF9-4F45-8057-B892530D8B74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Discussion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group of people marching with a banner&#10;&#10;Description automatically generated with medium confidence">
            <a:extLst>
              <a:ext uri="{FF2B5EF4-FFF2-40B4-BE49-F238E27FC236}">
                <a16:creationId xmlns:a16="http://schemas.microsoft.com/office/drawing/2014/main" id="{C2C0E7D1-7C1B-DE49-973E-59EE0EF76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2" y="2405942"/>
            <a:ext cx="5455917" cy="364182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28154B26-7A18-7E40-8BE7-8D31F66F6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01" y="3020930"/>
            <a:ext cx="5455917" cy="2605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>
                <a:solidFill>
                  <a:srgbClr val="898989"/>
                </a:solidFill>
                <a:latin typeface="+mn-lt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44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76D3A5-4573-5E49-8390-DE730761C65B}"/>
              </a:ext>
            </a:extLst>
          </p:cNvPr>
          <p:cNvSpPr txBox="1">
            <a:spLocks/>
          </p:cNvSpPr>
          <p:nvPr/>
        </p:nvSpPr>
        <p:spPr>
          <a:xfrm>
            <a:off x="966952" y="1204108"/>
            <a:ext cx="2669406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0" baseline="0">
                <a:solidFill>
                  <a:srgbClr val="C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Exit Ticket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F20F040-0DB6-5348-A17D-69660A24B726}"/>
              </a:ext>
            </a:extLst>
          </p:cNvPr>
          <p:cNvSpPr txBox="1">
            <a:spLocks/>
          </p:cNvSpPr>
          <p:nvPr/>
        </p:nvSpPr>
        <p:spPr>
          <a:xfrm>
            <a:off x="717423" y="3236891"/>
            <a:ext cx="3553635" cy="284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i="0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+mn-cs"/>
              </a:rPr>
              <a:t>(CQ): How did the action or inaction of the United States government impact the HIV epidemic during the 1980s to present?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+mn-cs"/>
              </a:rPr>
              <a:t>Describe how this impact differs by demographic. </a:t>
            </a:r>
          </a:p>
        </p:txBody>
      </p:sp>
      <p:pic>
        <p:nvPicPr>
          <p:cNvPr id="12" name="Picture 11" descr="A picture containing text, outdoor, tree, sign&#10;&#10;Description automatically generated">
            <a:extLst>
              <a:ext uri="{FF2B5EF4-FFF2-40B4-BE49-F238E27FC236}">
                <a16:creationId xmlns:a16="http://schemas.microsoft.com/office/drawing/2014/main" id="{3D1AEF4D-AAA8-D14B-BFFF-D3BDEF4D1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1425809"/>
            <a:ext cx="6903723" cy="3883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20280-8C32-B348-B8BB-9CBE01A8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100" y="6356350"/>
            <a:ext cx="1028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BAA714-CBDA-6B46-A573-1662C7FF6AC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42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io State">
      <a:dk1>
        <a:srgbClr val="1E1E1E"/>
      </a:dk1>
      <a:lt1>
        <a:srgbClr val="FFFFFF"/>
      </a:lt1>
      <a:dk2>
        <a:srgbClr val="C30012"/>
      </a:dk2>
      <a:lt2>
        <a:srgbClr val="E0E0E0"/>
      </a:lt2>
      <a:accent1>
        <a:srgbClr val="DE5732"/>
      </a:accent1>
      <a:accent2>
        <a:srgbClr val="63BBAB"/>
      </a:accent2>
      <a:accent3>
        <a:srgbClr val="FFEAB2"/>
      </a:accent3>
      <a:accent4>
        <a:srgbClr val="919741"/>
      </a:accent4>
      <a:accent5>
        <a:srgbClr val="221133"/>
      </a:accent5>
      <a:accent6>
        <a:srgbClr val="7F9EBF"/>
      </a:accent6>
      <a:hlink>
        <a:srgbClr val="8EB0D5"/>
      </a:hlink>
      <a:folHlink>
        <a:srgbClr val="9635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20669</TotalTime>
  <Words>1165</Words>
  <Application>Microsoft Macintosh PowerPoint</Application>
  <PresentationFormat>Widescreen</PresentationFormat>
  <Paragraphs>136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Proxima Nova</vt:lpstr>
      <vt:lpstr>Proxima Nova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Aberegg, Jacqueline S.</dc:creator>
  <cp:lastModifiedBy>Augustine, Tami</cp:lastModifiedBy>
  <cp:revision>1012</cp:revision>
  <cp:lastPrinted>2018-11-26T16:34:59Z</cp:lastPrinted>
  <dcterms:created xsi:type="dcterms:W3CDTF">2018-02-13T20:37:53Z</dcterms:created>
  <dcterms:modified xsi:type="dcterms:W3CDTF">2022-05-24T02:03:10Z</dcterms:modified>
</cp:coreProperties>
</file>