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6A474-06D4-49AC-970E-FB27B5252AD8}" type="datetimeFigureOut">
              <a:rPr lang="en-US" smtClean="0"/>
              <a:t>5/23/22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6C44F-8012-495C-B2D7-4384E5680B88}" type="slidenum">
              <a:rPr lang="en-US" smtClean="0"/>
              <a:t>‹#›</a:t>
            </a:fld>
            <a:endParaRPr lang="en-US"/>
          </a:p>
        </p:txBody>
      </p:sp>
    </p:spTree>
    <p:extLst>
      <p:ext uri="{BB962C8B-B14F-4D97-AF65-F5344CB8AC3E}">
        <p14:creationId xmlns:p14="http://schemas.microsoft.com/office/powerpoint/2010/main" val="153114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flip back and forth from the quotes to the questions to help the students. </a:t>
            </a:r>
          </a:p>
        </p:txBody>
      </p:sp>
      <p:sp>
        <p:nvSpPr>
          <p:cNvPr id="4" name="Slide Number Placeholder 3"/>
          <p:cNvSpPr>
            <a:spLocks noGrp="1"/>
          </p:cNvSpPr>
          <p:nvPr>
            <p:ph type="sldNum" sz="quarter" idx="5"/>
          </p:nvPr>
        </p:nvSpPr>
        <p:spPr/>
        <p:txBody>
          <a:bodyPr/>
          <a:lstStyle/>
          <a:p>
            <a:fld id="{8106C44F-8012-495C-B2D7-4384E5680B88}" type="slidenum">
              <a:rPr lang="en-US" smtClean="0"/>
              <a:t>3</a:t>
            </a:fld>
            <a:endParaRPr lang="en-US"/>
          </a:p>
        </p:txBody>
      </p:sp>
    </p:spTree>
    <p:extLst>
      <p:ext uri="{BB962C8B-B14F-4D97-AF65-F5344CB8AC3E}">
        <p14:creationId xmlns:p14="http://schemas.microsoft.com/office/powerpoint/2010/main" val="223126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600580-C661-473C-B2AA-93AA05CDEC9F}" type="datetimeFigureOut">
              <a:rPr lang="en-US" smtClean="0"/>
              <a:t>5/23/22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158517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600580-C661-473C-B2AA-93AA05CDEC9F}" type="datetimeFigureOut">
              <a:rPr lang="en-US" smtClean="0"/>
              <a:t>5/23/22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1995094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600580-C661-473C-B2AA-93AA05CDEC9F}" type="datetimeFigureOut">
              <a:rPr lang="en-US" smtClean="0"/>
              <a:t>5/23/22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1BD15F4-3316-43D9-AF60-C08B74AF89DB}"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39164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AC600580-C661-473C-B2AA-93AA05CDEC9F}" type="datetimeFigureOut">
              <a:rPr lang="en-US" smtClean="0"/>
              <a:t>5/23/22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1998576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AC600580-C661-473C-B2AA-93AA05CDEC9F}" type="datetimeFigureOut">
              <a:rPr lang="en-US" smtClean="0"/>
              <a:t>5/23/22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1BD15F4-3316-43D9-AF60-C08B74AF89DB}"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25858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AC600580-C661-473C-B2AA-93AA05CDEC9F}" type="datetimeFigureOut">
              <a:rPr lang="en-US" smtClean="0"/>
              <a:t>5/23/22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4028835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600580-C661-473C-B2AA-93AA05CDEC9F}" type="datetimeFigureOut">
              <a:rPr lang="en-US" smtClean="0"/>
              <a:t>5/23/22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3508617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600580-C661-473C-B2AA-93AA05CDEC9F}" type="datetimeFigureOut">
              <a:rPr lang="en-US" smtClean="0"/>
              <a:t>5/23/22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1055028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600580-C661-473C-B2AA-93AA05CDEC9F}" type="datetimeFigureOut">
              <a:rPr lang="en-US" smtClean="0"/>
              <a:t>5/23/22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118711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600580-C661-473C-B2AA-93AA05CDEC9F}" type="datetimeFigureOut">
              <a:rPr lang="en-US" smtClean="0"/>
              <a:t>5/23/22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1902917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600580-C661-473C-B2AA-93AA05CDEC9F}" type="datetimeFigureOut">
              <a:rPr lang="en-US" smtClean="0"/>
              <a:t>5/23/22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11277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600580-C661-473C-B2AA-93AA05CDEC9F}" type="datetimeFigureOut">
              <a:rPr lang="en-US" smtClean="0"/>
              <a:t>5/23/22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4087588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600580-C661-473C-B2AA-93AA05CDEC9F}" type="datetimeFigureOut">
              <a:rPr lang="en-US" smtClean="0"/>
              <a:t>5/23/22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121398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600580-C661-473C-B2AA-93AA05CDEC9F}" type="datetimeFigureOut">
              <a:rPr lang="en-US" smtClean="0"/>
              <a:t>5/23/22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2462779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600580-C661-473C-B2AA-93AA05CDEC9F}" type="datetimeFigureOut">
              <a:rPr lang="en-US" smtClean="0"/>
              <a:t>5/23/22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1413225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600580-C661-473C-B2AA-93AA05CDEC9F}" type="datetimeFigureOut">
              <a:rPr lang="en-US" smtClean="0"/>
              <a:t>5/23/22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1BD15F4-3316-43D9-AF60-C08B74AF89DB}" type="slidenum">
              <a:rPr lang="en-US" smtClean="0"/>
              <a:t>‹#›</a:t>
            </a:fld>
            <a:endParaRPr lang="en-US"/>
          </a:p>
        </p:txBody>
      </p:sp>
    </p:spTree>
    <p:extLst>
      <p:ext uri="{BB962C8B-B14F-4D97-AF65-F5344CB8AC3E}">
        <p14:creationId xmlns:p14="http://schemas.microsoft.com/office/powerpoint/2010/main" val="664603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C600580-C661-473C-B2AA-93AA05CDEC9F}" type="datetimeFigureOut">
              <a:rPr lang="en-US" smtClean="0"/>
              <a:t>5/23/22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1BD15F4-3316-43D9-AF60-C08B74AF89DB}" type="slidenum">
              <a:rPr lang="en-US" smtClean="0"/>
              <a:t>‹#›</a:t>
            </a:fld>
            <a:endParaRPr lang="en-US"/>
          </a:p>
        </p:txBody>
      </p:sp>
    </p:spTree>
    <p:extLst>
      <p:ext uri="{BB962C8B-B14F-4D97-AF65-F5344CB8AC3E}">
        <p14:creationId xmlns:p14="http://schemas.microsoft.com/office/powerpoint/2010/main" val="2954095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1B1F8-BB8C-43C0-B5E1-121AEA4AEC59}"/>
              </a:ext>
            </a:extLst>
          </p:cNvPr>
          <p:cNvSpPr>
            <a:spLocks noGrp="1"/>
          </p:cNvSpPr>
          <p:nvPr>
            <p:ph type="ctrTitle"/>
          </p:nvPr>
        </p:nvSpPr>
        <p:spPr/>
        <p:txBody>
          <a:bodyPr/>
          <a:lstStyle/>
          <a:p>
            <a:r>
              <a:rPr lang="en-US" dirty="0"/>
              <a:t>How has magic impacted our societies over time?</a:t>
            </a:r>
          </a:p>
        </p:txBody>
      </p:sp>
    </p:spTree>
    <p:extLst>
      <p:ext uri="{BB962C8B-B14F-4D97-AF65-F5344CB8AC3E}">
        <p14:creationId xmlns:p14="http://schemas.microsoft.com/office/powerpoint/2010/main" val="3899836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CDCF0-C89B-4F7A-857F-C4999B4900CE}"/>
              </a:ext>
            </a:extLst>
          </p:cNvPr>
          <p:cNvSpPr>
            <a:spLocks noGrp="1"/>
          </p:cNvSpPr>
          <p:nvPr>
            <p:ph type="title"/>
          </p:nvPr>
        </p:nvSpPr>
        <p:spPr/>
        <p:txBody>
          <a:bodyPr/>
          <a:lstStyle/>
          <a:p>
            <a:r>
              <a:rPr lang="en-US" dirty="0"/>
              <a:t>Take a second to reflect on these quotes:</a:t>
            </a:r>
          </a:p>
        </p:txBody>
      </p:sp>
      <p:sp>
        <p:nvSpPr>
          <p:cNvPr id="3" name="Content Placeholder 2">
            <a:extLst>
              <a:ext uri="{FF2B5EF4-FFF2-40B4-BE49-F238E27FC236}">
                <a16:creationId xmlns:a16="http://schemas.microsoft.com/office/drawing/2014/main" id="{ECA95135-EB87-41B6-B2D7-3B1AA5C49C99}"/>
              </a:ext>
            </a:extLst>
          </p:cNvPr>
          <p:cNvSpPr>
            <a:spLocks noGrp="1"/>
          </p:cNvSpPr>
          <p:nvPr>
            <p:ph idx="1"/>
          </p:nvPr>
        </p:nvSpPr>
        <p:spPr>
          <a:xfrm>
            <a:off x="2589212" y="1905000"/>
            <a:ext cx="8915400" cy="4702270"/>
          </a:xfrm>
        </p:spPr>
        <p:txBody>
          <a:bodyPr>
            <a:normAutofit/>
          </a:bodyPr>
          <a:lstStyle/>
          <a:p>
            <a:pPr marL="0" indent="0">
              <a:buNone/>
            </a:pPr>
            <a:r>
              <a:rPr lang="en-US" sz="2800" dirty="0">
                <a:effectLst/>
                <a:latin typeface="Cambria" panose="02040503050406030204" pitchFamily="18" charset="0"/>
                <a:ea typeface="MS Mincho" panose="02020609040205080304" pitchFamily="49" charset="-128"/>
                <a:cs typeface="Times New Roman" panose="02020603050405020304" pitchFamily="18" charset="0"/>
              </a:rPr>
              <a:t>“Books are uniquely portable magic” – </a:t>
            </a:r>
            <a:r>
              <a:rPr lang="en-US" sz="2800" b="1" dirty="0">
                <a:effectLst/>
                <a:latin typeface="Cambria" panose="02040503050406030204" pitchFamily="18" charset="0"/>
                <a:ea typeface="MS Mincho" panose="02020609040205080304" pitchFamily="49" charset="-128"/>
                <a:cs typeface="Times New Roman" panose="02020603050405020304" pitchFamily="18" charset="0"/>
              </a:rPr>
              <a:t>Stephen King</a:t>
            </a:r>
          </a:p>
          <a:p>
            <a:pPr marL="0" indent="0">
              <a:buNone/>
            </a:pPr>
            <a:endParaRPr lang="en-US" sz="2800" b="1"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en-US" sz="2800" dirty="0">
                <a:effectLst/>
                <a:latin typeface="Cambria" panose="02040503050406030204" pitchFamily="18" charset="0"/>
                <a:ea typeface="MS Mincho" panose="02020609040205080304" pitchFamily="49" charset="-128"/>
                <a:cs typeface="Times New Roman" panose="02020603050405020304" pitchFamily="18" charset="0"/>
              </a:rPr>
              <a:t>“And above all, watch with glittering eyes the whole world around you because the greatest secretes are always hidden in the most unlikely places. Those who don’t believe in magic will never find it” -</a:t>
            </a:r>
            <a:r>
              <a:rPr lang="en-US" sz="2800" b="1" dirty="0">
                <a:effectLst/>
                <a:latin typeface="Cambria" panose="02040503050406030204" pitchFamily="18" charset="0"/>
                <a:ea typeface="MS Mincho" panose="02020609040205080304" pitchFamily="49" charset="-128"/>
                <a:cs typeface="Times New Roman" panose="02020603050405020304" pitchFamily="18" charset="0"/>
              </a:rPr>
              <a:t>Roald Dahl</a:t>
            </a:r>
          </a:p>
          <a:p>
            <a:pPr marL="0" indent="0">
              <a:buNone/>
            </a:pPr>
            <a:endParaRPr lang="en-US" sz="2800" b="1"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en-US" sz="2800" dirty="0">
                <a:effectLst/>
                <a:latin typeface="Cambria" panose="02040503050406030204" pitchFamily="18" charset="0"/>
                <a:ea typeface="MS Mincho" panose="02020609040205080304" pitchFamily="49" charset="-128"/>
                <a:cs typeface="Times New Roman" panose="02020603050405020304" pitchFamily="18" charset="0"/>
              </a:rPr>
              <a:t>“…disbelief in magic can force a poor soul into believing in government and business…” </a:t>
            </a:r>
            <a:r>
              <a:rPr lang="en-US" sz="2800" b="1" dirty="0">
                <a:effectLst/>
                <a:latin typeface="Cambria" panose="02040503050406030204" pitchFamily="18" charset="0"/>
                <a:ea typeface="MS Mincho" panose="02020609040205080304" pitchFamily="49" charset="-128"/>
                <a:cs typeface="Times New Roman" panose="02020603050405020304" pitchFamily="18" charset="0"/>
              </a:rPr>
              <a:t>Tom Robbins</a:t>
            </a:r>
          </a:p>
          <a:p>
            <a:pPr marL="0" indent="0">
              <a:buNone/>
            </a:pPr>
            <a:endParaRPr lang="en-US" dirty="0"/>
          </a:p>
        </p:txBody>
      </p:sp>
    </p:spTree>
    <p:extLst>
      <p:ext uri="{BB962C8B-B14F-4D97-AF65-F5344CB8AC3E}">
        <p14:creationId xmlns:p14="http://schemas.microsoft.com/office/powerpoint/2010/main" val="241503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46AF-46C0-41E7-8AF1-DB1BF42DCA6F}"/>
              </a:ext>
            </a:extLst>
          </p:cNvPr>
          <p:cNvSpPr>
            <a:spLocks noGrp="1"/>
          </p:cNvSpPr>
          <p:nvPr>
            <p:ph type="title"/>
          </p:nvPr>
        </p:nvSpPr>
        <p:spPr/>
        <p:txBody>
          <a:bodyPr/>
          <a:lstStyle/>
          <a:p>
            <a:r>
              <a:rPr lang="en-US" dirty="0"/>
              <a:t>Now, with a partner, answer the following questions</a:t>
            </a:r>
          </a:p>
        </p:txBody>
      </p:sp>
      <p:sp>
        <p:nvSpPr>
          <p:cNvPr id="3" name="Content Placeholder 2">
            <a:extLst>
              <a:ext uri="{FF2B5EF4-FFF2-40B4-BE49-F238E27FC236}">
                <a16:creationId xmlns:a16="http://schemas.microsoft.com/office/drawing/2014/main" id="{AA2752BE-A391-48D0-B45C-A898BDAED651}"/>
              </a:ext>
            </a:extLst>
          </p:cNvPr>
          <p:cNvSpPr>
            <a:spLocks noGrp="1"/>
          </p:cNvSpPr>
          <p:nvPr>
            <p:ph idx="1"/>
          </p:nvPr>
        </p:nvSpPr>
        <p:spPr>
          <a:xfrm>
            <a:off x="2592925" y="2456268"/>
            <a:ext cx="8915400" cy="3777622"/>
          </a:xfrm>
        </p:spPr>
        <p:txBody>
          <a:bodyPr>
            <a:normAutofit/>
          </a:bodyPr>
          <a:lstStyle/>
          <a:p>
            <a:pPr marL="0" indent="0">
              <a:buNone/>
            </a:pPr>
            <a:r>
              <a:rPr lang="en-US" sz="2800" dirty="0"/>
              <a:t>Do any of these quotes stand out to you in any way? Why or why not? </a:t>
            </a:r>
          </a:p>
          <a:p>
            <a:pPr marL="0" indent="0">
              <a:buNone/>
            </a:pPr>
            <a:endParaRPr lang="en-US" sz="2800" dirty="0"/>
          </a:p>
          <a:p>
            <a:pPr marL="0" indent="0">
              <a:buNone/>
            </a:pPr>
            <a:r>
              <a:rPr lang="en-US" sz="2800" dirty="0"/>
              <a:t>Do you believe in magic? Which quote aligns best with your view on magic? Why? </a:t>
            </a:r>
          </a:p>
        </p:txBody>
      </p:sp>
    </p:spTree>
    <p:extLst>
      <p:ext uri="{BB962C8B-B14F-4D97-AF65-F5344CB8AC3E}">
        <p14:creationId xmlns:p14="http://schemas.microsoft.com/office/powerpoint/2010/main" val="479141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in a room&#10;&#10;Description automatically generated with low confidence">
            <a:extLst>
              <a:ext uri="{FF2B5EF4-FFF2-40B4-BE49-F238E27FC236}">
                <a16:creationId xmlns:a16="http://schemas.microsoft.com/office/drawing/2014/main" id="{EB92B20B-51A9-4A83-A76B-BECC9633D28F}"/>
              </a:ext>
            </a:extLst>
          </p:cNvPr>
          <p:cNvPicPr>
            <a:picLocks noChangeAspect="1"/>
          </p:cNvPicPr>
          <p:nvPr/>
        </p:nvPicPr>
        <p:blipFill rotWithShape="1">
          <a:blip r:embed="rId2"/>
          <a:srcRect l="5909" t="31818" r="3182"/>
          <a:stretch/>
        </p:blipFill>
        <p:spPr>
          <a:xfrm>
            <a:off x="20" y="10"/>
            <a:ext cx="12191980" cy="6857990"/>
          </a:xfrm>
          <a:prstGeom prst="rect">
            <a:avLst/>
          </a:prstGeom>
        </p:spPr>
      </p:pic>
      <p:sp>
        <p:nvSpPr>
          <p:cNvPr id="43" name="Freeform 5">
            <a:extLst>
              <a:ext uri="{FF2B5EF4-FFF2-40B4-BE49-F238E27FC236}">
                <a16:creationId xmlns:a16="http://schemas.microsoft.com/office/drawing/2014/main" id="{4536C52F-C11B-4718-8B63-3E4A4346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C0FB083-695C-4F79-A2F1-3A6A7878F091}"/>
              </a:ext>
            </a:extLst>
          </p:cNvPr>
          <p:cNvSpPr>
            <a:spLocks noGrp="1"/>
          </p:cNvSpPr>
          <p:nvPr>
            <p:ph type="title"/>
          </p:nvPr>
        </p:nvSpPr>
        <p:spPr>
          <a:xfrm>
            <a:off x="1042702" y="3841012"/>
            <a:ext cx="8458200" cy="1420165"/>
          </a:xfrm>
        </p:spPr>
        <p:txBody>
          <a:bodyPr vert="horz" lIns="91440" tIns="45720" rIns="91440" bIns="45720" rtlCol="0" anchor="b">
            <a:normAutofit/>
          </a:bodyPr>
          <a:lstStyle/>
          <a:p>
            <a:pPr>
              <a:lnSpc>
                <a:spcPct val="90000"/>
              </a:lnSpc>
            </a:pPr>
            <a:r>
              <a:rPr lang="en-US" sz="3100" dirty="0">
                <a:solidFill>
                  <a:srgbClr val="FEFFFF"/>
                </a:solidFill>
              </a:rPr>
              <a:t>Take a couple minutes to read document A. Answer all of the questions from the source packet</a:t>
            </a:r>
          </a:p>
        </p:txBody>
      </p:sp>
    </p:spTree>
    <p:extLst>
      <p:ext uri="{BB962C8B-B14F-4D97-AF65-F5344CB8AC3E}">
        <p14:creationId xmlns:p14="http://schemas.microsoft.com/office/powerpoint/2010/main" val="117863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500D-E4F8-4FF3-A405-82AC44AC09F1}"/>
              </a:ext>
            </a:extLst>
          </p:cNvPr>
          <p:cNvSpPr>
            <a:spLocks noGrp="1"/>
          </p:cNvSpPr>
          <p:nvPr>
            <p:ph type="title"/>
          </p:nvPr>
        </p:nvSpPr>
        <p:spPr/>
        <p:txBody>
          <a:bodyPr/>
          <a:lstStyle/>
          <a:p>
            <a:r>
              <a:rPr lang="en-US" dirty="0"/>
              <a:t>A misconception to clear up</a:t>
            </a:r>
          </a:p>
        </p:txBody>
      </p:sp>
      <p:sp>
        <p:nvSpPr>
          <p:cNvPr id="3" name="Content Placeholder 2">
            <a:extLst>
              <a:ext uri="{FF2B5EF4-FFF2-40B4-BE49-F238E27FC236}">
                <a16:creationId xmlns:a16="http://schemas.microsoft.com/office/drawing/2014/main" id="{5B25717D-7793-490A-8DF0-86BCB8B2000A}"/>
              </a:ext>
            </a:extLst>
          </p:cNvPr>
          <p:cNvSpPr>
            <a:spLocks noGrp="1"/>
          </p:cNvSpPr>
          <p:nvPr>
            <p:ph idx="1"/>
          </p:nvPr>
        </p:nvSpPr>
        <p:spPr>
          <a:xfrm>
            <a:off x="2589212" y="1905000"/>
            <a:ext cx="8915400" cy="4541520"/>
          </a:xfrm>
        </p:spPr>
        <p:txBody>
          <a:bodyPr>
            <a:noAutofit/>
          </a:bodyPr>
          <a:lstStyle/>
          <a:p>
            <a:r>
              <a:rPr lang="en-US" sz="2800" dirty="0"/>
              <a:t>Members of the Royal Society (elites of Britain’s scientific community) were </a:t>
            </a:r>
            <a:r>
              <a:rPr lang="en-US" sz="2800" u="sng" dirty="0"/>
              <a:t>given a lot </a:t>
            </a:r>
            <a:r>
              <a:rPr lang="en-US" sz="2800" dirty="0"/>
              <a:t>of credit for challenging magic </a:t>
            </a:r>
          </a:p>
          <a:p>
            <a:r>
              <a:rPr lang="en-US" sz="2800" dirty="0"/>
              <a:t>“Members of the Royal Society </a:t>
            </a:r>
            <a:r>
              <a:rPr lang="en-US" sz="2800" u="sng" dirty="0"/>
              <a:t>never agreed completely on whether magic could explain the natural world </a:t>
            </a:r>
            <a:r>
              <a:rPr lang="en-US" sz="2800" dirty="0"/>
              <a:t>and thus the group avoided the question entirely. It was this avoidance of magic that, as Hunter argues, ‘was constructed as displaying a systemically skeptical attitude, which in practice had </a:t>
            </a:r>
            <a:r>
              <a:rPr lang="en-US" sz="2800" b="1" dirty="0"/>
              <a:t>never really existed</a:t>
            </a:r>
            <a:r>
              <a:rPr lang="en-US" sz="2800" dirty="0"/>
              <a:t>’”</a:t>
            </a:r>
          </a:p>
        </p:txBody>
      </p:sp>
    </p:spTree>
    <p:extLst>
      <p:ext uri="{BB962C8B-B14F-4D97-AF65-F5344CB8AC3E}">
        <p14:creationId xmlns:p14="http://schemas.microsoft.com/office/powerpoint/2010/main" val="3445440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EA3590-9CA4-48EF-8FF7-131D1E0E32BE}"/>
              </a:ext>
            </a:extLst>
          </p:cNvPr>
          <p:cNvSpPr>
            <a:spLocks noGrp="1"/>
          </p:cNvSpPr>
          <p:nvPr>
            <p:ph type="title"/>
          </p:nvPr>
        </p:nvSpPr>
        <p:spPr>
          <a:xfrm>
            <a:off x="649224" y="645106"/>
            <a:ext cx="3650279" cy="1259894"/>
          </a:xfrm>
        </p:spPr>
        <p:txBody>
          <a:bodyPr>
            <a:normAutofit/>
          </a:bodyPr>
          <a:lstStyle/>
          <a:p>
            <a:r>
              <a:rPr lang="en-US"/>
              <a:t>Case Study</a:t>
            </a:r>
            <a:endParaRPr lang="en-US" dirty="0"/>
          </a:p>
        </p:txBody>
      </p:sp>
      <p:sp>
        <p:nvSpPr>
          <p:cNvPr id="3" name="Content Placeholder 2">
            <a:extLst>
              <a:ext uri="{FF2B5EF4-FFF2-40B4-BE49-F238E27FC236}">
                <a16:creationId xmlns:a16="http://schemas.microsoft.com/office/drawing/2014/main" id="{01EFF615-146A-4760-8DF4-6C615F60AAF8}"/>
              </a:ext>
            </a:extLst>
          </p:cNvPr>
          <p:cNvSpPr>
            <a:spLocks noGrp="1"/>
          </p:cNvSpPr>
          <p:nvPr>
            <p:ph idx="1"/>
          </p:nvPr>
        </p:nvSpPr>
        <p:spPr>
          <a:xfrm>
            <a:off x="649225" y="1905000"/>
            <a:ext cx="3650278" cy="4307894"/>
          </a:xfrm>
        </p:spPr>
        <p:txBody>
          <a:bodyPr>
            <a:noAutofit/>
          </a:bodyPr>
          <a:lstStyle/>
          <a:p>
            <a:pPr marL="0" indent="0">
              <a:buNone/>
            </a:pPr>
            <a:r>
              <a:rPr lang="en-US" sz="2800" u="sng" dirty="0"/>
              <a:t>Directions</a:t>
            </a:r>
            <a:r>
              <a:rPr lang="en-US" sz="2800" dirty="0"/>
              <a:t>: pick one case study of the 3 that I’ve provided. Answer all of the associated questions in the source packet. Be prepared to discuss your answers with the rest of the class! </a:t>
            </a:r>
            <a:endParaRPr lang="en-US" sz="2800" u="sng" dirty="0"/>
          </a:p>
        </p:txBody>
      </p:sp>
      <p:pic>
        <p:nvPicPr>
          <p:cNvPr id="4" name="Picture 3" descr="A person holding a sign&#10;&#10;Description automatically generated with low confidence">
            <a:extLst>
              <a:ext uri="{FF2B5EF4-FFF2-40B4-BE49-F238E27FC236}">
                <a16:creationId xmlns:a16="http://schemas.microsoft.com/office/drawing/2014/main" id="{96AED03F-CAD3-4074-BF14-DE7BDA6C674D}"/>
              </a:ext>
            </a:extLst>
          </p:cNvPr>
          <p:cNvPicPr>
            <a:picLocks noChangeAspect="1"/>
          </p:cNvPicPr>
          <p:nvPr/>
        </p:nvPicPr>
        <p:blipFill rotWithShape="1">
          <a:blip r:embed="rId2"/>
          <a:srcRect l="4796" r="21499" b="-1"/>
          <a:stretch/>
        </p:blipFill>
        <p:spPr>
          <a:xfrm>
            <a:off x="4619543" y="10"/>
            <a:ext cx="7572457" cy="6857990"/>
          </a:xfrm>
          <a:prstGeom prst="rect">
            <a:avLst/>
          </a:prstGeom>
        </p:spPr>
      </p:pic>
    </p:spTree>
    <p:extLst>
      <p:ext uri="{BB962C8B-B14F-4D97-AF65-F5344CB8AC3E}">
        <p14:creationId xmlns:p14="http://schemas.microsoft.com/office/powerpoint/2010/main" val="349324778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7368-DB33-4C53-9307-B185213803C5}"/>
              </a:ext>
            </a:extLst>
          </p:cNvPr>
          <p:cNvSpPr>
            <a:spLocks noGrp="1"/>
          </p:cNvSpPr>
          <p:nvPr>
            <p:ph type="title"/>
          </p:nvPr>
        </p:nvSpPr>
        <p:spPr/>
        <p:txBody>
          <a:bodyPr/>
          <a:lstStyle/>
          <a:p>
            <a:r>
              <a:rPr lang="en-US" dirty="0"/>
              <a:t>Let’s recap</a:t>
            </a:r>
          </a:p>
        </p:txBody>
      </p:sp>
      <p:sp>
        <p:nvSpPr>
          <p:cNvPr id="3" name="Content Placeholder 2">
            <a:extLst>
              <a:ext uri="{FF2B5EF4-FFF2-40B4-BE49-F238E27FC236}">
                <a16:creationId xmlns:a16="http://schemas.microsoft.com/office/drawing/2014/main" id="{8A94DA6B-7B80-4BFD-A2E3-0FD1FEC95CBC}"/>
              </a:ext>
            </a:extLst>
          </p:cNvPr>
          <p:cNvSpPr>
            <a:spLocks noGrp="1"/>
          </p:cNvSpPr>
          <p:nvPr>
            <p:ph idx="1"/>
          </p:nvPr>
        </p:nvSpPr>
        <p:spPr>
          <a:xfrm>
            <a:off x="2589212" y="1905000"/>
            <a:ext cx="8915400" cy="4006222"/>
          </a:xfrm>
        </p:spPr>
        <p:txBody>
          <a:bodyPr>
            <a:noAutofit/>
          </a:bodyPr>
          <a:lstStyle/>
          <a:p>
            <a:r>
              <a:rPr lang="en-US" sz="2800" dirty="0"/>
              <a:t>Magic has been used to explain the unexplainable. </a:t>
            </a:r>
          </a:p>
          <a:p>
            <a:r>
              <a:rPr lang="en-US" sz="2800" dirty="0"/>
              <a:t>Overtime, science has been replacing magic as the primary means of explaining the world. </a:t>
            </a:r>
          </a:p>
          <a:p>
            <a:r>
              <a:rPr lang="en-US" sz="2800" dirty="0"/>
              <a:t>Still, we see many examples of how magic is still used to explain the world. </a:t>
            </a:r>
          </a:p>
          <a:p>
            <a:r>
              <a:rPr lang="en-US" sz="2800" dirty="0"/>
              <a:t>The social impacts of magic can be tremendous. </a:t>
            </a:r>
          </a:p>
        </p:txBody>
      </p:sp>
    </p:spTree>
    <p:extLst>
      <p:ext uri="{BB962C8B-B14F-4D97-AF65-F5344CB8AC3E}">
        <p14:creationId xmlns:p14="http://schemas.microsoft.com/office/powerpoint/2010/main" val="4055175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BC6C5-7483-4F7F-8CD3-FC6A129C4299}"/>
              </a:ext>
            </a:extLst>
          </p:cNvPr>
          <p:cNvSpPr>
            <a:spLocks noGrp="1"/>
          </p:cNvSpPr>
          <p:nvPr>
            <p:ph type="title"/>
          </p:nvPr>
        </p:nvSpPr>
        <p:spPr/>
        <p:txBody>
          <a:bodyPr/>
          <a:lstStyle/>
          <a:p>
            <a:r>
              <a:rPr lang="en-US" dirty="0"/>
              <a:t>Exit Ticket</a:t>
            </a:r>
          </a:p>
        </p:txBody>
      </p:sp>
      <p:sp>
        <p:nvSpPr>
          <p:cNvPr id="3" name="Content Placeholder 2">
            <a:extLst>
              <a:ext uri="{FF2B5EF4-FFF2-40B4-BE49-F238E27FC236}">
                <a16:creationId xmlns:a16="http://schemas.microsoft.com/office/drawing/2014/main" id="{F6B97128-9BD7-42EE-83F1-6BE1D9ACBCDF}"/>
              </a:ext>
            </a:extLst>
          </p:cNvPr>
          <p:cNvSpPr>
            <a:spLocks noGrp="1"/>
          </p:cNvSpPr>
          <p:nvPr>
            <p:ph idx="1"/>
          </p:nvPr>
        </p:nvSpPr>
        <p:spPr/>
        <p:txBody>
          <a:bodyPr>
            <a:normAutofit/>
          </a:bodyPr>
          <a:lstStyle/>
          <a:p>
            <a:pPr marL="0" indent="0">
              <a:buNone/>
            </a:pPr>
            <a:r>
              <a:rPr lang="en-US" sz="2800" dirty="0"/>
              <a:t>Which group had a stronger role in challenging ideas about magic: humanists or Royal Society Elites? Beyond the Enlightenment, how have scientists challenged magic over time? </a:t>
            </a:r>
          </a:p>
        </p:txBody>
      </p:sp>
    </p:spTree>
    <p:extLst>
      <p:ext uri="{BB962C8B-B14F-4D97-AF65-F5344CB8AC3E}">
        <p14:creationId xmlns:p14="http://schemas.microsoft.com/office/powerpoint/2010/main" val="1565735344"/>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33</TotalTime>
  <Words>376</Words>
  <Application>Microsoft Macintosh PowerPoint</Application>
  <PresentationFormat>Widescreen</PresentationFormat>
  <Paragraphs>26</Paragraphs>
  <Slides>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Cambria</vt:lpstr>
      <vt:lpstr>Century Gothic</vt:lpstr>
      <vt:lpstr>Wingdings 3</vt:lpstr>
      <vt:lpstr>Wisp</vt:lpstr>
      <vt:lpstr>How has magic impacted our societies over time?</vt:lpstr>
      <vt:lpstr>Take a second to reflect on these quotes:</vt:lpstr>
      <vt:lpstr>Now, with a partner, answer the following questions</vt:lpstr>
      <vt:lpstr>Take a couple minutes to read document A. Answer all of the questions from the source packet</vt:lpstr>
      <vt:lpstr>A misconception to clear up</vt:lpstr>
      <vt:lpstr>Case Study</vt:lpstr>
      <vt:lpstr>Let’s recap</vt:lpstr>
      <vt:lpstr>Exit Ticket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has magic impacted our societies over time?</dc:title>
  <dc:creator>Luke Zelich</dc:creator>
  <cp:lastModifiedBy>Augustine, Tami</cp:lastModifiedBy>
  <cp:revision>2</cp:revision>
  <dcterms:created xsi:type="dcterms:W3CDTF">2022-04-03T19:26:44Z</dcterms:created>
  <dcterms:modified xsi:type="dcterms:W3CDTF">2022-05-24T01:28:40Z</dcterms:modified>
</cp:coreProperties>
</file>