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1" r:id="rId4"/>
    <p:sldId id="270" r:id="rId5"/>
    <p:sldId id="271" r:id="rId6"/>
    <p:sldId id="265" r:id="rId7"/>
    <p:sldId id="266" r:id="rId8"/>
    <p:sldId id="267" r:id="rId9"/>
    <p:sldId id="272" r:id="rId10"/>
    <p:sldId id="273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F11761-682A-CBC4-E816-EC5045305194}" name="Johnson, Damarius D." initials="JDD" userId="Johnson, Damarius D.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Agbabiaka" initials="MA" lastIdx="11" clrIdx="0">
    <p:extLst>
      <p:ext uri="{19B8F6BF-5375-455C-9EA6-DF929625EA0E}">
        <p15:presenceInfo xmlns:p15="http://schemas.microsoft.com/office/powerpoint/2012/main" userId="S-1-5-21-2033554321-3747059682-142999973-7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EAE"/>
    <a:srgbClr val="A20000"/>
    <a:srgbClr val="900000"/>
    <a:srgbClr val="FF00FB"/>
    <a:srgbClr val="1E7DC4"/>
    <a:srgbClr val="000000"/>
    <a:srgbClr val="C00000"/>
    <a:srgbClr val="FF0000"/>
    <a:srgbClr val="4472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26607-C766-6E4A-9E71-DA2D4BF7E46F}" v="2" dt="2022-04-27T19:41:16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1"/>
    <p:restoredTop sz="79296" autoAdjust="0"/>
  </p:normalViewPr>
  <p:slideViewPr>
    <p:cSldViewPr snapToGrid="0" snapToObjects="1">
      <p:cViewPr varScale="1">
        <p:scale>
          <a:sx n="96" d="100"/>
          <a:sy n="96" d="100"/>
        </p:scale>
        <p:origin x="1560" y="17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gustine, Tami" userId="3f3a0af1-aa00-40d1-a8b4-f78af466ab46" providerId="ADAL" clId="{C2626607-C766-6E4A-9E71-DA2D4BF7E46F}"/>
    <pc:docChg chg="undo custSel addSld delSld modSld">
      <pc:chgData name="Augustine, Tami" userId="3f3a0af1-aa00-40d1-a8b4-f78af466ab46" providerId="ADAL" clId="{C2626607-C766-6E4A-9E71-DA2D4BF7E46F}" dt="2022-04-27T19:41:24.698" v="37" actId="2696"/>
      <pc:docMkLst>
        <pc:docMk/>
      </pc:docMkLst>
      <pc:sldChg chg="addSp delSp modSp del mod delCm">
        <pc:chgData name="Augustine, Tami" userId="3f3a0af1-aa00-40d1-a8b4-f78af466ab46" providerId="ADAL" clId="{C2626607-C766-6E4A-9E71-DA2D4BF7E46F}" dt="2022-04-27T19:41:24.698" v="37" actId="2696"/>
        <pc:sldMkLst>
          <pc:docMk/>
          <pc:sldMk cId="895551407" sldId="268"/>
        </pc:sldMkLst>
        <pc:spChg chg="mod">
          <ac:chgData name="Augustine, Tami" userId="3f3a0af1-aa00-40d1-a8b4-f78af466ab46" providerId="ADAL" clId="{C2626607-C766-6E4A-9E71-DA2D4BF7E46F}" dt="2022-04-27T19:34:11.786" v="8" actId="1076"/>
          <ac:spMkLst>
            <pc:docMk/>
            <pc:sldMk cId="895551407" sldId="268"/>
            <ac:spMk id="2" creationId="{DFBFD041-5897-4141-911A-73337AA527C3}"/>
          </ac:spMkLst>
        </pc:spChg>
        <pc:spChg chg="mod">
          <ac:chgData name="Augustine, Tami" userId="3f3a0af1-aa00-40d1-a8b4-f78af466ab46" providerId="ADAL" clId="{C2626607-C766-6E4A-9E71-DA2D4BF7E46F}" dt="2022-04-27T19:34:15.788" v="9" actId="1076"/>
          <ac:spMkLst>
            <pc:docMk/>
            <pc:sldMk cId="895551407" sldId="268"/>
            <ac:spMk id="3" creationId="{E32F8288-5B5F-FE47-9364-75D468FD2815}"/>
          </ac:spMkLst>
        </pc:spChg>
        <pc:spChg chg="add del mod">
          <ac:chgData name="Augustine, Tami" userId="3f3a0af1-aa00-40d1-a8b4-f78af466ab46" providerId="ADAL" clId="{C2626607-C766-6E4A-9E71-DA2D4BF7E46F}" dt="2022-04-27T19:34:17.840" v="11"/>
          <ac:spMkLst>
            <pc:docMk/>
            <pc:sldMk cId="895551407" sldId="268"/>
            <ac:spMk id="5" creationId="{F425FC93-01D7-47D2-1A3A-D13B53997EDF}"/>
          </ac:spMkLst>
        </pc:spChg>
      </pc:sldChg>
      <pc:sldChg chg="delCm">
        <pc:chgData name="Augustine, Tami" userId="3f3a0af1-aa00-40d1-a8b4-f78af466ab46" providerId="ADAL" clId="{C2626607-C766-6E4A-9E71-DA2D4BF7E46F}" dt="2022-04-27T19:33:25.004" v="0"/>
        <pc:sldMkLst>
          <pc:docMk/>
          <pc:sldMk cId="1285634193" sldId="272"/>
        </pc:sldMkLst>
      </pc:sldChg>
      <pc:sldChg chg="delSp modSp new mod">
        <pc:chgData name="Augustine, Tami" userId="3f3a0af1-aa00-40d1-a8b4-f78af466ab46" providerId="ADAL" clId="{C2626607-C766-6E4A-9E71-DA2D4BF7E46F}" dt="2022-04-27T19:41:18.304" v="36" actId="5793"/>
        <pc:sldMkLst>
          <pc:docMk/>
          <pc:sldMk cId="3347306673" sldId="273"/>
        </pc:sldMkLst>
        <pc:spChg chg="mod">
          <ac:chgData name="Augustine, Tami" userId="3f3a0af1-aa00-40d1-a8b4-f78af466ab46" providerId="ADAL" clId="{C2626607-C766-6E4A-9E71-DA2D4BF7E46F}" dt="2022-04-27T19:41:18.304" v="36" actId="5793"/>
          <ac:spMkLst>
            <pc:docMk/>
            <pc:sldMk cId="3347306673" sldId="273"/>
            <ac:spMk id="2" creationId="{407B459E-B715-2FF4-07C9-137C92094DB4}"/>
          </ac:spMkLst>
        </pc:spChg>
        <pc:spChg chg="mod">
          <ac:chgData name="Augustine, Tami" userId="3f3a0af1-aa00-40d1-a8b4-f78af466ab46" providerId="ADAL" clId="{C2626607-C766-6E4A-9E71-DA2D4BF7E46F}" dt="2022-04-27T19:38:42.511" v="34" actId="20577"/>
          <ac:spMkLst>
            <pc:docMk/>
            <pc:sldMk cId="3347306673" sldId="273"/>
            <ac:spMk id="3" creationId="{30541412-C9FF-D852-7E6C-5A476D1BD89E}"/>
          </ac:spMkLst>
        </pc:spChg>
        <pc:spChg chg="del">
          <ac:chgData name="Augustine, Tami" userId="3f3a0af1-aa00-40d1-a8b4-f78af466ab46" providerId="ADAL" clId="{C2626607-C766-6E4A-9E71-DA2D4BF7E46F}" dt="2022-04-27T19:38:37.507" v="13" actId="478"/>
          <ac:spMkLst>
            <pc:docMk/>
            <pc:sldMk cId="3347306673" sldId="273"/>
            <ac:spMk id="5" creationId="{4F05B8BF-D6C3-A7CB-D48D-AB45CF5187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0A4254-2E1E-9D43-BB57-5D02B2539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0AEB7-AE7D-3C4E-B9F3-C873D764A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D02A4A9-9367-8245-9506-A74F38AFB005}" type="datetimeFigureOut">
              <a:rPr lang="en-US" smtClean="0"/>
              <a:t>4/27/22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C5DB8-61A4-BD43-81FA-8362DE9C75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FEA8-BE27-8043-A9D5-7A6F539FB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2EE5B3-992A-9649-8967-E9F09DDBD6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4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06BD15F-0EF1-3641-A6E2-B19F96CF1D18}" type="datetimeFigureOut">
              <a:rPr lang="en-US" smtClean="0"/>
              <a:t>4/27/22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5E32ACA-1F6C-E24B-A19B-7862C10A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7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write down their answer to the Bell Ringer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students 9/11 memorial video. Explain to students this is an example of a memorial built to honor the lives lost in the September 11, 2001, terrorist attacks.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use their Bell ringer answers and thoughts from the 9/11 video aloud with the class to generate discussion.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following supporting questions throughout discussion: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How do we use monuments and memorials?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Where have you seen monuments and memorials locally?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What do they tell you?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4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the similarities in these definitions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definitions to explain to students the purpose of a memorial and how it is representative of a shared history.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build or honor a monument or memorial, we are recognizing and collectively remembering a history of our society.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Does anything stick out to you in these definitions?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Are there any monuments or memorials that have significance to you? What kinds of feelings do they generate for you?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4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the similarities in these definitions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definitions to explain to students the purpose of a memorial and how it is representative of a shared history.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build or honor a monument or memorial, we are recognizing and collectively remembering a history of our society.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Does anything stick out to you in these definitions?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Are there any monuments or memorials that have significance to you? What kinds of feelings do they generate for you?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0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students think about the quote individually.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the quote on the board while students participate in the Jigsaw activity. 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8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 students in 5 groups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 out a monument/memorial to each expert group. Have students spend time reading the article individually and doing group exploration.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will answer the use the questions in the lesson plan to guide their analysis with their expert group.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should have access to the internet, if students finish early, they should continue researching their monument or memorial. 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should read and explore the article or website and further research online.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3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questions students should be thinking about, answering, and taking notes on in their expert groups. </a:t>
            </a:r>
          </a:p>
          <a:p>
            <a:endParaRPr lang="en-US" dirty="0"/>
          </a:p>
          <a:p>
            <a:r>
              <a:rPr lang="en-US" dirty="0"/>
              <a:t>When students move on to jigsaw groups, emphasize the importance of questions 3-5 in their </a:t>
            </a:r>
            <a:r>
              <a:rPr lang="en-US" dirty="0" err="1"/>
              <a:t>disucssions</a:t>
            </a:r>
            <a:r>
              <a:rPr lang="en-US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8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78219-E5BF-A64A-82E8-ABA59C0CE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9" b="4171"/>
          <a:stretch/>
        </p:blipFill>
        <p:spPr>
          <a:xfrm>
            <a:off x="331382" y="299399"/>
            <a:ext cx="11558685" cy="585607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E586D31C-8A43-0D47-BB0C-28C1512C8475}"/>
              </a:ext>
            </a:extLst>
          </p:cNvPr>
          <p:cNvSpPr/>
          <p:nvPr userDrawn="1"/>
        </p:nvSpPr>
        <p:spPr>
          <a:xfrm rot="16200000">
            <a:off x="11277600" y="5401734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1B05AD6-2DC2-DA41-B66C-2FA9D4CFB750}"/>
              </a:ext>
            </a:extLst>
          </p:cNvPr>
          <p:cNvSpPr/>
          <p:nvPr userDrawn="1"/>
        </p:nvSpPr>
        <p:spPr>
          <a:xfrm rot="16200000" flipH="1" flipV="1">
            <a:off x="468993" y="186960"/>
            <a:ext cx="5898201" cy="6123080"/>
          </a:xfrm>
          <a:prstGeom prst="rtTriangle">
            <a:avLst/>
          </a:prstGeom>
          <a:gradFill flip="none" rotWithShape="1">
            <a:gsLst>
              <a:gs pos="40000">
                <a:schemeClr val="bg1">
                  <a:lumMod val="75000"/>
                  <a:alpha val="0"/>
                </a:schemeClr>
              </a:gs>
              <a:gs pos="11000">
                <a:schemeClr val="tx1">
                  <a:alpha val="36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9E4B38-E7FA-F340-A967-28F6B285E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64" y="2755900"/>
            <a:ext cx="10960236" cy="833961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7154D-A604-904E-B4F0-D7E33B786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5F1D34F-43A5-E24F-AAE3-AD4D8DA551AE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8D5192-E73F-644F-A443-84B8CB9033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DD84175-D0B2-7940-8480-8396F6D85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5075" y="274320"/>
            <a:ext cx="5317982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E770CA-C346-6143-91C5-DD6F3E52FBDD}"/>
              </a:ext>
            </a:extLst>
          </p:cNvPr>
          <p:cNvCxnSpPr>
            <a:cxnSpLocks/>
          </p:cNvCxnSpPr>
          <p:nvPr userDrawn="1"/>
        </p:nvCxnSpPr>
        <p:spPr>
          <a:xfrm>
            <a:off x="6418663" y="141011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BA6E6E-5BB4-984F-8ADD-AEBB3279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3A70152-A999-0A46-B6E2-9401E63C0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5074" y="499908"/>
            <a:ext cx="5317982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73747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8D92499-B91F-6343-96EB-53DC9692E060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65823D-34F9-7646-9B2E-A44B52DCC6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2D94D28-922C-5B41-8E0F-A4B52789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1A7C90-A8F9-A145-ADCB-62BC8B0891CE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E02FE-FDD3-5C4D-B297-DBB4D85CB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A50104-C32C-1444-9D94-A790A9F24E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59116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BBECFD9E-5DB7-CA4C-A0FE-101E53F2D7D7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1EEFE9-6D4A-1B4F-A691-F163B48FF2A8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CAF8A9D-2BC0-7548-9550-E4B50C459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DE91B4-3769-C84A-BF8C-37763B5B6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F80999D-A405-F740-9262-3380149BA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36748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420BDC-AD36-B44D-8373-C41F1F0B54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6024" y="862149"/>
            <a:ext cx="6594001" cy="49141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A52CA-A258-754F-8415-3526DC3078E1}"/>
              </a:ext>
            </a:extLst>
          </p:cNvPr>
          <p:cNvSpPr/>
          <p:nvPr userDrawn="1"/>
        </p:nvSpPr>
        <p:spPr>
          <a:xfrm>
            <a:off x="729017" y="679461"/>
            <a:ext cx="3897574" cy="509687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900000"/>
              </a:gs>
            </a:gsLst>
            <a:lin ang="5400000" scaled="1"/>
            <a:tileRect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549AEF0-516C-8F4D-9BA5-4A17C8C75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818" y="1596789"/>
            <a:ext cx="3166283" cy="245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4B4A2D-6BBD-9647-B11A-3976959D16CC}"/>
              </a:ext>
            </a:extLst>
          </p:cNvPr>
          <p:cNvCxnSpPr>
            <a:cxnSpLocks/>
          </p:cNvCxnSpPr>
          <p:nvPr userDrawn="1"/>
        </p:nvCxnSpPr>
        <p:spPr>
          <a:xfrm>
            <a:off x="1201002" y="4052188"/>
            <a:ext cx="76254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421A91-695C-2C47-9298-D912E58D3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6857CC1-FEC7-7240-99DD-1AA6B82B1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72CE2-2561-5844-B24F-D21833D8F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7" b="4879"/>
          <a:stretch/>
        </p:blipFill>
        <p:spPr>
          <a:xfrm>
            <a:off x="343487" y="270408"/>
            <a:ext cx="11543713" cy="5920275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A907DCF3-448A-8148-AC0C-A0B7135D36ED}"/>
              </a:ext>
            </a:extLst>
          </p:cNvPr>
          <p:cNvSpPr/>
          <p:nvPr userDrawn="1"/>
        </p:nvSpPr>
        <p:spPr>
          <a:xfrm rot="16200000">
            <a:off x="11277600" y="5366479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F9005E4-28A3-3547-8E3C-FE64202183FD}"/>
              </a:ext>
            </a:extLst>
          </p:cNvPr>
          <p:cNvSpPr/>
          <p:nvPr userDrawn="1"/>
        </p:nvSpPr>
        <p:spPr>
          <a:xfrm rot="16200000" flipH="1" flipV="1">
            <a:off x="797136" y="-183242"/>
            <a:ext cx="5898201" cy="6805501"/>
          </a:xfrm>
          <a:prstGeom prst="rtTriangle">
            <a:avLst/>
          </a:prstGeom>
          <a:gradFill flip="none" rotWithShape="1">
            <a:gsLst>
              <a:gs pos="40000">
                <a:schemeClr val="bg1">
                  <a:lumMod val="75000"/>
                  <a:alpha val="0"/>
                </a:schemeClr>
              </a:gs>
              <a:gs pos="11000">
                <a:schemeClr val="tx1">
                  <a:alpha val="36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4FB065-07A4-0E41-A5DA-9E20A4D23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64" y="2755900"/>
            <a:ext cx="10960236" cy="833961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1B932-3519-C849-B75C-7FE6FD0E9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1E64DC52-958C-0540-898E-1691B987DCDB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78" y="1709739"/>
            <a:ext cx="10951208" cy="188785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7200" b="1" i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D9AD1E-29A6-744F-9151-F8410391A2AC}"/>
              </a:ext>
            </a:extLst>
          </p:cNvPr>
          <p:cNvCxnSpPr>
            <a:cxnSpLocks/>
          </p:cNvCxnSpPr>
          <p:nvPr userDrawn="1"/>
        </p:nvCxnSpPr>
        <p:spPr>
          <a:xfrm>
            <a:off x="777258" y="3633838"/>
            <a:ext cx="22908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1F4898-321E-EC47-B5D4-01A7A5405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4F954-5FD6-2846-99F6-2630A5269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080" y="3790950"/>
            <a:ext cx="10928906" cy="1438275"/>
          </a:xfrm>
        </p:spPr>
        <p:txBody>
          <a:bodyPr/>
          <a:lstStyle>
            <a:lvl1pPr marL="0" indent="0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307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75E30BB-F11F-E148-A0D0-0E6584EFF9E6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12B75-98F1-DA48-B35C-41DE6B2D1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913" y="2726369"/>
            <a:ext cx="10058400" cy="386769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913" y="1409700"/>
            <a:ext cx="10058400" cy="127386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7200" b="1" i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DAD8A9-D705-854A-B368-E80D62641F7B}"/>
              </a:ext>
            </a:extLst>
          </p:cNvPr>
          <p:cNvCxnSpPr>
            <a:cxnSpLocks/>
          </p:cNvCxnSpPr>
          <p:nvPr userDrawn="1"/>
        </p:nvCxnSpPr>
        <p:spPr>
          <a:xfrm>
            <a:off x="993913" y="3299791"/>
            <a:ext cx="100584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35A52B-F419-FF4E-834A-6A5061F9C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913" y="3486445"/>
            <a:ext cx="10058400" cy="1980076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3200" b="0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B1D54A-4161-194D-8B2A-A01CE8E27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3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>
            <a:extLst>
              <a:ext uri="{FF2B5EF4-FFF2-40B4-BE49-F238E27FC236}">
                <a16:creationId xmlns:a16="http://schemas.microsoft.com/office/drawing/2014/main" id="{E4835BE6-D0D6-5748-A9C8-CABA3333BBEC}"/>
              </a:ext>
            </a:extLst>
          </p:cNvPr>
          <p:cNvSpPr/>
          <p:nvPr userDrawn="1"/>
        </p:nvSpPr>
        <p:spPr>
          <a:xfrm rot="5400000">
            <a:off x="3137535" y="-2543175"/>
            <a:ext cx="5920740" cy="11555730"/>
          </a:xfrm>
          <a:prstGeom prst="snip1Rect">
            <a:avLst>
              <a:gd name="adj" fmla="val 7208"/>
            </a:avLst>
          </a:prstGeom>
          <a:gradFill flip="none" rotWithShape="1">
            <a:gsLst>
              <a:gs pos="0">
                <a:srgbClr val="A20000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78" y="1302601"/>
            <a:ext cx="10989944" cy="229499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37AA3E-A6A2-3247-88EC-DD3CDE069DD5}"/>
              </a:ext>
            </a:extLst>
          </p:cNvPr>
          <p:cNvCxnSpPr>
            <a:cxnSpLocks/>
          </p:cNvCxnSpPr>
          <p:nvPr userDrawn="1"/>
        </p:nvCxnSpPr>
        <p:spPr>
          <a:xfrm>
            <a:off x="758490" y="3630649"/>
            <a:ext cx="229086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29FEE-3FC9-3A45-B4E5-DF6AE7CD2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4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4DE39CD8-60EE-A24C-9C93-6D38380E6C6F}"/>
              </a:ext>
            </a:extLst>
          </p:cNvPr>
          <p:cNvSpPr/>
          <p:nvPr userDrawn="1"/>
        </p:nvSpPr>
        <p:spPr>
          <a:xfrm rot="5400000">
            <a:off x="3137535" y="-2543175"/>
            <a:ext cx="5920740" cy="11555730"/>
          </a:xfrm>
          <a:prstGeom prst="snip1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EC727EF-0FA4-0647-AB50-AC85145065BC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2206C9-C230-9E46-88D9-68525BCCDCA8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FC01B7-96E5-AD47-97DB-43D247DB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78925"/>
            <a:ext cx="10837722" cy="392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908F1B3-7A04-DE4F-8B6B-36F27DBEF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825190"/>
            <a:ext cx="10944185" cy="584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53B69C-FE30-A146-92C2-2973FA85D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F5547-F662-2842-9D06-01981D0BD4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25556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F36EDE2-A142-4442-BFEF-F5907957BBA7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2988527"/>
            <a:ext cx="10835386" cy="2787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defRPr sz="2400" b="1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sz="20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sz="18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sz="16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sz="16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877124A7-07B3-644B-B6D2-FDFBEF37EEA4}"/>
              </a:ext>
            </a:extLst>
          </p:cNvPr>
          <p:cNvSpPr/>
          <p:nvPr userDrawn="1"/>
        </p:nvSpPr>
        <p:spPr>
          <a:xfrm rot="10800000">
            <a:off x="764422" y="1970470"/>
            <a:ext cx="10866300" cy="752541"/>
          </a:xfrm>
          <a:prstGeom prst="snip1Rect">
            <a:avLst/>
          </a:prstGeom>
          <a:solidFill>
            <a:schemeClr val="bg1">
              <a:alpha val="2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419E65-BC76-E445-A164-E04450EE356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79879" y="1976141"/>
            <a:ext cx="10835386" cy="7134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>
                <a:srgbClr val="C00000"/>
              </a:buClr>
              <a:buNone/>
              <a:defRPr sz="2400" b="1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C00000"/>
              </a:buClr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2pPr>
            <a:lvl3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3pPr>
            <a:lvl4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4pPr>
            <a:lvl5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6EC4E4-DED6-2448-A3C6-5378FF262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7F9DD2-C682-1948-A1D9-BA1D72538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7838BDF-FB4B-7B40-8E1D-E9BE1AA73CD9}"/>
              </a:ext>
            </a:extLst>
          </p:cNvPr>
          <p:cNvSpPr txBox="1">
            <a:spLocks/>
          </p:cNvSpPr>
          <p:nvPr userDrawn="1"/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B6FA4F-F856-B945-B712-258F9D5C925E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4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3F197800-42BC-C645-A1F0-4011F64194F5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5336" y="959005"/>
            <a:ext cx="10835386" cy="48173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 sz="4000" b="1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2pPr>
            <a:lvl3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3pPr>
            <a:lvl4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4pPr>
            <a:lvl5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45B4-C5B9-9E41-A72D-4C6B75F08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2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40F315B-5D85-9D4A-BB80-D6B31BE2CE75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45073"/>
            <a:ext cx="5076827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420BDC-AD36-B44D-8373-C41F1F0B54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9AE65-5E55-8240-A8CD-361B53B50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D636DC-B739-2F4C-AF39-19671A32BED5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D35648-28FF-7A41-B04B-6020051DE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21F790-AF86-FA46-B2B4-A473B63A2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4515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2D049CA3-8E66-FC40-90D3-433FEE33E33A}"/>
              </a:ext>
            </a:extLst>
          </p:cNvPr>
          <p:cNvSpPr/>
          <p:nvPr userDrawn="1"/>
        </p:nvSpPr>
        <p:spPr>
          <a:xfrm rot="5400000">
            <a:off x="3139724" y="-2545364"/>
            <a:ext cx="5916361" cy="11555730"/>
          </a:xfrm>
          <a:prstGeom prst="snip1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EF84AEA-72A5-9246-9110-537D6245281E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0A8C1-2C58-044A-B5D1-C04236EB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6" y="1978925"/>
            <a:ext cx="10837722" cy="392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F172D-B1C7-1746-89D4-0C06FADE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10121B-8F28-FE43-B927-2A1C193051CB}"/>
              </a:ext>
            </a:extLst>
          </p:cNvPr>
          <p:cNvSpPr txBox="1">
            <a:spLocks/>
          </p:cNvSpPr>
          <p:nvPr userDrawn="1"/>
        </p:nvSpPr>
        <p:spPr>
          <a:xfrm>
            <a:off x="7442200" y="6404954"/>
            <a:ext cx="3977640" cy="2117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 spc="13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 TITLE  |  </a:t>
            </a:r>
            <a:r>
              <a:rPr lang="en-US" sz="900" b="0" i="0" spc="13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20YY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6C5A6A-F559-3C47-80EB-91C3D62A4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78BAF-206B-CA4F-B629-9C3B2B1371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337300"/>
            <a:ext cx="2085561" cy="3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2" r:id="rId2"/>
    <p:sldLayoutId id="2147483651" r:id="rId3"/>
    <p:sldLayoutId id="2147483833" r:id="rId4"/>
    <p:sldLayoutId id="2147483827" r:id="rId5"/>
    <p:sldLayoutId id="2147483650" r:id="rId6"/>
    <p:sldLayoutId id="2147483829" r:id="rId7"/>
    <p:sldLayoutId id="2147483828" r:id="rId8"/>
    <p:sldLayoutId id="2147483824" r:id="rId9"/>
    <p:sldLayoutId id="2147483825" r:id="rId10"/>
    <p:sldLayoutId id="2147483830" r:id="rId11"/>
    <p:sldLayoutId id="2147483831" r:id="rId12"/>
    <p:sldLayoutId id="2147483826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0" baseline="0">
          <a:solidFill>
            <a:srgbClr val="C0000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lickr.com/photos/tabor-roeder/3045177018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CB12-41E3-4441-932A-FDCA6765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09" y="2361045"/>
            <a:ext cx="10960236" cy="1067955"/>
          </a:xfrm>
        </p:spPr>
        <p:txBody>
          <a:bodyPr/>
          <a:lstStyle/>
          <a:p>
            <a:r>
              <a:rPr lang="en-US" sz="4800" dirty="0"/>
              <a:t>Changing the Narrative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DE1ED-3320-5D43-8028-DA22EA309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2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7B459E-B715-2FF4-07C9-137C9209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whom are we responsible as a society when we create monuments and memorials to the past? How should we decide which events or individuals are important to remember? </a:t>
            </a:r>
          </a:p>
          <a:p>
            <a:pPr lvl="0"/>
            <a:r>
              <a:rPr lang="en-US" dirty="0"/>
              <a:t>How might your response differ when considering the social responsibility to others and then the educational responsibility to tell the truth about the past?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541412-C9FF-D852-7E6C-5A476D1B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9FFC4-4CBB-0CE0-0EE9-B846C1270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0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3A31-5670-A94F-9404-2332F45C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64" y="1330036"/>
            <a:ext cx="10960236" cy="3893128"/>
          </a:xfrm>
        </p:spPr>
        <p:txBody>
          <a:bodyPr/>
          <a:lstStyle/>
          <a:p>
            <a:r>
              <a:rPr lang="en-US" sz="4400" dirty="0"/>
              <a:t>Agenda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Bell Ringer</a:t>
            </a:r>
            <a:br>
              <a:rPr lang="en-US" dirty="0"/>
            </a:br>
            <a:r>
              <a:rPr lang="en-US" dirty="0"/>
              <a:t>2. Whole Class Reading</a:t>
            </a:r>
            <a:br>
              <a:rPr lang="en-US" dirty="0"/>
            </a:br>
            <a:r>
              <a:rPr lang="en-US" dirty="0"/>
              <a:t>3. Jigsaw Activity</a:t>
            </a:r>
            <a:br>
              <a:rPr lang="en-US" dirty="0"/>
            </a:br>
            <a:r>
              <a:rPr lang="en-US" dirty="0"/>
              <a:t>4. Closing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D14871-B12F-824E-912A-6D0A9461F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E97D9A-D230-A140-8529-8614515687C4}"/>
              </a:ext>
            </a:extLst>
          </p:cNvPr>
          <p:cNvCxnSpPr/>
          <p:nvPr/>
        </p:nvCxnSpPr>
        <p:spPr>
          <a:xfrm>
            <a:off x="374073" y="2161309"/>
            <a:ext cx="33943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54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3B420-F249-5A42-B666-16BAF2DE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72" y="2208663"/>
            <a:ext cx="4614792" cy="2440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Why do we have </a:t>
            </a:r>
          </a:p>
          <a:p>
            <a:pPr marL="0" indent="0" algn="ctr">
              <a:buNone/>
            </a:pPr>
            <a:r>
              <a:rPr lang="en-US" sz="3600" dirty="0"/>
              <a:t>monuments and </a:t>
            </a:r>
          </a:p>
          <a:p>
            <a:pPr marL="0" indent="0" algn="ctr">
              <a:buNone/>
            </a:pPr>
            <a:r>
              <a:rPr lang="en-US" sz="3600" dirty="0"/>
              <a:t>memorials?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4F7BA-1850-594B-8DFE-CB591C37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A979F-6092-BA4E-9999-9D56C12C6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 descr="A picture containing building, bell, stone&#10;&#10;Description automatically generated">
            <a:extLst>
              <a:ext uri="{FF2B5EF4-FFF2-40B4-BE49-F238E27FC236}">
                <a16:creationId xmlns:a16="http://schemas.microsoft.com/office/drawing/2014/main" id="{B5D9F9D2-32F6-7A45-8FCE-29BFFD946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86791" y="1320657"/>
            <a:ext cx="6502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7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4AD347-58AC-1546-91D3-429C43A45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45073"/>
            <a:ext cx="10837720" cy="383125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Monument: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A type of structure explicitly created to </a:t>
            </a:r>
            <a:r>
              <a:rPr lang="en-US" b="0" u="sng" dirty="0"/>
              <a:t>commemorate a person or event</a:t>
            </a:r>
            <a:r>
              <a:rPr lang="en-US" b="0" dirty="0"/>
              <a:t>, or which has become relevant to a social group as a </a:t>
            </a:r>
            <a:r>
              <a:rPr lang="en-US" b="0" u="sng" dirty="0"/>
              <a:t>part of their remembrance of historic times or cultural heritage</a:t>
            </a:r>
            <a:r>
              <a:rPr lang="en-US" b="0" dirty="0"/>
              <a:t>, due to its artistic, historical, political, technical or architectural importance.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7E01D-6F01-5E4E-9CEF-1B367070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Definitions: What’s a Monument?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B9427-1F38-EE4E-B763-361E88753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8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4AD347-58AC-1546-91D3-429C43A45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45073"/>
            <a:ext cx="10837720" cy="383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Memorial: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Something (usually a structure) which serves the purpose of </a:t>
            </a:r>
            <a:r>
              <a:rPr lang="en-US" b="0" u="sng" dirty="0"/>
              <a:t>preserving remembrance</a:t>
            </a:r>
            <a:r>
              <a:rPr lang="en-US" b="0" dirty="0"/>
              <a:t>. </a:t>
            </a:r>
            <a:r>
              <a:rPr lang="en-US" b="0" u="sng" dirty="0"/>
              <a:t>Reminds</a:t>
            </a:r>
            <a:r>
              <a:rPr lang="en-US" b="0" dirty="0"/>
              <a:t> a people of a </a:t>
            </a:r>
            <a:r>
              <a:rPr lang="en-US" b="0" u="sng" dirty="0"/>
              <a:t>person or event</a:t>
            </a:r>
            <a:r>
              <a:rPr lang="en-US" b="0" dirty="0"/>
              <a:t>. 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7E01D-6F01-5E4E-9CEF-1B367070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Definitions: What’s a Memorial?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B9427-1F38-EE4E-B763-361E88753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6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3FEE9-6C66-764D-AF51-647F37E6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6A2A3D-975E-E54F-952B-32A284F68D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1169" y="638080"/>
            <a:ext cx="11291888" cy="5629275"/>
          </a:xfrm>
        </p:spPr>
        <p:txBody>
          <a:bodyPr/>
          <a:lstStyle/>
          <a:p>
            <a:pPr algn="ctr"/>
            <a:r>
              <a:rPr lang="en-US" sz="4400" b="0" dirty="0"/>
              <a:t>“Historical monuments are, among other things, an expression of power – an indication of who has the power to choose how history is remembered in public places.” </a:t>
            </a:r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						– Historian Eric Foner</a:t>
            </a:r>
            <a:br>
              <a:rPr lang="en-US" sz="3600" b="0" dirty="0"/>
            </a:br>
            <a:br>
              <a:rPr lang="en-US" sz="3600" b="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464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56613B-CB9B-7A47-BCCF-45DBC8124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551709"/>
            <a:ext cx="5076827" cy="422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 1: Expert Groups</a:t>
            </a:r>
          </a:p>
          <a:p>
            <a:r>
              <a:rPr lang="en-US" sz="2400" b="0" dirty="0"/>
              <a:t>Read/explore the materials for your assignment monument or memorial</a:t>
            </a:r>
          </a:p>
          <a:p>
            <a:r>
              <a:rPr lang="en-US" sz="2400" b="0" dirty="0"/>
              <a:t>Everyone in your expert group will be working on the same materials</a:t>
            </a:r>
          </a:p>
          <a:p>
            <a:r>
              <a:rPr lang="en-US" sz="2400" b="0" dirty="0"/>
              <a:t>Answer the questions on the worksheet with your expert group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42E2FD-8620-424E-8E3F-0B8AF0DC9F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523929"/>
            <a:ext cx="5314950" cy="4710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 2: Jigsaw Groups</a:t>
            </a:r>
            <a:endParaRPr lang="en-US" sz="2400" b="0" dirty="0"/>
          </a:p>
          <a:p>
            <a:r>
              <a:rPr lang="en-US" sz="2400" b="0" dirty="0"/>
              <a:t>Everyone in your jigsaw group will be an expert on a different monument/memorial</a:t>
            </a:r>
          </a:p>
          <a:p>
            <a:r>
              <a:rPr lang="en-US" sz="2400" b="0" dirty="0"/>
              <a:t>Share with the group about your monument/memorial. </a:t>
            </a:r>
          </a:p>
          <a:p>
            <a:r>
              <a:rPr lang="en-US" sz="2400" b="0" dirty="0"/>
              <a:t>Take notes on what others share in your worksheet and discuss as a group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FAEBBD-BB3A-794E-9A29-8D12A88D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40" y="513772"/>
            <a:ext cx="10944185" cy="1135791"/>
          </a:xfrm>
        </p:spPr>
        <p:txBody>
          <a:bodyPr/>
          <a:lstStyle/>
          <a:p>
            <a:r>
              <a:rPr lang="en-US" b="0" dirty="0"/>
              <a:t>JIGSAW: DIRECTIONS</a:t>
            </a:r>
            <a:br>
              <a:rPr lang="en-US" b="0" dirty="0"/>
            </a:b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13C02-832E-4742-B96C-6364D1D23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2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7E46-F80E-1B48-91B0-62FD7172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72" y="274320"/>
            <a:ext cx="10944185" cy="972589"/>
          </a:xfrm>
        </p:spPr>
        <p:txBody>
          <a:bodyPr/>
          <a:lstStyle/>
          <a:p>
            <a:r>
              <a:rPr lang="en-US" dirty="0"/>
              <a:t>JIGSAW: MONUMENTS AND MEMORIALS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1AC1C-4B11-C849-AE59-83412C1B4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E762F-E749-4F4B-AC97-06B83E2359F5}"/>
              </a:ext>
            </a:extLst>
          </p:cNvPr>
          <p:cNvSpPr txBox="1"/>
          <p:nvPr/>
        </p:nvSpPr>
        <p:spPr>
          <a:xfrm>
            <a:off x="831273" y="1903301"/>
            <a:ext cx="3103418" cy="19697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ctr"/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1.Mary McLeod Bethune 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23680-10C8-2241-9DD4-73665BDC7301}"/>
              </a:ext>
            </a:extLst>
          </p:cNvPr>
          <p:cNvSpPr txBox="1"/>
          <p:nvPr/>
        </p:nvSpPr>
        <p:spPr>
          <a:xfrm>
            <a:off x="4350327" y="1903301"/>
            <a:ext cx="3103418" cy="19697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ctr"/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2.Christopher Columbus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F44FC0-C6B0-3747-8288-54D919793DC6}"/>
              </a:ext>
            </a:extLst>
          </p:cNvPr>
          <p:cNvSpPr txBox="1"/>
          <p:nvPr/>
        </p:nvSpPr>
        <p:spPr>
          <a:xfrm>
            <a:off x="7869381" y="1903301"/>
            <a:ext cx="3103418" cy="19697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ctr"/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3.Theodore Roosevelt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8ADFF-E3BC-DD4E-8A32-9CB97652DE96}"/>
              </a:ext>
            </a:extLst>
          </p:cNvPr>
          <p:cNvSpPr txBox="1"/>
          <p:nvPr/>
        </p:nvSpPr>
        <p:spPr>
          <a:xfrm>
            <a:off x="2632364" y="3994502"/>
            <a:ext cx="3103418" cy="1877437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ctr"/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4.Emmett Till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D5905B-9460-4246-ACFB-BBA1D883D097}"/>
              </a:ext>
            </a:extLst>
          </p:cNvPr>
          <p:cNvSpPr txBox="1"/>
          <p:nvPr/>
        </p:nvSpPr>
        <p:spPr>
          <a:xfrm>
            <a:off x="6456218" y="4086835"/>
            <a:ext cx="3103418" cy="1785104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5.National Veterans Memorial and Museum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0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0A9AC4-D317-904B-B364-08736A905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541417"/>
            <a:ext cx="11110544" cy="4359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Questions for expert group monument/memorial: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0" dirty="0"/>
              <a:t>What is this monument/memorial?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0" dirty="0"/>
              <a:t>Was this removed or moved?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0" dirty="0"/>
              <a:t>Was this controversial? What were the conflicting perspectives?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0" dirty="0"/>
              <a:t>Why was this monument/memorial significant? What role does it play in our shared history?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0" dirty="0"/>
              <a:t>How does/did this monument or memorial minimize or amplify minority experiences in the Americas?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95F18-C957-7046-8259-A150A8D5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Jigsaw: Expert Groups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F6B9A-2A11-9D40-9DF3-B789EB1C9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34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io State">
      <a:dk1>
        <a:srgbClr val="1E1E1E"/>
      </a:dk1>
      <a:lt1>
        <a:srgbClr val="FFFFFF"/>
      </a:lt1>
      <a:dk2>
        <a:srgbClr val="C30012"/>
      </a:dk2>
      <a:lt2>
        <a:srgbClr val="E0E0E0"/>
      </a:lt2>
      <a:accent1>
        <a:srgbClr val="DE5732"/>
      </a:accent1>
      <a:accent2>
        <a:srgbClr val="63BBAB"/>
      </a:accent2>
      <a:accent3>
        <a:srgbClr val="FFEAB2"/>
      </a:accent3>
      <a:accent4>
        <a:srgbClr val="919741"/>
      </a:accent4>
      <a:accent5>
        <a:srgbClr val="221133"/>
      </a:accent5>
      <a:accent6>
        <a:srgbClr val="7F9EBF"/>
      </a:accent6>
      <a:hlink>
        <a:srgbClr val="8EB0D5"/>
      </a:hlink>
      <a:folHlink>
        <a:srgbClr val="9635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19106</TotalTime>
  <Words>877</Words>
  <Application>Microsoft Macintosh PowerPoint</Application>
  <PresentationFormat>Widescreen</PresentationFormat>
  <Paragraphs>106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Open Sans</vt:lpstr>
      <vt:lpstr>Proxima Nova</vt:lpstr>
      <vt:lpstr>Proxima Nova Semibold</vt:lpstr>
      <vt:lpstr>Office Theme</vt:lpstr>
      <vt:lpstr>Changing the Narrative</vt:lpstr>
      <vt:lpstr>Agenda  1. Bell Ringer 2. Whole Class Reading 3. Jigsaw Activity 4. Closing Discussion </vt:lpstr>
      <vt:lpstr>Bell Ringer</vt:lpstr>
      <vt:lpstr>Definitions: What’s a Monument?</vt:lpstr>
      <vt:lpstr>Definitions: What’s a Memorial?</vt:lpstr>
      <vt:lpstr>“Historical monuments are, among other things, an expression of power – an indication of who has the power to choose how history is remembered in public places.”         – Historian Eric Foner  </vt:lpstr>
      <vt:lpstr>JIGSAW: DIRECTIONS </vt:lpstr>
      <vt:lpstr>JIGSAW: MONUMENTS AND MEMORIALS</vt:lpstr>
      <vt:lpstr>Jigsaw: Expert Groups</vt:lpstr>
      <vt:lpstr>Exit Ticket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Aberegg, Jacqueline S.</dc:creator>
  <cp:lastModifiedBy>Augustine, Tami</cp:lastModifiedBy>
  <cp:revision>983</cp:revision>
  <cp:lastPrinted>2018-11-26T16:34:59Z</cp:lastPrinted>
  <dcterms:created xsi:type="dcterms:W3CDTF">2018-02-13T20:37:53Z</dcterms:created>
  <dcterms:modified xsi:type="dcterms:W3CDTF">2022-04-27T19:41:25Z</dcterms:modified>
</cp:coreProperties>
</file>