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Agbabiaka" initials="MA" lastIdx="11" clrIdx="0">
    <p:extLst>
      <p:ext uri="{19B8F6BF-5375-455C-9EA6-DF929625EA0E}">
        <p15:presenceInfo xmlns:p15="http://schemas.microsoft.com/office/powerpoint/2012/main" userId="S-1-5-21-2033554321-3747059682-142999973-7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EAE"/>
    <a:srgbClr val="A20000"/>
    <a:srgbClr val="900000"/>
    <a:srgbClr val="FF00FB"/>
    <a:srgbClr val="1E7DC4"/>
    <a:srgbClr val="000000"/>
    <a:srgbClr val="C00000"/>
    <a:srgbClr val="FF0000"/>
    <a:srgbClr val="4472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/>
    <p:restoredTop sz="89648" autoAdjust="0"/>
  </p:normalViewPr>
  <p:slideViewPr>
    <p:cSldViewPr snapToGrid="0" snapToObjects="1">
      <p:cViewPr varScale="1">
        <p:scale>
          <a:sx n="62" d="100"/>
          <a:sy n="62" d="100"/>
        </p:scale>
        <p:origin x="1230" y="6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FF3B9-E6EB-4975-83AB-2EC8BEEA4F3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6B8D1-DC35-4B5D-9861-8D07A7325383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ctr"/>
          <a:r>
            <a:rPr lang="en-US" sz="2000" dirty="0">
              <a:latin typeface="Bembo" panose="02020502050201020203" pitchFamily="18" charset="0"/>
            </a:rPr>
            <a:t>Read excerpts from article: </a:t>
          </a:r>
        </a:p>
        <a:p>
          <a:pPr algn="ctr"/>
          <a:r>
            <a:rPr lang="en-US" sz="2000" b="1" i="1" dirty="0">
              <a:latin typeface="Bembo" panose="02020502050201020203" pitchFamily="18" charset="0"/>
            </a:rPr>
            <a:t>Workers of the World</a:t>
          </a:r>
          <a:endParaRPr lang="en-US" sz="2000" b="1" dirty="0">
            <a:latin typeface="Bembo" panose="02020502050201020203" pitchFamily="18" charset="0"/>
          </a:endParaRPr>
        </a:p>
      </dgm:t>
    </dgm:pt>
    <dgm:pt modelId="{A7E096DE-C733-450A-8729-B309ACDAB3C7}" type="parTrans" cxnId="{26BB85EF-699F-4723-BA7B-B7066D2207AB}">
      <dgm:prSet/>
      <dgm:spPr/>
      <dgm:t>
        <a:bodyPr/>
        <a:lstStyle/>
        <a:p>
          <a:endParaRPr lang="en-US"/>
        </a:p>
      </dgm:t>
    </dgm:pt>
    <dgm:pt modelId="{065AD645-649C-469C-BF1E-65B890947EFB}" type="sibTrans" cxnId="{26BB85EF-699F-4723-BA7B-B7066D2207AB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F730CD8-D309-40A5-8114-2F2098500947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ctr"/>
          <a:r>
            <a:rPr lang="en-US" sz="2000" dirty="0">
              <a:latin typeface="Bembo" panose="02020502050201020203" pitchFamily="18" charset="0"/>
            </a:rPr>
            <a:t>Find 3 social injustices that helped build a relationship between the American Communist Party and Black Activists. </a:t>
          </a:r>
        </a:p>
      </dgm:t>
    </dgm:pt>
    <dgm:pt modelId="{B9A180A7-4C53-4ABF-9E86-2DB57F3E3D36}" type="parTrans" cxnId="{CC5BDF05-5270-4790-A02D-159F87C2232B}">
      <dgm:prSet/>
      <dgm:spPr/>
      <dgm:t>
        <a:bodyPr/>
        <a:lstStyle/>
        <a:p>
          <a:endParaRPr lang="en-US"/>
        </a:p>
      </dgm:t>
    </dgm:pt>
    <dgm:pt modelId="{9194A226-B07D-4D5A-8500-9A6BC7A654D3}" type="sibTrans" cxnId="{CC5BDF05-5270-4790-A02D-159F87C2232B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EEA3C591-EAAE-4DEB-A220-B5914798F343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ctr"/>
          <a:r>
            <a:rPr lang="en-US" sz="2000" b="1" dirty="0">
              <a:latin typeface="Bembo" panose="02020502050201020203" pitchFamily="18" charset="0"/>
            </a:rPr>
            <a:t>Give</a:t>
          </a:r>
          <a:r>
            <a:rPr lang="en-US" sz="2000" dirty="0">
              <a:latin typeface="Bembo" panose="02020502050201020203" pitchFamily="18" charset="0"/>
            </a:rPr>
            <a:t> yours and </a:t>
          </a:r>
          <a:r>
            <a:rPr lang="en-US" sz="2000" b="1" dirty="0">
              <a:latin typeface="Bembo" panose="02020502050201020203" pitchFamily="18" charset="0"/>
            </a:rPr>
            <a:t>Get </a:t>
          </a:r>
          <a:r>
            <a:rPr lang="en-US" sz="2000" dirty="0">
              <a:latin typeface="Bembo" panose="02020502050201020203" pitchFamily="18" charset="0"/>
            </a:rPr>
            <a:t>3 more social injustices that helped build a relationship between the American Communist Party and Black Activists from your peers.</a:t>
          </a:r>
        </a:p>
      </dgm:t>
    </dgm:pt>
    <dgm:pt modelId="{77A64CD9-F5B3-465D-AC9C-11FD96D91096}" type="parTrans" cxnId="{4ED94148-E65A-4444-992D-12AC180F9FF9}">
      <dgm:prSet/>
      <dgm:spPr/>
      <dgm:t>
        <a:bodyPr/>
        <a:lstStyle/>
        <a:p>
          <a:endParaRPr lang="en-US"/>
        </a:p>
      </dgm:t>
    </dgm:pt>
    <dgm:pt modelId="{ED201A74-1424-4162-9540-318376C33EC8}" type="sibTrans" cxnId="{4ED94148-E65A-4444-992D-12AC180F9FF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5617824-C25A-0045-8FB1-5747CB753AC2}" type="pres">
      <dgm:prSet presAssocID="{CA1FF3B9-E6EB-4975-83AB-2EC8BEEA4F31}" presName="Name0" presStyleCnt="0">
        <dgm:presLayoutVars>
          <dgm:animLvl val="lvl"/>
          <dgm:resizeHandles val="exact"/>
        </dgm:presLayoutVars>
      </dgm:prSet>
      <dgm:spPr/>
    </dgm:pt>
    <dgm:pt modelId="{90A50292-93E7-8D47-AEAA-B743C980FCCA}" type="pres">
      <dgm:prSet presAssocID="{F996B8D1-DC35-4B5D-9861-8D07A7325383}" presName="compositeNode" presStyleCnt="0">
        <dgm:presLayoutVars>
          <dgm:bulletEnabled val="1"/>
        </dgm:presLayoutVars>
      </dgm:prSet>
      <dgm:spPr/>
    </dgm:pt>
    <dgm:pt modelId="{4E5986AB-2CCA-C24C-A1A1-621CD29167ED}" type="pres">
      <dgm:prSet presAssocID="{F996B8D1-DC35-4B5D-9861-8D07A7325383}" presName="bgRect" presStyleLbl="bgAccFollowNode1" presStyleIdx="0" presStyleCnt="3"/>
      <dgm:spPr/>
    </dgm:pt>
    <dgm:pt modelId="{FFA23925-26DE-9C48-8B70-75D65EEA26AE}" type="pres">
      <dgm:prSet presAssocID="{065AD645-649C-469C-BF1E-65B890947EF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0ACBEA0-57B9-584B-B87D-FE0ABC2BAA65}" type="pres">
      <dgm:prSet presAssocID="{F996B8D1-DC35-4B5D-9861-8D07A7325383}" presName="bottomLine" presStyleLbl="alignNode1" presStyleIdx="1" presStyleCnt="6">
        <dgm:presLayoutVars/>
      </dgm:prSet>
      <dgm:spPr/>
    </dgm:pt>
    <dgm:pt modelId="{4EBD06E5-37C2-3D43-9071-D225D700F63A}" type="pres">
      <dgm:prSet presAssocID="{F996B8D1-DC35-4B5D-9861-8D07A7325383}" presName="nodeText" presStyleLbl="bgAccFollowNode1" presStyleIdx="0" presStyleCnt="3">
        <dgm:presLayoutVars>
          <dgm:bulletEnabled val="1"/>
        </dgm:presLayoutVars>
      </dgm:prSet>
      <dgm:spPr/>
    </dgm:pt>
    <dgm:pt modelId="{94A834C8-5E33-D146-B7C9-8CEEE056203C}" type="pres">
      <dgm:prSet presAssocID="{065AD645-649C-469C-BF1E-65B890947EFB}" presName="sibTrans" presStyleCnt="0"/>
      <dgm:spPr/>
    </dgm:pt>
    <dgm:pt modelId="{AFF25BCF-8E3A-9143-8AB7-0C26B5B1D836}" type="pres">
      <dgm:prSet presAssocID="{5F730CD8-D309-40A5-8114-2F2098500947}" presName="compositeNode" presStyleCnt="0">
        <dgm:presLayoutVars>
          <dgm:bulletEnabled val="1"/>
        </dgm:presLayoutVars>
      </dgm:prSet>
      <dgm:spPr/>
    </dgm:pt>
    <dgm:pt modelId="{6DE826DC-0855-864E-BB75-95A7E40AE064}" type="pres">
      <dgm:prSet presAssocID="{5F730CD8-D309-40A5-8114-2F2098500947}" presName="bgRect" presStyleLbl="bgAccFollowNode1" presStyleIdx="1" presStyleCnt="3"/>
      <dgm:spPr/>
    </dgm:pt>
    <dgm:pt modelId="{B4113CD0-A1AB-CB4E-8EED-7BDE4439221E}" type="pres">
      <dgm:prSet presAssocID="{9194A226-B07D-4D5A-8500-9A6BC7A654D3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5E5F3C2-CF89-304C-982F-83D85DA69E07}" type="pres">
      <dgm:prSet presAssocID="{5F730CD8-D309-40A5-8114-2F2098500947}" presName="bottomLine" presStyleLbl="alignNode1" presStyleIdx="3" presStyleCnt="6">
        <dgm:presLayoutVars/>
      </dgm:prSet>
      <dgm:spPr/>
    </dgm:pt>
    <dgm:pt modelId="{EE1D6E25-3055-F241-8151-244B0670CBCF}" type="pres">
      <dgm:prSet presAssocID="{5F730CD8-D309-40A5-8114-2F2098500947}" presName="nodeText" presStyleLbl="bgAccFollowNode1" presStyleIdx="1" presStyleCnt="3">
        <dgm:presLayoutVars>
          <dgm:bulletEnabled val="1"/>
        </dgm:presLayoutVars>
      </dgm:prSet>
      <dgm:spPr/>
    </dgm:pt>
    <dgm:pt modelId="{F8B161D5-A5C6-3548-A9B3-D6B891E4A73E}" type="pres">
      <dgm:prSet presAssocID="{9194A226-B07D-4D5A-8500-9A6BC7A654D3}" presName="sibTrans" presStyleCnt="0"/>
      <dgm:spPr/>
    </dgm:pt>
    <dgm:pt modelId="{029714D8-8E66-3640-AA71-E57E7B82A88C}" type="pres">
      <dgm:prSet presAssocID="{EEA3C591-EAAE-4DEB-A220-B5914798F343}" presName="compositeNode" presStyleCnt="0">
        <dgm:presLayoutVars>
          <dgm:bulletEnabled val="1"/>
        </dgm:presLayoutVars>
      </dgm:prSet>
      <dgm:spPr/>
    </dgm:pt>
    <dgm:pt modelId="{9502CE69-6A9B-D744-928B-A2A25AA8F439}" type="pres">
      <dgm:prSet presAssocID="{EEA3C591-EAAE-4DEB-A220-B5914798F343}" presName="bgRect" presStyleLbl="bgAccFollowNode1" presStyleIdx="2" presStyleCnt="3"/>
      <dgm:spPr/>
    </dgm:pt>
    <dgm:pt modelId="{F29CB617-03C8-B54F-8ECD-ED233E46DA1F}" type="pres">
      <dgm:prSet presAssocID="{ED201A74-1424-4162-9540-318376C33EC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763F89E-682D-8D47-B4E2-EAC33864A2F4}" type="pres">
      <dgm:prSet presAssocID="{EEA3C591-EAAE-4DEB-A220-B5914798F343}" presName="bottomLine" presStyleLbl="alignNode1" presStyleIdx="5" presStyleCnt="6">
        <dgm:presLayoutVars/>
      </dgm:prSet>
      <dgm:spPr/>
    </dgm:pt>
    <dgm:pt modelId="{8F8E8FE9-3B77-7E48-9D0C-A4D536AEDEE2}" type="pres">
      <dgm:prSet presAssocID="{EEA3C591-EAAE-4DEB-A220-B5914798F34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C5BDF05-5270-4790-A02D-159F87C2232B}" srcId="{CA1FF3B9-E6EB-4975-83AB-2EC8BEEA4F31}" destId="{5F730CD8-D309-40A5-8114-2F2098500947}" srcOrd="1" destOrd="0" parTransId="{B9A180A7-4C53-4ABF-9E86-2DB57F3E3D36}" sibTransId="{9194A226-B07D-4D5A-8500-9A6BC7A654D3}"/>
    <dgm:cxn modelId="{CE0B4206-1F66-D84D-823B-1E9E3C883CD2}" type="presOf" srcId="{CA1FF3B9-E6EB-4975-83AB-2EC8BEEA4F31}" destId="{45617824-C25A-0045-8FB1-5747CB753AC2}" srcOrd="0" destOrd="0" presId="urn:microsoft.com/office/officeart/2016/7/layout/BasicLinearProcessNumbered"/>
    <dgm:cxn modelId="{1231B824-6341-2044-A56A-FC74801B940C}" type="presOf" srcId="{ED201A74-1424-4162-9540-318376C33EC8}" destId="{F29CB617-03C8-B54F-8ECD-ED233E46DA1F}" srcOrd="0" destOrd="0" presId="urn:microsoft.com/office/officeart/2016/7/layout/BasicLinearProcessNumbered"/>
    <dgm:cxn modelId="{4ED94148-E65A-4444-992D-12AC180F9FF9}" srcId="{CA1FF3B9-E6EB-4975-83AB-2EC8BEEA4F31}" destId="{EEA3C591-EAAE-4DEB-A220-B5914798F343}" srcOrd="2" destOrd="0" parTransId="{77A64CD9-F5B3-465D-AC9C-11FD96D91096}" sibTransId="{ED201A74-1424-4162-9540-318376C33EC8}"/>
    <dgm:cxn modelId="{6319DB49-0C03-E847-AEF6-B541767228A3}" type="presOf" srcId="{EEA3C591-EAAE-4DEB-A220-B5914798F343}" destId="{8F8E8FE9-3B77-7E48-9D0C-A4D536AEDEE2}" srcOrd="1" destOrd="0" presId="urn:microsoft.com/office/officeart/2016/7/layout/BasicLinearProcessNumbered"/>
    <dgm:cxn modelId="{D9C61E77-B17A-A741-AC41-06B025B23174}" type="presOf" srcId="{9194A226-B07D-4D5A-8500-9A6BC7A654D3}" destId="{B4113CD0-A1AB-CB4E-8EED-7BDE4439221E}" srcOrd="0" destOrd="0" presId="urn:microsoft.com/office/officeart/2016/7/layout/BasicLinearProcessNumbered"/>
    <dgm:cxn modelId="{7D74AB81-710D-A74E-ACE3-D885C4FD77CD}" type="presOf" srcId="{065AD645-649C-469C-BF1E-65B890947EFB}" destId="{FFA23925-26DE-9C48-8B70-75D65EEA26AE}" srcOrd="0" destOrd="0" presId="urn:microsoft.com/office/officeart/2016/7/layout/BasicLinearProcessNumbered"/>
    <dgm:cxn modelId="{65A2179E-054F-DE46-ACB3-6AD592EEA917}" type="presOf" srcId="{F996B8D1-DC35-4B5D-9861-8D07A7325383}" destId="{4E5986AB-2CCA-C24C-A1A1-621CD29167ED}" srcOrd="0" destOrd="0" presId="urn:microsoft.com/office/officeart/2016/7/layout/BasicLinearProcessNumbered"/>
    <dgm:cxn modelId="{5BA98CC3-D7DB-3846-BEA2-46CCC1D2E575}" type="presOf" srcId="{5F730CD8-D309-40A5-8114-2F2098500947}" destId="{EE1D6E25-3055-F241-8151-244B0670CBCF}" srcOrd="1" destOrd="0" presId="urn:microsoft.com/office/officeart/2016/7/layout/BasicLinearProcessNumbered"/>
    <dgm:cxn modelId="{9DD57CC7-B08A-F04E-9DD4-44A535894304}" type="presOf" srcId="{F996B8D1-DC35-4B5D-9861-8D07A7325383}" destId="{4EBD06E5-37C2-3D43-9071-D225D700F63A}" srcOrd="1" destOrd="0" presId="urn:microsoft.com/office/officeart/2016/7/layout/BasicLinearProcessNumbered"/>
    <dgm:cxn modelId="{921318DE-621E-C043-A479-CB387E7D85E3}" type="presOf" srcId="{EEA3C591-EAAE-4DEB-A220-B5914798F343}" destId="{9502CE69-6A9B-D744-928B-A2A25AA8F439}" srcOrd="0" destOrd="0" presId="urn:microsoft.com/office/officeart/2016/7/layout/BasicLinearProcessNumbered"/>
    <dgm:cxn modelId="{26BB85EF-699F-4723-BA7B-B7066D2207AB}" srcId="{CA1FF3B9-E6EB-4975-83AB-2EC8BEEA4F31}" destId="{F996B8D1-DC35-4B5D-9861-8D07A7325383}" srcOrd="0" destOrd="0" parTransId="{A7E096DE-C733-450A-8729-B309ACDAB3C7}" sibTransId="{065AD645-649C-469C-BF1E-65B890947EFB}"/>
    <dgm:cxn modelId="{2C3F8FF0-19C9-3449-B5B7-4FE8AD26D217}" type="presOf" srcId="{5F730CD8-D309-40A5-8114-2F2098500947}" destId="{6DE826DC-0855-864E-BB75-95A7E40AE064}" srcOrd="0" destOrd="0" presId="urn:microsoft.com/office/officeart/2016/7/layout/BasicLinearProcessNumbered"/>
    <dgm:cxn modelId="{064C6973-2DD1-CE42-98B8-16E4F27B9638}" type="presParOf" srcId="{45617824-C25A-0045-8FB1-5747CB753AC2}" destId="{90A50292-93E7-8D47-AEAA-B743C980FCCA}" srcOrd="0" destOrd="0" presId="urn:microsoft.com/office/officeart/2016/7/layout/BasicLinearProcessNumbered"/>
    <dgm:cxn modelId="{CC407F89-6615-3245-929C-466DA73C3F13}" type="presParOf" srcId="{90A50292-93E7-8D47-AEAA-B743C980FCCA}" destId="{4E5986AB-2CCA-C24C-A1A1-621CD29167ED}" srcOrd="0" destOrd="0" presId="urn:microsoft.com/office/officeart/2016/7/layout/BasicLinearProcessNumbered"/>
    <dgm:cxn modelId="{F8B5C839-F71F-BC4A-B5DF-BDCFFFCEE18C}" type="presParOf" srcId="{90A50292-93E7-8D47-AEAA-B743C980FCCA}" destId="{FFA23925-26DE-9C48-8B70-75D65EEA26AE}" srcOrd="1" destOrd="0" presId="urn:microsoft.com/office/officeart/2016/7/layout/BasicLinearProcessNumbered"/>
    <dgm:cxn modelId="{6CB21F3F-F164-2342-B092-441A4CDBB3D0}" type="presParOf" srcId="{90A50292-93E7-8D47-AEAA-B743C980FCCA}" destId="{40ACBEA0-57B9-584B-B87D-FE0ABC2BAA65}" srcOrd="2" destOrd="0" presId="urn:microsoft.com/office/officeart/2016/7/layout/BasicLinearProcessNumbered"/>
    <dgm:cxn modelId="{17049C11-FF81-1048-974D-999CF7DED416}" type="presParOf" srcId="{90A50292-93E7-8D47-AEAA-B743C980FCCA}" destId="{4EBD06E5-37C2-3D43-9071-D225D700F63A}" srcOrd="3" destOrd="0" presId="urn:microsoft.com/office/officeart/2016/7/layout/BasicLinearProcessNumbered"/>
    <dgm:cxn modelId="{2C8CDE33-3EB5-1544-A01F-9A7AAB76F7FE}" type="presParOf" srcId="{45617824-C25A-0045-8FB1-5747CB753AC2}" destId="{94A834C8-5E33-D146-B7C9-8CEEE056203C}" srcOrd="1" destOrd="0" presId="urn:microsoft.com/office/officeart/2016/7/layout/BasicLinearProcessNumbered"/>
    <dgm:cxn modelId="{5FD4A0C3-F034-5C4B-B5A6-ED05E5736DFF}" type="presParOf" srcId="{45617824-C25A-0045-8FB1-5747CB753AC2}" destId="{AFF25BCF-8E3A-9143-8AB7-0C26B5B1D836}" srcOrd="2" destOrd="0" presId="urn:microsoft.com/office/officeart/2016/7/layout/BasicLinearProcessNumbered"/>
    <dgm:cxn modelId="{A49726F1-4DB6-BA45-9BE2-AFC2F689A988}" type="presParOf" srcId="{AFF25BCF-8E3A-9143-8AB7-0C26B5B1D836}" destId="{6DE826DC-0855-864E-BB75-95A7E40AE064}" srcOrd="0" destOrd="0" presId="urn:microsoft.com/office/officeart/2016/7/layout/BasicLinearProcessNumbered"/>
    <dgm:cxn modelId="{85CC69FB-CE62-7E49-B8B8-9610147B8A2F}" type="presParOf" srcId="{AFF25BCF-8E3A-9143-8AB7-0C26B5B1D836}" destId="{B4113CD0-A1AB-CB4E-8EED-7BDE4439221E}" srcOrd="1" destOrd="0" presId="urn:microsoft.com/office/officeart/2016/7/layout/BasicLinearProcessNumbered"/>
    <dgm:cxn modelId="{78A02BDC-F822-514D-A9F3-B4665E758DEF}" type="presParOf" srcId="{AFF25BCF-8E3A-9143-8AB7-0C26B5B1D836}" destId="{B5E5F3C2-CF89-304C-982F-83D85DA69E07}" srcOrd="2" destOrd="0" presId="urn:microsoft.com/office/officeart/2016/7/layout/BasicLinearProcessNumbered"/>
    <dgm:cxn modelId="{7E7992AC-BD7B-1F4A-8E9A-FFA519E70CF0}" type="presParOf" srcId="{AFF25BCF-8E3A-9143-8AB7-0C26B5B1D836}" destId="{EE1D6E25-3055-F241-8151-244B0670CBCF}" srcOrd="3" destOrd="0" presId="urn:microsoft.com/office/officeart/2016/7/layout/BasicLinearProcessNumbered"/>
    <dgm:cxn modelId="{3C82E0DF-3817-C943-975F-CA5C3033F9A8}" type="presParOf" srcId="{45617824-C25A-0045-8FB1-5747CB753AC2}" destId="{F8B161D5-A5C6-3548-A9B3-D6B891E4A73E}" srcOrd="3" destOrd="0" presId="urn:microsoft.com/office/officeart/2016/7/layout/BasicLinearProcessNumbered"/>
    <dgm:cxn modelId="{30B4F216-97BC-2946-B5F1-66D312A97594}" type="presParOf" srcId="{45617824-C25A-0045-8FB1-5747CB753AC2}" destId="{029714D8-8E66-3640-AA71-E57E7B82A88C}" srcOrd="4" destOrd="0" presId="urn:microsoft.com/office/officeart/2016/7/layout/BasicLinearProcessNumbered"/>
    <dgm:cxn modelId="{51954302-B58A-034F-B199-7B7757D04FB9}" type="presParOf" srcId="{029714D8-8E66-3640-AA71-E57E7B82A88C}" destId="{9502CE69-6A9B-D744-928B-A2A25AA8F439}" srcOrd="0" destOrd="0" presId="urn:microsoft.com/office/officeart/2016/7/layout/BasicLinearProcessNumbered"/>
    <dgm:cxn modelId="{14207A6C-42DE-C64B-AF05-7774BCB43C89}" type="presParOf" srcId="{029714D8-8E66-3640-AA71-E57E7B82A88C}" destId="{F29CB617-03C8-B54F-8ECD-ED233E46DA1F}" srcOrd="1" destOrd="0" presId="urn:microsoft.com/office/officeart/2016/7/layout/BasicLinearProcessNumbered"/>
    <dgm:cxn modelId="{92C85702-8A6E-114B-BA4D-B0D597B95B78}" type="presParOf" srcId="{029714D8-8E66-3640-AA71-E57E7B82A88C}" destId="{6763F89E-682D-8D47-B4E2-EAC33864A2F4}" srcOrd="2" destOrd="0" presId="urn:microsoft.com/office/officeart/2016/7/layout/BasicLinearProcessNumbered"/>
    <dgm:cxn modelId="{52195A19-1EF0-034E-8673-8A7447A698DF}" type="presParOf" srcId="{029714D8-8E66-3640-AA71-E57E7B82A88C}" destId="{8F8E8FE9-3B77-7E48-9D0C-A4D536AEDEE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986AB-2CCA-C24C-A1A1-621CD29167ED}">
      <dsp:nvSpPr>
        <dsp:cNvPr id="0" name=""/>
        <dsp:cNvSpPr/>
      </dsp:nvSpPr>
      <dsp:spPr>
        <a:xfrm>
          <a:off x="0" y="0"/>
          <a:ext cx="2928133" cy="3709538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89" tIns="330200" rIns="228289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mbo" panose="02020502050201020203" pitchFamily="18" charset="0"/>
            </a:rPr>
            <a:t>Read excerpts from article: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Bembo" panose="02020502050201020203" pitchFamily="18" charset="0"/>
            </a:rPr>
            <a:t>Workers of the World</a:t>
          </a:r>
          <a:endParaRPr lang="en-US" sz="2000" b="1" kern="1200" dirty="0">
            <a:latin typeface="Bembo" panose="02020502050201020203" pitchFamily="18" charset="0"/>
          </a:endParaRPr>
        </a:p>
      </dsp:txBody>
      <dsp:txXfrm>
        <a:off x="0" y="1409624"/>
        <a:ext cx="2928133" cy="2225722"/>
      </dsp:txXfrm>
    </dsp:sp>
    <dsp:sp modelId="{FFA23925-26DE-9C48-8B70-75D65EEA26AE}">
      <dsp:nvSpPr>
        <dsp:cNvPr id="0" name=""/>
        <dsp:cNvSpPr/>
      </dsp:nvSpPr>
      <dsp:spPr>
        <a:xfrm>
          <a:off x="907635" y="370953"/>
          <a:ext cx="1112861" cy="1112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63" tIns="12700" rIns="867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070610" y="533928"/>
        <a:ext cx="786911" cy="786911"/>
      </dsp:txXfrm>
    </dsp:sp>
    <dsp:sp modelId="{40ACBEA0-57B9-584B-B87D-FE0ABC2BAA65}">
      <dsp:nvSpPr>
        <dsp:cNvPr id="0" name=""/>
        <dsp:cNvSpPr/>
      </dsp:nvSpPr>
      <dsp:spPr>
        <a:xfrm>
          <a:off x="0" y="3709466"/>
          <a:ext cx="292813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826DC-0855-864E-BB75-95A7E40AE064}">
      <dsp:nvSpPr>
        <dsp:cNvPr id="0" name=""/>
        <dsp:cNvSpPr/>
      </dsp:nvSpPr>
      <dsp:spPr>
        <a:xfrm>
          <a:off x="3220946" y="0"/>
          <a:ext cx="2928133" cy="3709538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89" tIns="330200" rIns="228289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mbo" panose="02020502050201020203" pitchFamily="18" charset="0"/>
            </a:rPr>
            <a:t>Find 3 social injustices that helped build a relationship between the American Communist Party and Black Activists. </a:t>
          </a:r>
        </a:p>
      </dsp:txBody>
      <dsp:txXfrm>
        <a:off x="3220946" y="1409624"/>
        <a:ext cx="2928133" cy="2225722"/>
      </dsp:txXfrm>
    </dsp:sp>
    <dsp:sp modelId="{B4113CD0-A1AB-CB4E-8EED-7BDE4439221E}">
      <dsp:nvSpPr>
        <dsp:cNvPr id="0" name=""/>
        <dsp:cNvSpPr/>
      </dsp:nvSpPr>
      <dsp:spPr>
        <a:xfrm>
          <a:off x="4128582" y="370953"/>
          <a:ext cx="1112861" cy="1112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63" tIns="12700" rIns="867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4291557" y="533928"/>
        <a:ext cx="786911" cy="786911"/>
      </dsp:txXfrm>
    </dsp:sp>
    <dsp:sp modelId="{B5E5F3C2-CF89-304C-982F-83D85DA69E07}">
      <dsp:nvSpPr>
        <dsp:cNvPr id="0" name=""/>
        <dsp:cNvSpPr/>
      </dsp:nvSpPr>
      <dsp:spPr>
        <a:xfrm>
          <a:off x="3220946" y="3709466"/>
          <a:ext cx="292813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2CE69-6A9B-D744-928B-A2A25AA8F439}">
      <dsp:nvSpPr>
        <dsp:cNvPr id="0" name=""/>
        <dsp:cNvSpPr/>
      </dsp:nvSpPr>
      <dsp:spPr>
        <a:xfrm>
          <a:off x="6441892" y="0"/>
          <a:ext cx="2928133" cy="3709538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89" tIns="330200" rIns="228289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embo" panose="02020502050201020203" pitchFamily="18" charset="0"/>
            </a:rPr>
            <a:t>Give</a:t>
          </a:r>
          <a:r>
            <a:rPr lang="en-US" sz="2000" kern="1200" dirty="0">
              <a:latin typeface="Bembo" panose="02020502050201020203" pitchFamily="18" charset="0"/>
            </a:rPr>
            <a:t> yours and </a:t>
          </a:r>
          <a:r>
            <a:rPr lang="en-US" sz="2000" b="1" kern="1200" dirty="0">
              <a:latin typeface="Bembo" panose="02020502050201020203" pitchFamily="18" charset="0"/>
            </a:rPr>
            <a:t>Get </a:t>
          </a:r>
          <a:r>
            <a:rPr lang="en-US" sz="2000" kern="1200" dirty="0">
              <a:latin typeface="Bembo" panose="02020502050201020203" pitchFamily="18" charset="0"/>
            </a:rPr>
            <a:t>3 more social injustices that helped build a relationship between the American Communist Party and Black Activists from your peers.</a:t>
          </a:r>
        </a:p>
      </dsp:txBody>
      <dsp:txXfrm>
        <a:off x="6441892" y="1409624"/>
        <a:ext cx="2928133" cy="2225722"/>
      </dsp:txXfrm>
    </dsp:sp>
    <dsp:sp modelId="{F29CB617-03C8-B54F-8ECD-ED233E46DA1F}">
      <dsp:nvSpPr>
        <dsp:cNvPr id="0" name=""/>
        <dsp:cNvSpPr/>
      </dsp:nvSpPr>
      <dsp:spPr>
        <a:xfrm>
          <a:off x="7349528" y="370953"/>
          <a:ext cx="1112861" cy="1112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63" tIns="12700" rIns="867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512503" y="533928"/>
        <a:ext cx="786911" cy="786911"/>
      </dsp:txXfrm>
    </dsp:sp>
    <dsp:sp modelId="{6763F89E-682D-8D47-B4E2-EAC33864A2F4}">
      <dsp:nvSpPr>
        <dsp:cNvPr id="0" name=""/>
        <dsp:cNvSpPr/>
      </dsp:nvSpPr>
      <dsp:spPr>
        <a:xfrm>
          <a:off x="6441892" y="3709466"/>
          <a:ext cx="292813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0A4254-2E1E-9D43-BB57-5D02B2539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0AEB7-AE7D-3C4E-B9F3-C873D764A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D02A4A9-9367-8245-9506-A74F38AFB005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C5DB8-61A4-BD43-81FA-8362DE9C75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FEA8-BE27-8043-A9D5-7A6F539FB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2EE5B3-992A-9649-8967-E9F09DDBD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4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06BD15F-0EF1-3641-A6E2-B19F96CF1D18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5E32ACA-1F6C-E24B-A19B-7862C10A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7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Packet- Document G, H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Direct Questions for the teacher to ask the students during small discussion about Then/Now Images: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time period do you think the top image took place in? How do you know?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time period do you think the bottom image took place in? How do you know?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the top and the bottom image’s protest signs similar? How are they different?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(Expanding off the question before): What social injustices are these two images fighting for?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else do you notice about these two images that are the same?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is the topic for today’s lesson? Explain.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Compelling Question (CQ) is also student’s exit ticket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7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equity, use https://</a:t>
            </a:r>
            <a:r>
              <a:rPr lang="en-US" dirty="0" err="1"/>
              <a:t>wheelofnames.com</a:t>
            </a:r>
            <a:r>
              <a:rPr lang="en-US" dirty="0"/>
              <a:t>/ to choose student to read “I Can…” statements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9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Packet- Document A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r>
              <a:rPr lang="en-US" dirty="0"/>
              <a:t>Give One, Get One Learning Strategy Link: https://</a:t>
            </a:r>
            <a:r>
              <a:rPr lang="en-US" dirty="0" err="1"/>
              <a:t>www.facinghistory.org</a:t>
            </a:r>
            <a:r>
              <a:rPr lang="en-US" dirty="0"/>
              <a:t>/resource-library/teaching-strategies/give-one-get-one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Direct Questions for the teacher to ask the students during Give One, Get One: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already know about the American Communist Party?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already know about how the Black community was treated in the United States leading up to 1930’s?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caused the American Communist Party to see social injustices as more than a class issue?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the American Communist Party support Black Activists? Explain.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caused the Black membership in the American Communist Party to “boom”?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Packet- Document C, D, E, F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r>
              <a:rPr lang="en-US" dirty="0"/>
              <a:t>Think, Pair, Share, Learning Strategy Link: https://</a:t>
            </a:r>
            <a:r>
              <a:rPr lang="en-US" dirty="0" err="1"/>
              <a:t>www.readingrockets.org</a:t>
            </a:r>
            <a:r>
              <a:rPr lang="en-US" dirty="0"/>
              <a:t>/strategies/think-pair-share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Direct Questions for the teacher to ask the students during Think, Pair, Share: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social injustices were targeted in your group’s image?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(Expanding off the question before): What does this tell you about the real-world issues happening during the 1930’s?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these images relate to the Then/Now images from the beginning of the lesson?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seeing these same social injustices happening in current society? Explain.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off your group’s image, how did Black Communists get their message out to Black community?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Packet- Document C, D, E, F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Direct Questions for the teacher to ask the students during class discussion: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Give One, Get One: what was the relationship between the American Communist Party and Black Activists?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Give One, Get One: what do you think were the most important social injustices the American Communist Party and Black Activists were fighting for? Why?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Think, Pair, Share: how are these four images similar? How are they different?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Think, Pair, Share: how did Black Communists influence the Black community?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Think, Pair, Share: how has Black Communism impacted future Black Activist groups? Black panthers? Student Nonviolent Coordinating Committee? The Black Lives Matter Movement?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8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Reintroducing CQ from the beginning of the lesson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8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78219-E5BF-A64A-82E8-ABA59C0CE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9" b="4171"/>
          <a:stretch/>
        </p:blipFill>
        <p:spPr>
          <a:xfrm>
            <a:off x="331382" y="299399"/>
            <a:ext cx="11558685" cy="585607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E586D31C-8A43-0D47-BB0C-28C1512C8475}"/>
              </a:ext>
            </a:extLst>
          </p:cNvPr>
          <p:cNvSpPr/>
          <p:nvPr userDrawn="1"/>
        </p:nvSpPr>
        <p:spPr>
          <a:xfrm rot="16200000">
            <a:off x="11277600" y="5401734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1B05AD6-2DC2-DA41-B66C-2FA9D4CFB750}"/>
              </a:ext>
            </a:extLst>
          </p:cNvPr>
          <p:cNvSpPr/>
          <p:nvPr userDrawn="1"/>
        </p:nvSpPr>
        <p:spPr>
          <a:xfrm rot="16200000" flipH="1" flipV="1">
            <a:off x="468993" y="186960"/>
            <a:ext cx="5898201" cy="6123080"/>
          </a:xfrm>
          <a:prstGeom prst="rtTriangle">
            <a:avLst/>
          </a:prstGeom>
          <a:gradFill flip="none" rotWithShape="1">
            <a:gsLst>
              <a:gs pos="40000">
                <a:schemeClr val="bg1">
                  <a:lumMod val="75000"/>
                  <a:alpha val="0"/>
                </a:schemeClr>
              </a:gs>
              <a:gs pos="11000">
                <a:schemeClr val="tx1">
                  <a:alpha val="36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9E4B38-E7FA-F340-A967-28F6B285E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64" y="2755900"/>
            <a:ext cx="10960236" cy="833961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7154D-A604-904E-B4F0-D7E33B786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5F1D34F-43A5-E24F-AAE3-AD4D8DA551AE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8D5192-E73F-644F-A443-84B8CB9033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DD84175-D0B2-7940-8480-8396F6D85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5075" y="274320"/>
            <a:ext cx="5317982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E770CA-C346-6143-91C5-DD6F3E52FBDD}"/>
              </a:ext>
            </a:extLst>
          </p:cNvPr>
          <p:cNvCxnSpPr>
            <a:cxnSpLocks/>
          </p:cNvCxnSpPr>
          <p:nvPr userDrawn="1"/>
        </p:nvCxnSpPr>
        <p:spPr>
          <a:xfrm>
            <a:off x="6418663" y="141011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BA6E6E-5BB4-984F-8ADD-AEBB3279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3A70152-A999-0A46-B6E2-9401E63C0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5074" y="499908"/>
            <a:ext cx="5317982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3747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8D92499-B91F-6343-96EB-53DC9692E060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65823D-34F9-7646-9B2E-A44B52DCC6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D94D28-922C-5B41-8E0F-A4B52789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1A7C90-A8F9-A145-ADCB-62BC8B0891CE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E02FE-FDD3-5C4D-B297-DBB4D85CB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A50104-C32C-1444-9D94-A790A9F24E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59116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BBECFD9E-5DB7-CA4C-A0FE-101E53F2D7D7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1EEFE9-6D4A-1B4F-A691-F163B48FF2A8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CAF8A9D-2BC0-7548-9550-E4B50C459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DE91B4-3769-C84A-BF8C-37763B5B6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F80999D-A405-F740-9262-3380149BA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36748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20BDC-AD36-B44D-8373-C41F1F0B5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6024" y="862149"/>
            <a:ext cx="6594001" cy="49141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A52CA-A258-754F-8415-3526DC3078E1}"/>
              </a:ext>
            </a:extLst>
          </p:cNvPr>
          <p:cNvSpPr/>
          <p:nvPr userDrawn="1"/>
        </p:nvSpPr>
        <p:spPr>
          <a:xfrm>
            <a:off x="729017" y="679461"/>
            <a:ext cx="3897574" cy="509687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900000"/>
              </a:gs>
            </a:gsLst>
            <a:lin ang="5400000" scaled="1"/>
            <a:tileRect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549AEF0-516C-8F4D-9BA5-4A17C8C75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818" y="1596789"/>
            <a:ext cx="3166283" cy="245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4B4A2D-6BBD-9647-B11A-3976959D16CC}"/>
              </a:ext>
            </a:extLst>
          </p:cNvPr>
          <p:cNvCxnSpPr>
            <a:cxnSpLocks/>
          </p:cNvCxnSpPr>
          <p:nvPr userDrawn="1"/>
        </p:nvCxnSpPr>
        <p:spPr>
          <a:xfrm>
            <a:off x="1201002" y="4052188"/>
            <a:ext cx="76254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421A91-695C-2C47-9298-D912E58D3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6857CC1-FEC7-7240-99DD-1AA6B82B1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72CE2-2561-5844-B24F-D21833D8F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7" b="4879"/>
          <a:stretch/>
        </p:blipFill>
        <p:spPr>
          <a:xfrm>
            <a:off x="343487" y="270408"/>
            <a:ext cx="11543713" cy="5920275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A907DCF3-448A-8148-AC0C-A0B7135D36ED}"/>
              </a:ext>
            </a:extLst>
          </p:cNvPr>
          <p:cNvSpPr/>
          <p:nvPr userDrawn="1"/>
        </p:nvSpPr>
        <p:spPr>
          <a:xfrm rot="16200000">
            <a:off x="11277600" y="5366479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F9005E4-28A3-3547-8E3C-FE64202183FD}"/>
              </a:ext>
            </a:extLst>
          </p:cNvPr>
          <p:cNvSpPr/>
          <p:nvPr userDrawn="1"/>
        </p:nvSpPr>
        <p:spPr>
          <a:xfrm rot="16200000" flipH="1" flipV="1">
            <a:off x="797136" y="-183242"/>
            <a:ext cx="5898201" cy="6805501"/>
          </a:xfrm>
          <a:prstGeom prst="rtTriangle">
            <a:avLst/>
          </a:prstGeom>
          <a:gradFill flip="none" rotWithShape="1">
            <a:gsLst>
              <a:gs pos="40000">
                <a:schemeClr val="bg1">
                  <a:lumMod val="75000"/>
                  <a:alpha val="0"/>
                </a:schemeClr>
              </a:gs>
              <a:gs pos="11000">
                <a:schemeClr val="tx1">
                  <a:alpha val="36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4FB065-07A4-0E41-A5DA-9E20A4D23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64" y="2755900"/>
            <a:ext cx="10960236" cy="833961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1B932-3519-C849-B75C-7FE6FD0E9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1E64DC52-958C-0540-898E-1691B987DCDB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78" y="1709739"/>
            <a:ext cx="10951208" cy="188785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7200" b="1" i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D9AD1E-29A6-744F-9151-F8410391A2AC}"/>
              </a:ext>
            </a:extLst>
          </p:cNvPr>
          <p:cNvCxnSpPr>
            <a:cxnSpLocks/>
          </p:cNvCxnSpPr>
          <p:nvPr userDrawn="1"/>
        </p:nvCxnSpPr>
        <p:spPr>
          <a:xfrm>
            <a:off x="777258" y="3633838"/>
            <a:ext cx="22908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1F4898-321E-EC47-B5D4-01A7A5405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4F954-5FD6-2846-99F6-2630A5269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080" y="3790950"/>
            <a:ext cx="10928906" cy="1438275"/>
          </a:xfrm>
        </p:spPr>
        <p:txBody>
          <a:bodyPr/>
          <a:lstStyle>
            <a:lvl1pPr marL="0" indent="0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307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75E30BB-F11F-E148-A0D0-0E6584EFF9E6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12B75-98F1-DA48-B35C-41DE6B2D1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913" y="2726369"/>
            <a:ext cx="10058400" cy="386769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913" y="1409700"/>
            <a:ext cx="10058400" cy="127386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7200" b="1" i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DAD8A9-D705-854A-B368-E80D62641F7B}"/>
              </a:ext>
            </a:extLst>
          </p:cNvPr>
          <p:cNvCxnSpPr>
            <a:cxnSpLocks/>
          </p:cNvCxnSpPr>
          <p:nvPr userDrawn="1"/>
        </p:nvCxnSpPr>
        <p:spPr>
          <a:xfrm>
            <a:off x="993913" y="3299791"/>
            <a:ext cx="100584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35A52B-F419-FF4E-834A-6A5061F9C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913" y="3486445"/>
            <a:ext cx="10058400" cy="1980076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3200" b="0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B1D54A-4161-194D-8B2A-A01CE8E27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3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>
            <a:extLst>
              <a:ext uri="{FF2B5EF4-FFF2-40B4-BE49-F238E27FC236}">
                <a16:creationId xmlns:a16="http://schemas.microsoft.com/office/drawing/2014/main" id="{E4835BE6-D0D6-5748-A9C8-CABA3333BBEC}"/>
              </a:ext>
            </a:extLst>
          </p:cNvPr>
          <p:cNvSpPr/>
          <p:nvPr userDrawn="1"/>
        </p:nvSpPr>
        <p:spPr>
          <a:xfrm rot="5400000">
            <a:off x="3137535" y="-2543175"/>
            <a:ext cx="5920740" cy="11555730"/>
          </a:xfrm>
          <a:prstGeom prst="snip1Rect">
            <a:avLst>
              <a:gd name="adj" fmla="val 7208"/>
            </a:avLst>
          </a:prstGeom>
          <a:gradFill flip="none" rotWithShape="1">
            <a:gsLst>
              <a:gs pos="0">
                <a:srgbClr val="A20000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78" y="1302601"/>
            <a:ext cx="10989944" cy="229499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37AA3E-A6A2-3247-88EC-DD3CDE069DD5}"/>
              </a:ext>
            </a:extLst>
          </p:cNvPr>
          <p:cNvCxnSpPr>
            <a:cxnSpLocks/>
          </p:cNvCxnSpPr>
          <p:nvPr userDrawn="1"/>
        </p:nvCxnSpPr>
        <p:spPr>
          <a:xfrm>
            <a:off x="758490" y="3630649"/>
            <a:ext cx="229086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29FEE-3FC9-3A45-B4E5-DF6AE7CD2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4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4DE39CD8-60EE-A24C-9C93-6D38380E6C6F}"/>
              </a:ext>
            </a:extLst>
          </p:cNvPr>
          <p:cNvSpPr/>
          <p:nvPr userDrawn="1"/>
        </p:nvSpPr>
        <p:spPr>
          <a:xfrm rot="5400000">
            <a:off x="3137535" y="-2543175"/>
            <a:ext cx="5920740" cy="11555730"/>
          </a:xfrm>
          <a:prstGeom prst="snip1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EC727EF-0FA4-0647-AB50-AC85145065BC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2206C9-C230-9E46-88D9-68525BCCDCA8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FC01B7-96E5-AD47-97DB-43D247DB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78925"/>
            <a:ext cx="10837722" cy="392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908F1B3-7A04-DE4F-8B6B-36F27DBEF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825190"/>
            <a:ext cx="10944185" cy="584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53B69C-FE30-A146-92C2-2973FA85D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F5547-F662-2842-9D06-01981D0BD4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25556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F36EDE2-A142-4442-BFEF-F5907957BBA7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2988527"/>
            <a:ext cx="10835386" cy="2787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defRPr sz="2400" b="1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sz="20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sz="18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sz="16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sz="16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877124A7-07B3-644B-B6D2-FDFBEF37EEA4}"/>
              </a:ext>
            </a:extLst>
          </p:cNvPr>
          <p:cNvSpPr/>
          <p:nvPr userDrawn="1"/>
        </p:nvSpPr>
        <p:spPr>
          <a:xfrm rot="10800000">
            <a:off x="764422" y="1970470"/>
            <a:ext cx="10866300" cy="752541"/>
          </a:xfrm>
          <a:prstGeom prst="snip1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419E65-BC76-E445-A164-E04450EE356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79879" y="1976141"/>
            <a:ext cx="10835386" cy="7134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>
                <a:srgbClr val="C00000"/>
              </a:buClr>
              <a:buNone/>
              <a:defRPr sz="2400" b="1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C00000"/>
              </a:buClr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2pPr>
            <a:lvl3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3pPr>
            <a:lvl4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4pPr>
            <a:lvl5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6EC4E4-DED6-2448-A3C6-5378FF262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7F9DD2-C682-1948-A1D9-BA1D72538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7838BDF-FB4B-7B40-8E1D-E9BE1AA73CD9}"/>
              </a:ext>
            </a:extLst>
          </p:cNvPr>
          <p:cNvSpPr txBox="1">
            <a:spLocks/>
          </p:cNvSpPr>
          <p:nvPr userDrawn="1"/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6FA4F-F856-B945-B712-258F9D5C925E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4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3F197800-42BC-C645-A1F0-4011F64194F5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5336" y="959005"/>
            <a:ext cx="10835386" cy="48173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 sz="4000" b="1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2pPr>
            <a:lvl3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3pPr>
            <a:lvl4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4pPr>
            <a:lvl5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45B4-C5B9-9E41-A72D-4C6B75F08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2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40F315B-5D85-9D4A-BB80-D6B31BE2CE75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45073"/>
            <a:ext cx="5076827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20BDC-AD36-B44D-8373-C41F1F0B5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9AE65-5E55-8240-A8CD-361B53B50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D636DC-B739-2F4C-AF39-19671A32BED5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D35648-28FF-7A41-B04B-6020051DE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21F790-AF86-FA46-B2B4-A473B63A2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4515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2D049CA3-8E66-FC40-90D3-433FEE33E33A}"/>
              </a:ext>
            </a:extLst>
          </p:cNvPr>
          <p:cNvSpPr/>
          <p:nvPr userDrawn="1"/>
        </p:nvSpPr>
        <p:spPr>
          <a:xfrm rot="5400000">
            <a:off x="3139724" y="-2545364"/>
            <a:ext cx="5916361" cy="11555730"/>
          </a:xfrm>
          <a:prstGeom prst="snip1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EF84AEA-72A5-9246-9110-537D6245281E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0A8C1-2C58-044A-B5D1-C04236EB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6" y="1978925"/>
            <a:ext cx="10837722" cy="392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F172D-B1C7-1746-89D4-0C06FADE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10121B-8F28-FE43-B927-2A1C193051CB}"/>
              </a:ext>
            </a:extLst>
          </p:cNvPr>
          <p:cNvSpPr txBox="1">
            <a:spLocks/>
          </p:cNvSpPr>
          <p:nvPr userDrawn="1"/>
        </p:nvSpPr>
        <p:spPr>
          <a:xfrm>
            <a:off x="7442200" y="6404954"/>
            <a:ext cx="3977640" cy="2117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 spc="1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 TITLE  |  </a:t>
            </a:r>
            <a:r>
              <a:rPr lang="en-US" sz="900" b="0" i="0" spc="1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20YY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6C5A6A-F559-3C47-80EB-91C3D62A4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78BAF-206B-CA4F-B629-9C3B2B1371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337300"/>
            <a:ext cx="2085561" cy="3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2" r:id="rId2"/>
    <p:sldLayoutId id="2147483651" r:id="rId3"/>
    <p:sldLayoutId id="2147483833" r:id="rId4"/>
    <p:sldLayoutId id="2147483827" r:id="rId5"/>
    <p:sldLayoutId id="2147483650" r:id="rId6"/>
    <p:sldLayoutId id="2147483829" r:id="rId7"/>
    <p:sldLayoutId id="2147483828" r:id="rId8"/>
    <p:sldLayoutId id="2147483824" r:id="rId9"/>
    <p:sldLayoutId id="2147483825" r:id="rId10"/>
    <p:sldLayoutId id="2147483830" r:id="rId11"/>
    <p:sldLayoutId id="2147483831" r:id="rId12"/>
    <p:sldLayoutId id="2147483826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0" baseline="0">
          <a:solidFill>
            <a:srgbClr val="C0000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askatechteacher.com/28-5-digital-exit-tickets-that-fit-most-subjec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E0C-A0DA-CB4C-9945-5E17E4315765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spc="390" baseline="0" dirty="0">
                <a:solidFill>
                  <a:srgbClr val="FFFFFF"/>
                </a:solidFill>
                <a:latin typeface="Bembo" panose="02020502050201020203" pitchFamily="18" charset="0"/>
                <a:ea typeface="+mj-ea"/>
                <a:cs typeface="+mj-cs"/>
              </a:rPr>
              <a:t>Then/Now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A53AFC33-CAFF-4C40-9455-9266BBDC2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31567" y="2891160"/>
            <a:ext cx="5455917" cy="30689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5308C11E-D57D-4048-9DE3-CDFB34225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2" r="27425" b="1"/>
          <a:stretch/>
        </p:blipFill>
        <p:spPr>
          <a:xfrm>
            <a:off x="6445073" y="2891168"/>
            <a:ext cx="5455917" cy="30689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E4F28-FE3F-2243-97F7-ECCC77995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BAA714-CBDA-6B46-A573-1662C7FF6AC9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spcAft>
                  <a:spcPts val="600"/>
                </a:spcAft>
              </a:pPr>
              <a:t>1</a:t>
            </a:fld>
            <a:endParaRPr lang="en-US" sz="120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64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573766-C0B1-BB4D-9B7F-5B5C276CB8C3}"/>
              </a:ext>
            </a:extLst>
          </p:cNvPr>
          <p:cNvSpPr txBox="1">
            <a:spLocks/>
          </p:cNvSpPr>
          <p:nvPr/>
        </p:nvSpPr>
        <p:spPr>
          <a:xfrm>
            <a:off x="3206583" y="2078183"/>
            <a:ext cx="5778834" cy="914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4000" u="sng" dirty="0">
                <a:solidFill>
                  <a:schemeClr val="tx1"/>
                </a:solidFill>
                <a:latin typeface="Bembo" panose="02020502050201020203" pitchFamily="18" charset="0"/>
              </a:rPr>
              <a:t>BLACK COMMUNISM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CEDCE3C-A7D7-6A48-959A-71E6F343472B}"/>
              </a:ext>
            </a:extLst>
          </p:cNvPr>
          <p:cNvSpPr txBox="1">
            <a:spLocks/>
          </p:cNvSpPr>
          <p:nvPr/>
        </p:nvSpPr>
        <p:spPr>
          <a:xfrm>
            <a:off x="2466750" y="4626171"/>
            <a:ext cx="7821637" cy="10286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dirty="0">
                <a:solidFill>
                  <a:schemeClr val="tx1"/>
                </a:solidFill>
                <a:latin typeface="Bembo" panose="02020502050201020203" pitchFamily="18" charset="0"/>
              </a:rPr>
              <a:t>(CQ): How did the American Communist Party collaborate with Black Activists to fight for </a:t>
            </a:r>
            <a:r>
              <a:rPr lang="en-US" sz="2400" b="0">
                <a:solidFill>
                  <a:schemeClr val="tx1"/>
                </a:solidFill>
                <a:latin typeface="Bembo" panose="02020502050201020203" pitchFamily="18" charset="0"/>
              </a:rPr>
              <a:t>economic justice during </a:t>
            </a:r>
            <a:r>
              <a:rPr lang="en-US" sz="2400" b="0" dirty="0">
                <a:solidFill>
                  <a:schemeClr val="tx1"/>
                </a:solidFill>
                <a:latin typeface="Bembo" panose="02020502050201020203" pitchFamily="18" charset="0"/>
              </a:rPr>
              <a:t>the 1930’s?</a:t>
            </a:r>
          </a:p>
        </p:txBody>
      </p:sp>
    </p:spTree>
    <p:extLst>
      <p:ext uri="{BB962C8B-B14F-4D97-AF65-F5344CB8AC3E}">
        <p14:creationId xmlns:p14="http://schemas.microsoft.com/office/powerpoint/2010/main" val="387213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ED1DCA-2002-9D43-B7E8-9BB52C2391A9}"/>
              </a:ext>
            </a:extLst>
          </p:cNvPr>
          <p:cNvSpPr txBox="1">
            <a:spLocks/>
          </p:cNvSpPr>
          <p:nvPr/>
        </p:nvSpPr>
        <p:spPr>
          <a:xfrm>
            <a:off x="304799" y="344555"/>
            <a:ext cx="3705225" cy="52346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Bembo" panose="02020502050201020203" pitchFamily="18" charset="0"/>
              </a:rPr>
              <a:t>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9C26E4-BFF2-1948-A7AC-9FAFE4DB341F}"/>
              </a:ext>
            </a:extLst>
          </p:cNvPr>
          <p:cNvSpPr txBox="1">
            <a:spLocks/>
          </p:cNvSpPr>
          <p:nvPr/>
        </p:nvSpPr>
        <p:spPr>
          <a:xfrm>
            <a:off x="5781261" y="1679645"/>
            <a:ext cx="6172200" cy="44130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Bembo" panose="02020502050201020203" pitchFamily="18" charset="0"/>
              </a:rPr>
              <a:t>I can…</a:t>
            </a:r>
          </a:p>
          <a:p>
            <a:pPr marL="457200" indent="-457200"/>
            <a:r>
              <a:rPr lang="en-US" b="0" dirty="0">
                <a:solidFill>
                  <a:schemeClr val="tx1"/>
                </a:solidFill>
                <a:latin typeface="Bembo" panose="02020502050201020203" pitchFamily="18" charset="0"/>
              </a:rPr>
              <a:t>Examine the relationship between the American Communist Party and Black Activists. </a:t>
            </a:r>
          </a:p>
          <a:p>
            <a:pPr marL="457200" indent="-457200"/>
            <a:r>
              <a:rPr lang="en-US" b="0" dirty="0">
                <a:solidFill>
                  <a:schemeClr val="tx1"/>
                </a:solidFill>
                <a:latin typeface="Bembo" panose="02020502050201020203" pitchFamily="18" charset="0"/>
              </a:rPr>
              <a:t>Discuss Black Communism and its effects on real-world issues during the 1930’s.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8D1FD2-FF2B-5C4B-B8F6-B3CCC4097734}"/>
              </a:ext>
            </a:extLst>
          </p:cNvPr>
          <p:cNvSpPr txBox="1">
            <a:spLocks/>
          </p:cNvSpPr>
          <p:nvPr/>
        </p:nvSpPr>
        <p:spPr>
          <a:xfrm>
            <a:off x="399222" y="1064993"/>
            <a:ext cx="528761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Bembo" panose="02020502050201020203" pitchFamily="18" charset="0"/>
              </a:rPr>
              <a:t>Then/Now</a:t>
            </a: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Bembo" panose="02020502050201020203" pitchFamily="18" charset="0"/>
              </a:rPr>
              <a:t>Give One, Get One (</a:t>
            </a:r>
            <a:r>
              <a:rPr lang="en-US" sz="2000" b="0" i="1" dirty="0">
                <a:solidFill>
                  <a:schemeClr val="tx1"/>
                </a:solidFill>
                <a:latin typeface="Bembo" panose="02020502050201020203" pitchFamily="18" charset="0"/>
              </a:rPr>
              <a:t>Workers of the World)</a:t>
            </a: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Bembo" panose="02020502050201020203" pitchFamily="18" charset="0"/>
              </a:rPr>
              <a:t>Think, Pair, Share (Black Communism Images)</a:t>
            </a: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Bembo" panose="02020502050201020203" pitchFamily="18" charset="0"/>
              </a:rPr>
              <a:t>Class Discussion</a:t>
            </a: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Bembo" panose="02020502050201020203" pitchFamily="18" charset="0"/>
              </a:rPr>
              <a:t>Exit Ticket (CQ)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C32B14-B1ED-2946-9C2D-574C960C8F41}"/>
              </a:ext>
            </a:extLst>
          </p:cNvPr>
          <p:cNvCxnSpPr>
            <a:cxnSpLocks/>
          </p:cNvCxnSpPr>
          <p:nvPr/>
        </p:nvCxnSpPr>
        <p:spPr>
          <a:xfrm>
            <a:off x="5592416" y="437322"/>
            <a:ext cx="0" cy="5655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51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0346C1B5-52BF-7444-8AD1-DE4AAF1844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32318"/>
          <a:stretch/>
        </p:blipFill>
        <p:spPr>
          <a:xfrm>
            <a:off x="846584" y="291774"/>
            <a:ext cx="10498831" cy="59155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BAA714-CBDA-6B46-A573-1662C7FF6AC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9" name="Text Placeholder 3">
            <a:extLst>
              <a:ext uri="{FF2B5EF4-FFF2-40B4-BE49-F238E27FC236}">
                <a16:creationId xmlns:a16="http://schemas.microsoft.com/office/drawing/2014/main" id="{8517C804-1B56-1E48-9F93-05F797473B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073393"/>
              </p:ext>
            </p:extLst>
          </p:nvPr>
        </p:nvGraphicFramePr>
        <p:xfrm>
          <a:off x="1410986" y="2012389"/>
          <a:ext cx="9370026" cy="370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1C091E5-6CEF-6142-8E55-9E5CC6769C4C}"/>
              </a:ext>
            </a:extLst>
          </p:cNvPr>
          <p:cNvSpPr txBox="1">
            <a:spLocks/>
          </p:cNvSpPr>
          <p:nvPr/>
        </p:nvSpPr>
        <p:spPr>
          <a:xfrm>
            <a:off x="-950998" y="863631"/>
            <a:ext cx="8718430" cy="128848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  <a:latin typeface="Bembo" panose="02020502050201020203" pitchFamily="18" charset="0"/>
              </a:rPr>
              <a:t>Give One, Get One</a:t>
            </a:r>
          </a:p>
        </p:txBody>
      </p:sp>
    </p:spTree>
    <p:extLst>
      <p:ext uri="{BB962C8B-B14F-4D97-AF65-F5344CB8AC3E}">
        <p14:creationId xmlns:p14="http://schemas.microsoft.com/office/powerpoint/2010/main" val="243805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151276-CA77-2245-ABF1-9E6074533A3D}"/>
              </a:ext>
            </a:extLst>
          </p:cNvPr>
          <p:cNvSpPr txBox="1">
            <a:spLocks/>
          </p:cNvSpPr>
          <p:nvPr/>
        </p:nvSpPr>
        <p:spPr>
          <a:xfrm>
            <a:off x="1028700" y="308044"/>
            <a:ext cx="5836920" cy="12888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Bembo" panose="02020502050201020203" pitchFamily="18" charset="0"/>
              </a:rPr>
              <a:t>Think, Pair, Share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BCD131-9471-ED4C-8BD8-1BE4A4A25D90}"/>
              </a:ext>
            </a:extLst>
          </p:cNvPr>
          <p:cNvSpPr txBox="1">
            <a:spLocks/>
          </p:cNvSpPr>
          <p:nvPr/>
        </p:nvSpPr>
        <p:spPr>
          <a:xfrm>
            <a:off x="380385" y="1807448"/>
            <a:ext cx="7133550" cy="3916889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en-US" b="0" dirty="0">
                <a:solidFill>
                  <a:schemeClr val="tx1"/>
                </a:solidFill>
                <a:latin typeface="Bembo" panose="02020502050201020203" pitchFamily="18" charset="0"/>
              </a:rPr>
              <a:t>5 groups of 5 students</a:t>
            </a:r>
          </a:p>
          <a:p>
            <a:pPr marL="342900" indent="-342900" algn="ctr"/>
            <a:r>
              <a:rPr lang="en-US" b="0" dirty="0">
                <a:solidFill>
                  <a:schemeClr val="tx1"/>
                </a:solidFill>
                <a:latin typeface="Bembo" panose="02020502050201020203" pitchFamily="18" charset="0"/>
              </a:rPr>
              <a:t>Each group will get a different image relating to Black Communism in the 1930’s</a:t>
            </a:r>
          </a:p>
          <a:p>
            <a:pPr marL="342900" indent="-342900" algn="ctr"/>
            <a:r>
              <a:rPr lang="en-US" b="0" dirty="0">
                <a:solidFill>
                  <a:schemeClr val="tx1"/>
                </a:solidFill>
                <a:latin typeface="Bembo" panose="02020502050201020203" pitchFamily="18" charset="0"/>
              </a:rPr>
              <a:t>Think: What effects did Black Communism have on real-world issues during the 1930’s?</a:t>
            </a:r>
          </a:p>
          <a:p>
            <a:pPr marL="342900" indent="-342900" algn="ctr"/>
            <a:r>
              <a:rPr lang="en-US" b="0" dirty="0">
                <a:solidFill>
                  <a:schemeClr val="tx1"/>
                </a:solidFill>
                <a:latin typeface="Bembo" panose="02020502050201020203" pitchFamily="18" charset="0"/>
              </a:rPr>
              <a:t>Pair with a group member</a:t>
            </a:r>
          </a:p>
          <a:p>
            <a:pPr marL="342900" indent="-342900" algn="ctr"/>
            <a:r>
              <a:rPr lang="en-US" b="0" dirty="0">
                <a:solidFill>
                  <a:schemeClr val="tx1"/>
                </a:solidFill>
                <a:latin typeface="Bembo" panose="02020502050201020203" pitchFamily="18" charset="0"/>
              </a:rPr>
              <a:t>Share with your group members</a:t>
            </a:r>
          </a:p>
        </p:txBody>
      </p:sp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id="{C9576B0E-FDFF-C34E-B7C5-9F3BDD673D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239" y="1547707"/>
            <a:ext cx="3666392" cy="36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4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5376C-8AF9-4F45-8057-B892530D8B74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all" spc="390" baseline="0" dirty="0">
                <a:latin typeface="Bembo" panose="02020502050201020203" pitchFamily="18" charset="0"/>
                <a:ea typeface="+mj-ea"/>
                <a:cs typeface="+mj-cs"/>
              </a:rPr>
              <a:t>Class Discussion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8E11D1-BFF5-6C4B-87E9-6A3A0740E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009"/>
          <a:stretch/>
        </p:blipFill>
        <p:spPr>
          <a:xfrm>
            <a:off x="481946" y="1227035"/>
            <a:ext cx="2685705" cy="3024454"/>
          </a:xfrm>
          <a:prstGeom prst="rect">
            <a:avLst/>
          </a:prstGeom>
        </p:spPr>
      </p:pic>
      <p:pic>
        <p:nvPicPr>
          <p:cNvPr id="4" name="Picture 3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89133DD9-2C51-4047-8E15-4CF2FB9820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064" b="4"/>
          <a:stretch/>
        </p:blipFill>
        <p:spPr>
          <a:xfrm>
            <a:off x="3328518" y="1242347"/>
            <a:ext cx="2685705" cy="3009141"/>
          </a:xfrm>
          <a:prstGeom prst="rect">
            <a:avLst/>
          </a:prstGeom>
        </p:spPr>
      </p:pic>
      <p:pic>
        <p:nvPicPr>
          <p:cNvPr id="5" name="Picture 4" descr="A picture containing text, book, newspaper&#10;&#10;Description automatically generated">
            <a:extLst>
              <a:ext uri="{FF2B5EF4-FFF2-40B4-BE49-F238E27FC236}">
                <a16:creationId xmlns:a16="http://schemas.microsoft.com/office/drawing/2014/main" id="{700D7750-6E4E-354A-BCBA-730A2537BA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92" r="-2" b="-2"/>
          <a:stretch/>
        </p:blipFill>
        <p:spPr>
          <a:xfrm>
            <a:off x="6223000" y="1296694"/>
            <a:ext cx="2637795" cy="2954794"/>
          </a:xfrm>
          <a:prstGeom prst="rect">
            <a:avLst/>
          </a:prstGeom>
        </p:spPr>
      </p:pic>
      <p:pic>
        <p:nvPicPr>
          <p:cNvPr id="6" name="Picture 5" descr="A group of people marching&#10;&#10;Description automatically generated with low confidence">
            <a:extLst>
              <a:ext uri="{FF2B5EF4-FFF2-40B4-BE49-F238E27FC236}">
                <a16:creationId xmlns:a16="http://schemas.microsoft.com/office/drawing/2014/main" id="{8824FDB8-3D59-EC41-8B7E-FE174FADE9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655" r="23273"/>
          <a:stretch/>
        </p:blipFill>
        <p:spPr>
          <a:xfrm>
            <a:off x="9021662" y="1234413"/>
            <a:ext cx="2685706" cy="30170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B99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BAA714-CBDA-6B46-A573-1662C7FF6AC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44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hand holding a key&#10;&#10;Description automatically generated with low confidence">
            <a:extLst>
              <a:ext uri="{FF2B5EF4-FFF2-40B4-BE49-F238E27FC236}">
                <a16:creationId xmlns:a16="http://schemas.microsoft.com/office/drawing/2014/main" id="{4DA604A3-3CF6-BB4D-92A6-1DD6B45DF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773" b="7569"/>
          <a:stretch/>
        </p:blipFill>
        <p:spPr>
          <a:xfrm>
            <a:off x="512617" y="274721"/>
            <a:ext cx="10466045" cy="58921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76D3A5-4573-5E49-8390-DE730761C65B}"/>
              </a:ext>
            </a:extLst>
          </p:cNvPr>
          <p:cNvSpPr txBox="1">
            <a:spLocks/>
          </p:cNvSpPr>
          <p:nvPr/>
        </p:nvSpPr>
        <p:spPr>
          <a:xfrm>
            <a:off x="1355421" y="455394"/>
            <a:ext cx="5778834" cy="914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4000" u="sng" dirty="0">
                <a:solidFill>
                  <a:schemeClr val="tx1"/>
                </a:solidFill>
                <a:latin typeface="Bembo" panose="02020502050201020203" pitchFamily="18" charset="0"/>
              </a:rPr>
              <a:t>Exit Ticket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BAD62BD-C9FF-AB49-B2E5-92EA3E9D4B75}"/>
              </a:ext>
            </a:extLst>
          </p:cNvPr>
          <p:cNvSpPr txBox="1">
            <a:spLocks/>
          </p:cNvSpPr>
          <p:nvPr/>
        </p:nvSpPr>
        <p:spPr>
          <a:xfrm>
            <a:off x="5555676" y="455394"/>
            <a:ext cx="5419452" cy="23016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dirty="0">
                <a:solidFill>
                  <a:schemeClr val="tx1"/>
                </a:solidFill>
                <a:latin typeface="Bembo" panose="02020502050201020203" pitchFamily="18" charset="0"/>
              </a:rPr>
              <a:t>(CQ): How did the American Communist Party collaborate with Black Activists to fight for economic justice during the 1930’s?</a:t>
            </a:r>
          </a:p>
        </p:txBody>
      </p:sp>
    </p:spTree>
    <p:extLst>
      <p:ext uri="{BB962C8B-B14F-4D97-AF65-F5344CB8AC3E}">
        <p14:creationId xmlns:p14="http://schemas.microsoft.com/office/powerpoint/2010/main" val="418742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io State">
      <a:dk1>
        <a:srgbClr val="1E1E1E"/>
      </a:dk1>
      <a:lt1>
        <a:srgbClr val="FFFFFF"/>
      </a:lt1>
      <a:dk2>
        <a:srgbClr val="C30012"/>
      </a:dk2>
      <a:lt2>
        <a:srgbClr val="E0E0E0"/>
      </a:lt2>
      <a:accent1>
        <a:srgbClr val="DE5732"/>
      </a:accent1>
      <a:accent2>
        <a:srgbClr val="63BBAB"/>
      </a:accent2>
      <a:accent3>
        <a:srgbClr val="FFEAB2"/>
      </a:accent3>
      <a:accent4>
        <a:srgbClr val="919741"/>
      </a:accent4>
      <a:accent5>
        <a:srgbClr val="221133"/>
      </a:accent5>
      <a:accent6>
        <a:srgbClr val="7F9EBF"/>
      </a:accent6>
      <a:hlink>
        <a:srgbClr val="8EB0D5"/>
      </a:hlink>
      <a:folHlink>
        <a:srgbClr val="9635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19047</TotalTime>
  <Words>784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Bembo</vt:lpstr>
      <vt:lpstr>Calibri</vt:lpstr>
      <vt:lpstr>Proxima Nova</vt:lpstr>
      <vt:lpstr>Proxima Nova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Aberegg, Jacqueline S.</dc:creator>
  <cp:lastModifiedBy>Johnson, Damarius D.</cp:lastModifiedBy>
  <cp:revision>990</cp:revision>
  <cp:lastPrinted>2018-11-26T16:34:59Z</cp:lastPrinted>
  <dcterms:created xsi:type="dcterms:W3CDTF">2018-02-13T20:37:53Z</dcterms:created>
  <dcterms:modified xsi:type="dcterms:W3CDTF">2022-03-30T10:55:17Z</dcterms:modified>
</cp:coreProperties>
</file>