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  <p:sldMasterId id="2147483751" r:id="rId2"/>
  </p:sldMasterIdLst>
  <p:notesMasterIdLst>
    <p:notesMasterId r:id="rId9"/>
  </p:notesMasterIdLst>
  <p:handoutMasterIdLst>
    <p:handoutMasterId r:id="rId10"/>
  </p:handoutMasterIdLst>
  <p:sldIdLst>
    <p:sldId id="256" r:id="rId3"/>
    <p:sldId id="266" r:id="rId4"/>
    <p:sldId id="267" r:id="rId5"/>
    <p:sldId id="268" r:id="rId6"/>
    <p:sldId id="269" r:id="rId7"/>
    <p:sldId id="27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SU uCOM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D6E"/>
    <a:srgbClr val="BB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624" autoAdjust="0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-3944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1.xml"/><Relationship Id="rId4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5B6E0F-1DB3-5A43-B8F9-5E1E696749DF}" type="datetimeFigureOut">
              <a:t>3/19/22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1F9FE-B8FF-F345-B45D-636AC2B598B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653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BC211-ACBD-CB48-B939-364088D2CD6D}" type="datetimeFigureOut">
              <a:t>3/19/22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04D311-73F7-5D42-B843-E8305C7307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020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80389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 descr="add specific description" title="add specific title"/>
          <p:cNvSpPr>
            <a:spLocks noGrp="1"/>
          </p:cNvSpPr>
          <p:nvPr>
            <p:ph idx="13"/>
          </p:nvPr>
        </p:nvSpPr>
        <p:spPr>
          <a:xfrm>
            <a:off x="746930" y="1830387"/>
            <a:ext cx="8229600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4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11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316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WHIT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 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11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4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801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hrase-Word Slide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763857"/>
            <a:ext cx="9144000" cy="6094144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0000"/>
              </a:solidFill>
            </a:endParaRP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42139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9" name="Content Placeholder 2" descr="add specific description" title="add specific title"/>
          <p:cNvSpPr>
            <a:spLocks noGrp="1"/>
          </p:cNvSpPr>
          <p:nvPr>
            <p:ph idx="16" hasCustomPrompt="1"/>
          </p:nvPr>
        </p:nvSpPr>
        <p:spPr>
          <a:xfrm>
            <a:off x="651757" y="1734522"/>
            <a:ext cx="7194020" cy="4417350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l">
              <a:lnSpc>
                <a:spcPts val="8400"/>
              </a:lnSpc>
              <a:spcBef>
                <a:spcPts val="0"/>
              </a:spcBef>
              <a:defRPr sz="8000" b="1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BIG WORD</a:t>
            </a:r>
          </a:p>
          <a:p>
            <a:pPr lvl="0"/>
            <a:r>
              <a:rPr lang="en-US" dirty="0"/>
              <a:t>BIG PHRASE</a:t>
            </a:r>
            <a:br>
              <a:rPr lang="en-US" dirty="0"/>
            </a:br>
            <a:r>
              <a:rPr lang="en-US" dirty="0"/>
              <a:t>SLIDE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957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 descr="add specific descripton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ion" title="add specific title"/>
          <p:cNvSpPr>
            <a:spLocks noGrp="1"/>
          </p:cNvSpPr>
          <p:nvPr>
            <p:ph idx="17" hasCustomPrompt="1"/>
          </p:nvPr>
        </p:nvSpPr>
        <p:spPr>
          <a:xfrm>
            <a:off x="4881010" y="5372665"/>
            <a:ext cx="3392206" cy="10940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ct val="110000"/>
              </a:lnSpc>
              <a:spcBef>
                <a:spcPts val="0"/>
              </a:spcBef>
              <a:defRPr sz="2400" baseline="-25000"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algn="r">
              <a:lnSpc>
                <a:spcPct val="110000"/>
              </a:lnSpc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– </a:t>
            </a:r>
            <a:r>
              <a:rPr lang="en-US" sz="24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Firstandlast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/>
              </a:rPr>
              <a:t> Name</a:t>
            </a:r>
          </a:p>
          <a:p>
            <a:pPr algn="r">
              <a:lnSpc>
                <a:spcPct val="110000"/>
              </a:lnSpc>
            </a:pPr>
            <a:r>
              <a:rPr lang="en-US" sz="1800" dirty="0">
                <a:solidFill>
                  <a:schemeClr val="tx1">
                    <a:lumMod val="60000"/>
                    <a:lumOff val="40000"/>
                  </a:schemeClr>
                </a:solidFill>
                <a:cs typeface="Arial"/>
              </a:rPr>
              <a:t>   Optional title line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8" hasCustomPrompt="1"/>
          </p:nvPr>
        </p:nvSpPr>
        <p:spPr>
          <a:xfrm>
            <a:off x="944698" y="1734523"/>
            <a:ext cx="7200384" cy="3789978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 vert="horz"/>
          <a:lstStyle>
            <a:lvl1pPr algn="ctr">
              <a:defRPr lang="en-US" sz="3200" b="0" smtClean="0">
                <a:solidFill>
                  <a:srgbClr val="BB0032"/>
                </a:solidFill>
                <a:cs typeface="Arial"/>
              </a:defRPr>
            </a:lvl1pPr>
          </a:lstStyle>
          <a:p>
            <a:pPr lvl="0"/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“Notable quote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goes right here,</a:t>
            </a:r>
            <a:b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</a:br>
            <a:r>
              <a:rPr lang="en-US" sz="6500" b="0" dirty="0">
                <a:solidFill>
                  <a:srgbClr val="BB0032"/>
                </a:solidFill>
                <a:latin typeface="+mj-lt"/>
                <a:cs typeface="Arial"/>
              </a:rPr>
              <a:t>yes right here.”</a:t>
            </a:r>
            <a:endParaRPr lang="en-US" dirty="0"/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92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 of photo" title="Add specific title of photo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914400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Full slide picture</a:t>
            </a:r>
          </a:p>
        </p:txBody>
      </p:sp>
      <p:sp>
        <p:nvSpPr>
          <p:cNvPr id="11" name="Content Placeholder 2" descr="add specific description 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2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868540" y="1436104"/>
            <a:ext cx="3998889" cy="1591385"/>
          </a:xfrm>
          <a:prstGeom prst="rect">
            <a:avLst/>
          </a:prstGeom>
          <a:ln w="1905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txBody>
          <a:bodyPr/>
          <a:lstStyle>
            <a:lvl1pPr marL="91440">
              <a:lnSpc>
                <a:spcPts val="3440"/>
              </a:lnSpc>
              <a:spcBef>
                <a:spcPts val="0"/>
              </a:spcBef>
              <a:defRPr sz="2000" b="1">
                <a:solidFill>
                  <a:srgbClr val="BB0000"/>
                </a:solidFill>
              </a:defRPr>
            </a:lvl1pPr>
            <a:lvl2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buFont typeface="Arial"/>
              <a:buChar char="•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" indent="182880">
              <a:spcBef>
                <a:spcPts val="200"/>
              </a:spcBef>
              <a:spcAft>
                <a:spcPts val="0"/>
              </a:spcAft>
              <a:buClr>
                <a:srgbClr val="BB0000"/>
              </a:buClr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Font typeface="Arial"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r>
              <a:rPr lang="en-US" dirty="0"/>
              <a:t>Fourth level</a:t>
            </a:r>
          </a:p>
        </p:txBody>
      </p:sp>
      <p:sp>
        <p:nvSpPr>
          <p:cNvPr id="5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747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 descr="add specific description" title="add specific title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923936"/>
            <a:ext cx="3883850" cy="5934064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BFBFBF"/>
                </a:solidFill>
              </a:defRPr>
            </a:lvl1pPr>
          </a:lstStyle>
          <a:p>
            <a:r>
              <a:rPr lang="en-US" dirty="0"/>
              <a:t>½ slide picture</a:t>
            </a:r>
          </a:p>
        </p:txBody>
      </p:sp>
      <p:sp>
        <p:nvSpPr>
          <p:cNvPr id="8" name="Content Placeholder 2" descr="add specific description" title="add specific title"/>
          <p:cNvSpPr>
            <a:spLocks noGrp="1"/>
          </p:cNvSpPr>
          <p:nvPr>
            <p:ph idx="14"/>
          </p:nvPr>
        </p:nvSpPr>
        <p:spPr>
          <a:xfrm>
            <a:off x="4137592" y="1830387"/>
            <a:ext cx="4701503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>
              <a:lnSpc>
                <a:spcPts val="3440"/>
              </a:lnSpc>
              <a:spcBef>
                <a:spcPts val="0"/>
              </a:spcBef>
              <a:defRPr>
                <a:solidFill>
                  <a:srgbClr val="BB0000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 descr="add specific descripton&#10;" title="add specific title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13" name="Content Placeholder 2" descr="add specific descripton" title="add specific title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681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5" hasCustomPrompt="1"/>
          </p:nvPr>
        </p:nvSpPr>
        <p:spPr>
          <a:xfrm>
            <a:off x="5573888" y="229810"/>
            <a:ext cx="3392206" cy="668812"/>
          </a:xfrm>
          <a:prstGeom prst="rect">
            <a:avLst/>
          </a:prstGeom>
          <a:ln>
            <a:solidFill>
              <a:srgbClr val="BB0000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300" baseline="0">
                <a:solidFill>
                  <a:schemeClr val="bg1"/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UNIT NAME HERE</a:t>
            </a:r>
          </a:p>
          <a:p>
            <a:pPr lvl="0"/>
            <a:r>
              <a:rPr lang="en-US" dirty="0"/>
              <a:t>LINE 2 AS NEEDED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6" hasCustomPrompt="1"/>
          </p:nvPr>
        </p:nvSpPr>
        <p:spPr>
          <a:xfrm>
            <a:off x="4315389" y="1052951"/>
            <a:ext cx="4642821" cy="6361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r">
              <a:lnSpc>
                <a:spcPts val="1640"/>
              </a:lnSpc>
              <a:spcBef>
                <a:spcPts val="0"/>
              </a:spcBef>
              <a:defRPr sz="1600" b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TOPIC TITLE HERE</a:t>
            </a:r>
          </a:p>
        </p:txBody>
      </p:sp>
      <p:sp>
        <p:nvSpPr>
          <p:cNvPr id="6" name="Content Placeholder 2" descr="add specific description&#10;" title="add specific title"/>
          <p:cNvSpPr>
            <a:spLocks noGrp="1"/>
          </p:cNvSpPr>
          <p:nvPr>
            <p:ph idx="14"/>
          </p:nvPr>
        </p:nvSpPr>
        <p:spPr>
          <a:xfrm>
            <a:off x="1400403" y="1830387"/>
            <a:ext cx="6527582" cy="4525963"/>
          </a:xfrm>
          <a:prstGeom prst="rect">
            <a:avLst/>
          </a:prstGeom>
          <a:ln>
            <a:solidFill>
              <a:srgbClr val="FFFFFF"/>
            </a:solidFill>
          </a:ln>
        </p:spPr>
        <p:txBody>
          <a:bodyPr/>
          <a:lstStyle>
            <a:lvl1pPr algn="ctr">
              <a:lnSpc>
                <a:spcPts val="3440"/>
              </a:lnSpc>
              <a:spcBef>
                <a:spcPts val="0"/>
              </a:spcBef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0">
              <a:spcBef>
                <a:spcPts val="600"/>
              </a:spcBef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spcBef>
                <a:spcPts val="0"/>
              </a:spcBef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5pPr marL="502920" indent="0">
              <a:spcBef>
                <a:spcPts val="350"/>
              </a:spcBef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r>
              <a:rPr lang="en-US" dirty="0"/>
              <a:t>chart/graph/table</a:t>
            </a:r>
          </a:p>
        </p:txBody>
      </p:sp>
      <p:sp>
        <p:nvSpPr>
          <p:cNvPr id="8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282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9460" y="6356350"/>
            <a:ext cx="2133600" cy="36512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D8E7B-AF3B-B444-8E74-E549FC814F53}" type="datetimeFigureOut">
              <a:rPr lang="en-US" smtClean="0"/>
              <a:pPr/>
              <a:t>3/19/22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2974444"/>
            <a:ext cx="9144000" cy="2962806"/>
          </a:xfrm>
          <a:prstGeom prst="rect">
            <a:avLst/>
          </a:prstGeom>
          <a:solidFill>
            <a:srgbClr val="B70F2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title="The Ohio State University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1600201"/>
            <a:ext cx="6424083" cy="9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11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44000" cy="910167"/>
            <a:chOff x="0" y="1040406"/>
            <a:chExt cx="9144000" cy="910167"/>
          </a:xfrm>
        </p:grpSpPr>
        <p:sp>
          <p:nvSpPr>
            <p:cNvPr id="8" name="Rectangle 7"/>
            <p:cNvSpPr/>
            <p:nvPr/>
          </p:nvSpPr>
          <p:spPr>
            <a:xfrm>
              <a:off x="0" y="1040406"/>
              <a:ext cx="9144000" cy="910167"/>
            </a:xfrm>
            <a:prstGeom prst="rect">
              <a:avLst/>
            </a:prstGeom>
            <a:solidFill>
              <a:srgbClr val="B70F2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TheOhioStateUniversity-REV-Horiz-RGBHEX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6917" y="1238314"/>
              <a:ext cx="3284042" cy="476186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 userDrawn="1"/>
        </p:nvSpPr>
        <p:spPr>
          <a:xfrm>
            <a:off x="8518368" y="6351239"/>
            <a:ext cx="4354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B5C881AA-F0C4-B947-803C-EA0A96934EAC}" type="slidenum">
              <a:rPr lang="en-US" sz="1600" smtClean="0">
                <a:solidFill>
                  <a:srgbClr val="636D6E"/>
                </a:solidFill>
              </a:rPr>
              <a:pPr/>
              <a:t>‹#›</a:t>
            </a:fld>
            <a:endParaRPr lang="en-US" sz="1600" dirty="0">
              <a:solidFill>
                <a:srgbClr val="636D6E"/>
              </a:solidFill>
            </a:endParaRPr>
          </a:p>
        </p:txBody>
      </p:sp>
      <p:sp>
        <p:nvSpPr>
          <p:cNvPr id="12" name="Title Placeholder 11"/>
          <p:cNvSpPr>
            <a:spLocks noGrp="1"/>
          </p:cNvSpPr>
          <p:nvPr>
            <p:ph type="title"/>
          </p:nvPr>
        </p:nvSpPr>
        <p:spPr>
          <a:xfrm>
            <a:off x="306917" y="1208106"/>
            <a:ext cx="4180936" cy="5083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703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4" r:id="rId2"/>
    <p:sldLayoutId id="2147483769" r:id="rId3"/>
    <p:sldLayoutId id="2147483767" r:id="rId4"/>
    <p:sldLayoutId id="2147483758" r:id="rId5"/>
    <p:sldLayoutId id="2147483768" r:id="rId6"/>
    <p:sldLayoutId id="2147483763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28600" algn="l" defTabSz="457200" rtl="0" eaLnBrk="1" latinLnBrk="0" hangingPunct="1"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indent="0" algn="l" defTabSz="457200" rtl="0" eaLnBrk="1" latinLnBrk="0" hangingPunct="1">
        <a:spcBef>
          <a:spcPts val="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-iyZYTcWQN4?feature=oembe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ADD31A5-5B81-458F-92FF-E4519CF8845E}"/>
              </a:ext>
            </a:extLst>
          </p:cNvPr>
          <p:cNvSpPr txBox="1"/>
          <p:nvPr/>
        </p:nvSpPr>
        <p:spPr>
          <a:xfrm>
            <a:off x="1264596" y="3326860"/>
            <a:ext cx="697030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chemeClr val="bg1"/>
                </a:solidFill>
              </a:rPr>
              <a:t>“Poise and Perseverance” </a:t>
            </a:r>
            <a:endParaRPr lang="en-US" sz="5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06CE37-F519-4825-B0F1-D4AFEE0970A0}"/>
              </a:ext>
            </a:extLst>
          </p:cNvPr>
          <p:cNvSpPr txBox="1"/>
          <p:nvPr/>
        </p:nvSpPr>
        <p:spPr>
          <a:xfrm>
            <a:off x="408562" y="4428956"/>
            <a:ext cx="905645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bg1"/>
                </a:solidFill>
              </a:rPr>
              <a:t>The Impact Three Black Women Had on Integrating 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2284477403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3"/>
          </p:nvPr>
        </p:nvSpPr>
        <p:spPr>
          <a:xfrm>
            <a:off x="457200" y="1156620"/>
            <a:ext cx="8229600" cy="3628099"/>
          </a:xfrm>
        </p:spPr>
        <p:txBody>
          <a:bodyPr lIns="91440" tIns="45720" rIns="91440" bIns="45720" anchor="t"/>
          <a:lstStyle/>
          <a:p>
            <a:endParaRPr lang="en-US" sz="2400" b="1" dirty="0">
              <a:cs typeface="Arial"/>
            </a:endParaRPr>
          </a:p>
          <a:p>
            <a:endParaRPr lang="en-US" sz="2400" dirty="0"/>
          </a:p>
          <a:p>
            <a:pPr fontAlgn="base"/>
            <a:r>
              <a:rPr lang="en-US" dirty="0"/>
              <a:t>​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369D8E-6A13-4FCC-B4E5-3F1704604BD1}"/>
              </a:ext>
            </a:extLst>
          </p:cNvPr>
          <p:cNvSpPr txBox="1"/>
          <p:nvPr/>
        </p:nvSpPr>
        <p:spPr>
          <a:xfrm>
            <a:off x="661481" y="1545361"/>
            <a:ext cx="8103141" cy="4104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/>
              <a:t>Agenda 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US" sz="3000" dirty="0"/>
              <a:t>Introduction Video and Think-Pair-Share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US" sz="3000" dirty="0"/>
              <a:t>Jigsaw Activity 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US" sz="3000" dirty="0"/>
              <a:t>Class Discussion </a:t>
            </a:r>
          </a:p>
          <a:p>
            <a:pPr marL="514350" indent="-514350">
              <a:lnSpc>
                <a:spcPct val="200000"/>
              </a:lnSpc>
              <a:buAutoNum type="arabicParenR"/>
            </a:pPr>
            <a:r>
              <a:rPr lang="en-US" sz="3000" dirty="0"/>
              <a:t>Flipgrid Video Reflection</a:t>
            </a:r>
          </a:p>
        </p:txBody>
      </p:sp>
    </p:spTree>
    <p:extLst>
      <p:ext uri="{BB962C8B-B14F-4D97-AF65-F5344CB8AC3E}">
        <p14:creationId xmlns:p14="http://schemas.microsoft.com/office/powerpoint/2010/main" val="3293156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78A8352-9BF0-884B-9E19-94A512F3D268}"/>
              </a:ext>
            </a:extLst>
          </p:cNvPr>
          <p:cNvSpPr txBox="1">
            <a:spLocks/>
          </p:cNvSpPr>
          <p:nvPr/>
        </p:nvSpPr>
        <p:spPr>
          <a:xfrm>
            <a:off x="1069520" y="4608382"/>
            <a:ext cx="7354633" cy="2084247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457200" rtl="0" eaLnBrk="1" latinLnBrk="0" hangingPunct="1"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8640" indent="0" algn="l" defTabSz="457200" rtl="0" eaLnBrk="1" latinLnBrk="0" hangingPunct="1">
              <a:spcBef>
                <a:spcPts val="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While watching the video think about the following: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1. What you think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education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means  </a:t>
            </a:r>
          </a:p>
          <a:p>
            <a:pPr>
              <a:lnSpc>
                <a:spcPct val="200000"/>
              </a:lnSpc>
            </a:pP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 </a:t>
            </a:r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Black people’s experience </a:t>
            </a:r>
            <a:r>
              <a:rPr lang="en-US" sz="2000" dirty="0">
                <a:solidFill>
                  <a:schemeClr val="bg2">
                    <a:lumMod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higher education through history</a:t>
            </a:r>
          </a:p>
        </p:txBody>
      </p:sp>
      <p:pic>
        <p:nvPicPr>
          <p:cNvPr id="5" name="Online Media 6" title="African American Higher Education">
            <a:hlinkClick r:id="" action="ppaction://media"/>
            <a:extLst>
              <a:ext uri="{FF2B5EF4-FFF2-40B4-BE49-F238E27FC236}">
                <a16:creationId xmlns:a16="http://schemas.microsoft.com/office/drawing/2014/main" id="{C05FEF90-95FE-469B-BFF0-C73524FA1D7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12911" y="1144413"/>
            <a:ext cx="6118177" cy="34567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4E2C1A-3C56-4BFA-A0CD-1C3C7C12A05C}"/>
              </a:ext>
            </a:extLst>
          </p:cNvPr>
          <p:cNvSpPr txBox="1"/>
          <p:nvPr/>
        </p:nvSpPr>
        <p:spPr>
          <a:xfrm>
            <a:off x="5958237" y="109237"/>
            <a:ext cx="27765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68076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1D0301-4679-43E9-8310-E86E6B91F192}"/>
              </a:ext>
            </a:extLst>
          </p:cNvPr>
          <p:cNvSpPr txBox="1"/>
          <p:nvPr/>
        </p:nvSpPr>
        <p:spPr>
          <a:xfrm>
            <a:off x="194553" y="1165405"/>
            <a:ext cx="877434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In your 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expert groups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, you will use the reading, picture, and quote to answer the questions on your Jigsaw activity Graphic Organizer. </a:t>
            </a:r>
          </a:p>
        </p:txBody>
      </p:sp>
      <p:pic>
        <p:nvPicPr>
          <p:cNvPr id="7" name="Picture 6" descr="A person and person sitting at a table&#10;&#10;Description automatically generated with medium confidence">
            <a:extLst>
              <a:ext uri="{FF2B5EF4-FFF2-40B4-BE49-F238E27FC236}">
                <a16:creationId xmlns:a16="http://schemas.microsoft.com/office/drawing/2014/main" id="{C2C2855D-16FF-44FC-99F3-9E1E91166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3" y="2441571"/>
            <a:ext cx="2308416" cy="2955636"/>
          </a:xfrm>
          <a:prstGeom prst="rect">
            <a:avLst/>
          </a:prstGeom>
        </p:spPr>
      </p:pic>
      <p:pic>
        <p:nvPicPr>
          <p:cNvPr id="9" name="Picture 8" descr="A picture containing person, sky, outdoor, standing&#10;&#10;Description automatically generated">
            <a:extLst>
              <a:ext uri="{FF2B5EF4-FFF2-40B4-BE49-F238E27FC236}">
                <a16:creationId xmlns:a16="http://schemas.microsoft.com/office/drawing/2014/main" id="{9B6653FC-AE6F-4568-B9F4-C0750091E0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5" r="9089"/>
          <a:stretch/>
        </p:blipFill>
        <p:spPr>
          <a:xfrm>
            <a:off x="3294429" y="2616200"/>
            <a:ext cx="2555142" cy="2723865"/>
          </a:xfrm>
          <a:prstGeom prst="rect">
            <a:avLst/>
          </a:prstGeom>
        </p:spPr>
      </p:pic>
      <p:pic>
        <p:nvPicPr>
          <p:cNvPr id="10" name="Picture 9" descr="A picture containing ground, person, outdoor, sport&#10;&#10;Description automatically generated">
            <a:extLst>
              <a:ext uri="{FF2B5EF4-FFF2-40B4-BE49-F238E27FC236}">
                <a16:creationId xmlns:a16="http://schemas.microsoft.com/office/drawing/2014/main" id="{0C8C38BD-C913-48F4-A1D2-F0DBC0BE29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19" r="15477"/>
          <a:stretch/>
        </p:blipFill>
        <p:spPr>
          <a:xfrm>
            <a:off x="6368657" y="2320319"/>
            <a:ext cx="2308416" cy="31981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B6DE1D-DE0D-4C73-8C33-C32CC6C205CA}"/>
              </a:ext>
            </a:extLst>
          </p:cNvPr>
          <p:cNvSpPr txBox="1"/>
          <p:nvPr/>
        </p:nvSpPr>
        <p:spPr>
          <a:xfrm>
            <a:off x="0" y="5922814"/>
            <a:ext cx="10335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Group 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Autherine Lucy           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Group B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Charlayne Hunter                  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Group C: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Vivian Malone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4095EA4-B37F-49FF-A9EC-24E107707852}"/>
              </a:ext>
            </a:extLst>
          </p:cNvPr>
          <p:cNvSpPr txBox="1"/>
          <p:nvPr/>
        </p:nvSpPr>
        <p:spPr>
          <a:xfrm>
            <a:off x="6549147" y="5605220"/>
            <a:ext cx="518970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All images from </a:t>
            </a:r>
            <a:r>
              <a:rPr lang="en-US" sz="900" dirty="0" err="1">
                <a:latin typeface="Calibri" panose="020F0502020204030204" pitchFamily="34" charset="0"/>
                <a:cs typeface="Calibri" panose="020F0502020204030204" pitchFamily="34" charset="0"/>
              </a:rPr>
              <a:t>Bettman</a:t>
            </a: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 Collection/Getty Images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2CD47E-D93B-4A84-8146-A822B5844568}"/>
              </a:ext>
            </a:extLst>
          </p:cNvPr>
          <p:cNvSpPr txBox="1"/>
          <p:nvPr/>
        </p:nvSpPr>
        <p:spPr>
          <a:xfrm>
            <a:off x="5958237" y="109237"/>
            <a:ext cx="3129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Jigsaw - Part 1</a:t>
            </a:r>
          </a:p>
        </p:txBody>
      </p:sp>
    </p:spTree>
    <p:extLst>
      <p:ext uri="{BB962C8B-B14F-4D97-AF65-F5344CB8AC3E}">
        <p14:creationId xmlns:p14="http://schemas.microsoft.com/office/powerpoint/2010/main" val="4000934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1D0301-4679-43E9-8310-E86E6B91F192}"/>
              </a:ext>
            </a:extLst>
          </p:cNvPr>
          <p:cNvSpPr txBox="1"/>
          <p:nvPr/>
        </p:nvSpPr>
        <p:spPr>
          <a:xfrm>
            <a:off x="204281" y="1058401"/>
            <a:ext cx="5243208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In your </a:t>
            </a:r>
            <a:r>
              <a:rPr lang="en-US" sz="3000" b="1" dirty="0">
                <a:latin typeface="Calibri" panose="020F0502020204030204" pitchFamily="34" charset="0"/>
                <a:cs typeface="Calibri" panose="020F0502020204030204" pitchFamily="34" charset="0"/>
              </a:rPr>
              <a:t>mixed groups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you will:</a:t>
            </a: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AutoNum type="arabicParenR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Summarize what you learned about your assigned woman to your new group </a:t>
            </a: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2) Read paragraph 10 together</a:t>
            </a: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AutoNum type="arabicParenR" startAt="3"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Answer the discussion</a:t>
            </a:r>
          </a:p>
          <a:p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      question together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CD5B91-0B9C-42ED-A36E-744EBFAF9DFC}"/>
              </a:ext>
            </a:extLst>
          </p:cNvPr>
          <p:cNvSpPr txBox="1"/>
          <p:nvPr/>
        </p:nvSpPr>
        <p:spPr>
          <a:xfrm>
            <a:off x="5958237" y="109237"/>
            <a:ext cx="31292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Jigsaw - Part 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27C7B5-C123-423D-BFCB-84C99692FBB2}"/>
              </a:ext>
            </a:extLst>
          </p:cNvPr>
          <p:cNvSpPr/>
          <p:nvPr/>
        </p:nvSpPr>
        <p:spPr>
          <a:xfrm>
            <a:off x="5447488" y="914400"/>
            <a:ext cx="3696511" cy="5943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“One day, any day, you must be bold, have courage, and walk through a door that leads to opportunity for others.” </a:t>
            </a:r>
          </a:p>
          <a:p>
            <a:r>
              <a:rPr lang="en-US" sz="3000" dirty="0">
                <a:solidFill>
                  <a:srgbClr val="C00000"/>
                </a:solidFill>
                <a:effectLst/>
                <a:latin typeface="Courier New" panose="02070309020205020404" pitchFamily="49" charset="0"/>
                <a:ea typeface="MS Mincho" panose="02020609040205080304" pitchFamily="49" charset="-128"/>
                <a:cs typeface="Courier New" panose="02070309020205020404" pitchFamily="49" charset="0"/>
              </a:rPr>
              <a:t>– Vivian Malone</a:t>
            </a:r>
            <a:endParaRPr lang="en-US" sz="3000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2814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B14A2B3-5B66-4230-9B1C-F298534D4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2468" y="245612"/>
            <a:ext cx="5266971" cy="50831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Flip Grid Gratitude!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7A1D310-2F36-469A-9D00-AF32C1ECAF79}"/>
              </a:ext>
            </a:extLst>
          </p:cNvPr>
          <p:cNvSpPr txBox="1"/>
          <p:nvPr/>
        </p:nvSpPr>
        <p:spPr>
          <a:xfrm>
            <a:off x="175098" y="1299663"/>
            <a:ext cx="8793804" cy="4601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Both 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Autherine Lucy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and </a:t>
            </a:r>
            <a:r>
              <a:rPr lang="en-US" sz="2500" b="1" dirty="0">
                <a:latin typeface="Calibri" panose="020F0502020204030204" pitchFamily="34" charset="0"/>
                <a:cs typeface="Calibri" panose="020F0502020204030204" pitchFamily="34" charset="0"/>
              </a:rPr>
              <a:t>Charlayne Hunter 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are alive today!</a:t>
            </a:r>
          </a:p>
          <a:p>
            <a:endParaRPr lang="en-US" sz="25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Make a </a:t>
            </a:r>
            <a:r>
              <a:rPr lang="en-US" sz="2500" dirty="0" err="1">
                <a:latin typeface="Calibri" panose="020F0502020204030204" pitchFamily="34" charset="0"/>
                <a:cs typeface="Calibri" panose="020F0502020204030204" pitchFamily="34" charset="0"/>
              </a:rPr>
              <a:t>FlipGrid</a:t>
            </a: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 video addressing the following (at least 2 minutes in length): 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Share how Lucy, Hunter, and Malone made a difference in higher education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Thank Lucy, Hunter, and Malone</a:t>
            </a:r>
          </a:p>
          <a:p>
            <a:pPr marL="457200" indent="-457200">
              <a:lnSpc>
                <a:spcPct val="200000"/>
              </a:lnSpc>
              <a:buAutoNum type="arabicPeriod"/>
            </a:pPr>
            <a:r>
              <a:rPr lang="en-US" sz="2500" dirty="0">
                <a:latin typeface="Calibri" panose="020F0502020204030204" pitchFamily="34" charset="0"/>
                <a:cs typeface="Calibri" panose="020F0502020204030204" pitchFamily="34" charset="0"/>
              </a:rPr>
              <a:t>Discuss how the Lucy, Hunter, and Malone have inspired you</a:t>
            </a:r>
          </a:p>
        </p:txBody>
      </p:sp>
    </p:spTree>
    <p:extLst>
      <p:ext uri="{BB962C8B-B14F-4D97-AF65-F5344CB8AC3E}">
        <p14:creationId xmlns:p14="http://schemas.microsoft.com/office/powerpoint/2010/main" val="1640411273"/>
      </p:ext>
    </p:extLst>
  </p:cSld>
  <p:clrMapOvr>
    <a:masterClrMapping/>
  </p:clrMapOvr>
</p:sld>
</file>

<file path=ppt/theme/theme1.xml><?xml version="1.0" encoding="utf-8"?>
<a:theme xmlns:a="http://schemas.openxmlformats.org/drawingml/2006/main" name="2_Title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402</TotalTime>
  <Words>238</Words>
  <Application>Microsoft Macintosh PowerPoint</Application>
  <PresentationFormat>On-screen Show (4:3)</PresentationFormat>
  <Paragraphs>37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Courier New</vt:lpstr>
      <vt:lpstr>2_Title Slide</vt:lpstr>
      <vt:lpstr>Content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Flip Grid Gratitude!</vt:lpstr>
    </vt:vector>
  </TitlesOfParts>
  <Manager/>
  <Company>OSU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Jacquie Aberegg</dc:creator>
  <cp:keywords/>
  <dc:description/>
  <cp:lastModifiedBy>Augustine, Tami</cp:lastModifiedBy>
  <cp:revision>105</cp:revision>
  <cp:lastPrinted>2013-08-13T14:25:08Z</cp:lastPrinted>
  <dcterms:created xsi:type="dcterms:W3CDTF">2013-05-24T18:55:25Z</dcterms:created>
  <dcterms:modified xsi:type="dcterms:W3CDTF">2022-03-20T00:20:22Z</dcterms:modified>
  <cp:category/>
</cp:coreProperties>
</file>