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9"/>
  </p:notesMasterIdLst>
  <p:handoutMasterIdLst>
    <p:handoutMasterId r:id="rId10"/>
  </p:handoutMasterIdLst>
  <p:sldIdLst>
    <p:sldId id="256" r:id="rId3"/>
    <p:sldId id="266" r:id="rId4"/>
    <p:sldId id="267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SU uCOM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24" autoAdjust="0"/>
  </p:normalViewPr>
  <p:slideViewPr>
    <p:cSldViewPr snapToGrid="0" snapToObjects="1">
      <p:cViewPr varScale="1">
        <p:scale>
          <a:sx n="111" d="100"/>
          <a:sy n="111" d="100"/>
        </p:scale>
        <p:origin x="16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1.xml"/><Relationship Id="rId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3/19/22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3/19/22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 descr="add specific description" title="add specific title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11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4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763857"/>
            <a:ext cx="9144000" cy="6094144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 descr="add specific descript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 descr="add specific description" title="add specific title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 descr="add specific description of photo" title="Add specific title of photo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 descr="add specific description 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 descr="add specific description" title="add specific title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 descr="add specific description" title="add specific title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 descr="add specific description" title="add specific title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 descr="add specific descripton&#10;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 descr="add specific descripton" title="add specific title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 descr="add specific description&#10;" title="add specific title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3/19/22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title="The Ohio State University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-iyZYTcWQN4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DD31A5-5B81-458F-92FF-E4519CF8845E}"/>
              </a:ext>
            </a:extLst>
          </p:cNvPr>
          <p:cNvSpPr txBox="1"/>
          <p:nvPr/>
        </p:nvSpPr>
        <p:spPr>
          <a:xfrm>
            <a:off x="1264596" y="3326860"/>
            <a:ext cx="697030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</a:rPr>
              <a:t>“Poise and Perseverance” </a:t>
            </a:r>
            <a:endParaRPr lang="en-US" sz="5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06CE37-F519-4825-B0F1-D4AFEE0970A0}"/>
              </a:ext>
            </a:extLst>
          </p:cNvPr>
          <p:cNvSpPr txBox="1"/>
          <p:nvPr/>
        </p:nvSpPr>
        <p:spPr>
          <a:xfrm>
            <a:off x="408562" y="4428956"/>
            <a:ext cx="905645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</a:rPr>
              <a:t>The Impact Three Black Women Had on Integrating Higher Education</a:t>
            </a:r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156620"/>
            <a:ext cx="8229600" cy="3628099"/>
          </a:xfrm>
        </p:spPr>
        <p:txBody>
          <a:bodyPr lIns="91440" tIns="45720" rIns="91440" bIns="45720" anchor="t"/>
          <a:lstStyle/>
          <a:p>
            <a:endParaRPr lang="en-US" sz="2400" b="1" dirty="0">
              <a:cs typeface="Arial"/>
            </a:endParaRPr>
          </a:p>
          <a:p>
            <a:endParaRPr lang="en-US" sz="2400" dirty="0"/>
          </a:p>
          <a:p>
            <a:pPr fontAlgn="base"/>
            <a:r>
              <a:rPr lang="en-US" dirty="0"/>
              <a:t>​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369D8E-6A13-4FCC-B4E5-3F1704604BD1}"/>
              </a:ext>
            </a:extLst>
          </p:cNvPr>
          <p:cNvSpPr txBox="1"/>
          <p:nvPr/>
        </p:nvSpPr>
        <p:spPr>
          <a:xfrm>
            <a:off x="661481" y="1545361"/>
            <a:ext cx="8103141" cy="410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Agenda </a:t>
            </a:r>
          </a:p>
          <a:p>
            <a:pPr marL="514350" indent="-514350">
              <a:lnSpc>
                <a:spcPct val="200000"/>
              </a:lnSpc>
              <a:buAutoNum type="arabicParenR"/>
            </a:pPr>
            <a:r>
              <a:rPr lang="en-US" sz="3000" dirty="0"/>
              <a:t>Introduction Video and Think-Pair-Share</a:t>
            </a:r>
          </a:p>
          <a:p>
            <a:pPr marL="514350" indent="-514350">
              <a:lnSpc>
                <a:spcPct val="200000"/>
              </a:lnSpc>
              <a:buAutoNum type="arabicParenR"/>
            </a:pPr>
            <a:r>
              <a:rPr lang="en-US" sz="3000" dirty="0"/>
              <a:t>Jigsaw Activity </a:t>
            </a:r>
          </a:p>
          <a:p>
            <a:pPr marL="514350" indent="-514350">
              <a:lnSpc>
                <a:spcPct val="200000"/>
              </a:lnSpc>
              <a:buAutoNum type="arabicParenR"/>
            </a:pPr>
            <a:r>
              <a:rPr lang="en-US" sz="3000" dirty="0"/>
              <a:t>Class Discussion </a:t>
            </a:r>
          </a:p>
          <a:p>
            <a:pPr marL="514350" indent="-514350">
              <a:lnSpc>
                <a:spcPct val="200000"/>
              </a:lnSpc>
              <a:buAutoNum type="arabicParenR"/>
            </a:pPr>
            <a:r>
              <a:rPr lang="en-US" sz="3000" dirty="0"/>
              <a:t>Flipgrid Video Reflection</a:t>
            </a:r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1069520" y="4608382"/>
            <a:ext cx="7354633" cy="208424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While watching the video think about the following: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 What you think 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higher education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 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Black people’s experience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higher education through history</a:t>
            </a:r>
          </a:p>
        </p:txBody>
      </p:sp>
      <p:pic>
        <p:nvPicPr>
          <p:cNvPr id="5" name="Online Media 6" title="African American Higher Education">
            <a:hlinkClick r:id="" action="ppaction://media"/>
            <a:extLst>
              <a:ext uri="{FF2B5EF4-FFF2-40B4-BE49-F238E27FC236}">
                <a16:creationId xmlns:a16="http://schemas.microsoft.com/office/drawing/2014/main" id="{C05FEF90-95FE-469B-BFF0-C73524FA1D7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12911" y="1144413"/>
            <a:ext cx="6118177" cy="3456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4E2C1A-3C56-4BFA-A0CD-1C3C7C12A05C}"/>
              </a:ext>
            </a:extLst>
          </p:cNvPr>
          <p:cNvSpPr txBox="1"/>
          <p:nvPr/>
        </p:nvSpPr>
        <p:spPr>
          <a:xfrm>
            <a:off x="5958237" y="109237"/>
            <a:ext cx="2776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68076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1D0301-4679-43E9-8310-E86E6B91F192}"/>
              </a:ext>
            </a:extLst>
          </p:cNvPr>
          <p:cNvSpPr txBox="1"/>
          <p:nvPr/>
        </p:nvSpPr>
        <p:spPr>
          <a:xfrm>
            <a:off x="194553" y="1165405"/>
            <a:ext cx="877434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In your </a:t>
            </a:r>
            <a:r>
              <a:rPr lang="en-US" sz="2500" b="1" dirty="0">
                <a:latin typeface="Calibri" panose="020F0502020204030204" pitchFamily="34" charset="0"/>
                <a:cs typeface="Calibri" panose="020F0502020204030204" pitchFamily="34" charset="0"/>
              </a:rPr>
              <a:t>expert groups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, you will use the reading, picture, and quote to answer the questions on your Jigsaw activity Graphic Organizer. </a:t>
            </a:r>
          </a:p>
        </p:txBody>
      </p:sp>
      <p:pic>
        <p:nvPicPr>
          <p:cNvPr id="7" name="Picture 6" descr="A person and person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C2C2855D-16FF-44FC-99F3-9E1E91166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53" y="2441571"/>
            <a:ext cx="2308416" cy="2955636"/>
          </a:xfrm>
          <a:prstGeom prst="rect">
            <a:avLst/>
          </a:prstGeom>
        </p:spPr>
      </p:pic>
      <p:pic>
        <p:nvPicPr>
          <p:cNvPr id="9" name="Picture 8" descr="A picture containing person, sky, outdoor, standing&#10;&#10;Description automatically generated">
            <a:extLst>
              <a:ext uri="{FF2B5EF4-FFF2-40B4-BE49-F238E27FC236}">
                <a16:creationId xmlns:a16="http://schemas.microsoft.com/office/drawing/2014/main" id="{9B6653FC-AE6F-4568-B9F4-C0750091E0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5" r="9089"/>
          <a:stretch/>
        </p:blipFill>
        <p:spPr>
          <a:xfrm>
            <a:off x="3294429" y="2616200"/>
            <a:ext cx="2555142" cy="2723865"/>
          </a:xfrm>
          <a:prstGeom prst="rect">
            <a:avLst/>
          </a:prstGeom>
        </p:spPr>
      </p:pic>
      <p:pic>
        <p:nvPicPr>
          <p:cNvPr id="10" name="Picture 9" descr="A picture containing ground, person, outdoor, sport&#10;&#10;Description automatically generated">
            <a:extLst>
              <a:ext uri="{FF2B5EF4-FFF2-40B4-BE49-F238E27FC236}">
                <a16:creationId xmlns:a16="http://schemas.microsoft.com/office/drawing/2014/main" id="{0C8C38BD-C913-48F4-A1D2-F0DBC0BE29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9" r="15477"/>
          <a:stretch/>
        </p:blipFill>
        <p:spPr>
          <a:xfrm>
            <a:off x="6368657" y="2320319"/>
            <a:ext cx="2308416" cy="31981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B6DE1D-DE0D-4C73-8C33-C32CC6C205CA}"/>
              </a:ext>
            </a:extLst>
          </p:cNvPr>
          <p:cNvSpPr txBox="1"/>
          <p:nvPr/>
        </p:nvSpPr>
        <p:spPr>
          <a:xfrm>
            <a:off x="0" y="5922814"/>
            <a:ext cx="10335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Group 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Autherine Lucy            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Group B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Charlayne Hunter                  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Group C: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Vivian Malone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095EA4-B37F-49FF-A9EC-24E107707852}"/>
              </a:ext>
            </a:extLst>
          </p:cNvPr>
          <p:cNvSpPr txBox="1"/>
          <p:nvPr/>
        </p:nvSpPr>
        <p:spPr>
          <a:xfrm>
            <a:off x="6549147" y="5605220"/>
            <a:ext cx="51897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All images from </a:t>
            </a:r>
            <a:r>
              <a:rPr lang="en-US" sz="900" dirty="0" err="1">
                <a:latin typeface="Calibri" panose="020F0502020204030204" pitchFamily="34" charset="0"/>
                <a:cs typeface="Calibri" panose="020F0502020204030204" pitchFamily="34" charset="0"/>
              </a:rPr>
              <a:t>Bettman</a:t>
            </a:r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 Collection/Getty Images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2CD47E-D93B-4A84-8146-A822B5844568}"/>
              </a:ext>
            </a:extLst>
          </p:cNvPr>
          <p:cNvSpPr txBox="1"/>
          <p:nvPr/>
        </p:nvSpPr>
        <p:spPr>
          <a:xfrm>
            <a:off x="5958237" y="109237"/>
            <a:ext cx="31292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Jigsaw - Part 1</a:t>
            </a:r>
          </a:p>
        </p:txBody>
      </p:sp>
    </p:spTree>
    <p:extLst>
      <p:ext uri="{BB962C8B-B14F-4D97-AF65-F5344CB8AC3E}">
        <p14:creationId xmlns:p14="http://schemas.microsoft.com/office/powerpoint/2010/main" val="400093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1D0301-4679-43E9-8310-E86E6B91F192}"/>
              </a:ext>
            </a:extLst>
          </p:cNvPr>
          <p:cNvSpPr txBox="1"/>
          <p:nvPr/>
        </p:nvSpPr>
        <p:spPr>
          <a:xfrm>
            <a:off x="204281" y="1058401"/>
            <a:ext cx="524320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In your 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mixed groups 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you will: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Summarize what you learned about your assigned woman to your new group 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2) Read paragraph 10 together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rabicParenR" startAt="3"/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Answer the discussion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     question together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CD5B91-0B9C-42ED-A36E-744EBFAF9DFC}"/>
              </a:ext>
            </a:extLst>
          </p:cNvPr>
          <p:cNvSpPr txBox="1"/>
          <p:nvPr/>
        </p:nvSpPr>
        <p:spPr>
          <a:xfrm>
            <a:off x="5958237" y="109237"/>
            <a:ext cx="31292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Jigsaw - Part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27C7B5-C123-423D-BFCB-84C99692FBB2}"/>
              </a:ext>
            </a:extLst>
          </p:cNvPr>
          <p:cNvSpPr/>
          <p:nvPr/>
        </p:nvSpPr>
        <p:spPr>
          <a:xfrm>
            <a:off x="5447488" y="914400"/>
            <a:ext cx="3696511" cy="5943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MS Mincho" panose="02020609040205080304" pitchFamily="49" charset="-128"/>
                <a:cs typeface="Courier New" panose="02070309020205020404" pitchFamily="49" charset="0"/>
              </a:rPr>
              <a:t>“One day, any day, you must be bold, have courage, and walk through a door that leads to opportunity for others.” </a:t>
            </a:r>
          </a:p>
          <a:p>
            <a:r>
              <a:rPr lang="en-US" sz="3000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MS Mincho" panose="02020609040205080304" pitchFamily="49" charset="-128"/>
                <a:cs typeface="Courier New" panose="02070309020205020404" pitchFamily="49" charset="0"/>
              </a:rPr>
              <a:t>– Vivian Malone</a:t>
            </a:r>
            <a:endParaRPr lang="en-US" sz="3000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281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14A2B3-5B66-4230-9B1C-F298534D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2468" y="245612"/>
            <a:ext cx="5266971" cy="50831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Flip Grid Gratitude!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A1D310-2F36-469A-9D00-AF32C1ECAF79}"/>
              </a:ext>
            </a:extLst>
          </p:cNvPr>
          <p:cNvSpPr txBox="1"/>
          <p:nvPr/>
        </p:nvSpPr>
        <p:spPr>
          <a:xfrm>
            <a:off x="175098" y="1299663"/>
            <a:ext cx="8793804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Both </a:t>
            </a:r>
            <a:r>
              <a:rPr lang="en-US" sz="2500" b="1" dirty="0">
                <a:latin typeface="Calibri" panose="020F0502020204030204" pitchFamily="34" charset="0"/>
                <a:cs typeface="Calibri" panose="020F0502020204030204" pitchFamily="34" charset="0"/>
              </a:rPr>
              <a:t>Autherine Lucy 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500" b="1" dirty="0">
                <a:latin typeface="Calibri" panose="020F0502020204030204" pitchFamily="34" charset="0"/>
                <a:cs typeface="Calibri" panose="020F0502020204030204" pitchFamily="34" charset="0"/>
              </a:rPr>
              <a:t>Charlayne Hunter 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are alive today!</a:t>
            </a:r>
          </a:p>
          <a:p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Make a </a:t>
            </a:r>
            <a:r>
              <a:rPr lang="en-U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FlipGrid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 video addressing the following (at least 2 minutes in length): 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Share how Lucy, Hunter, and Malone made a difference in higher education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Thank Lucy, Hunter, and Malone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Discuss how the Lucy, Hunter, and Malone have inspired you</a:t>
            </a:r>
          </a:p>
        </p:txBody>
      </p:sp>
    </p:spTree>
    <p:extLst>
      <p:ext uri="{BB962C8B-B14F-4D97-AF65-F5344CB8AC3E}">
        <p14:creationId xmlns:p14="http://schemas.microsoft.com/office/powerpoint/2010/main" val="1640411273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402</TotalTime>
  <Words>238</Words>
  <Application>Microsoft Macintosh PowerPoint</Application>
  <PresentationFormat>On-screen Show (4:3)</PresentationFormat>
  <Paragraphs>37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Courier New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Flip Grid Gratitude!</vt:lpstr>
    </vt:vector>
  </TitlesOfParts>
  <Manager/>
  <Company>OSU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Jacquie Aberegg</dc:creator>
  <cp:keywords/>
  <dc:description/>
  <cp:lastModifiedBy>Augustine, Tami</cp:lastModifiedBy>
  <cp:revision>105</cp:revision>
  <cp:lastPrinted>2013-08-13T14:25:08Z</cp:lastPrinted>
  <dcterms:created xsi:type="dcterms:W3CDTF">2013-05-24T18:55:25Z</dcterms:created>
  <dcterms:modified xsi:type="dcterms:W3CDTF">2022-03-20T00:20:22Z</dcterms:modified>
  <cp:category/>
</cp:coreProperties>
</file>