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7010400" cy="9236075"/>
  <p:embeddedFontLst>
    <p:embeddedFont>
      <p:font typeface="Calibri" panose="020F0502020204030204" pitchFamily="3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wXvSC2Gc3k2Bhz9GfbaIC2zo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 Pat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D1081-CA57-B64B-A030-57050736ED1F}" v="104" dt="2023-06-07T17:35:35.484"/>
  </p1510:revLst>
</p1510:revInfo>
</file>

<file path=ppt/tableStyles.xml><?xml version="1.0" encoding="utf-8"?>
<a:tblStyleLst xmlns:a="http://schemas.openxmlformats.org/drawingml/2006/main" def="{58131AFE-9B25-4E85-8068-06DDE4D3FC19}">
  <a:tblStyle styleId="{58131AFE-9B25-4E85-8068-06DDE4D3FC1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0"/>
    <p:restoredTop sz="94640"/>
  </p:normalViewPr>
  <p:slideViewPr>
    <p:cSldViewPr snapToGrid="0">
      <p:cViewPr varScale="1">
        <p:scale>
          <a:sx n="111" d="100"/>
          <a:sy n="111" d="100"/>
        </p:scale>
        <p:origin x="432" y="216"/>
      </p:cViewPr>
      <p:guideLst>
        <p:guide orient="horz" pos="2160"/>
        <p:guide pos="2880"/>
      </p:guideLst>
    </p:cSldViewPr>
  </p:slideViewPr>
  <p:outlineViewPr>
    <p:cViewPr>
      <p:scale>
        <a:sx n="33" d="100"/>
        <a:sy n="33" d="100"/>
      </p:scale>
      <p:origin x="0" y="-11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s, Merve" userId="b860293c-b116-4db0-ab8d-8afb6f3f5389" providerId="ADAL" clId="{47DD1081-CA57-B64B-A030-57050736ED1F}"/>
    <pc:docChg chg="custSel modSld delMainMaster">
      <pc:chgData name="Savas, Merve" userId="b860293c-b116-4db0-ab8d-8afb6f3f5389" providerId="ADAL" clId="{47DD1081-CA57-B64B-A030-57050736ED1F}" dt="2023-06-07T17:37:17.563" v="153" actId="13244"/>
      <pc:docMkLst>
        <pc:docMk/>
      </pc:docMkLst>
      <pc:sldChg chg="modSp mod">
        <pc:chgData name="Savas, Merve" userId="b860293c-b116-4db0-ab8d-8afb6f3f5389" providerId="ADAL" clId="{47DD1081-CA57-B64B-A030-57050736ED1F}" dt="2023-06-07T17:28:10.200" v="42" actId="13238"/>
        <pc:sldMkLst>
          <pc:docMk/>
          <pc:sldMk cId="0" sldId="260"/>
        </pc:sldMkLst>
        <pc:graphicFrameChg chg="modGraphic">
          <ac:chgData name="Savas, Merve" userId="b860293c-b116-4db0-ab8d-8afb6f3f5389" providerId="ADAL" clId="{47DD1081-CA57-B64B-A030-57050736ED1F}" dt="2023-06-07T17:28:10.200" v="42" actId="13238"/>
          <ac:graphicFrameMkLst>
            <pc:docMk/>
            <pc:sldMk cId="0" sldId="260"/>
            <ac:graphicFrameMk id="260" creationId="{00000000-0000-0000-0000-000000000000}"/>
          </ac:graphicFrameMkLst>
        </pc:graphicFrameChg>
      </pc:sldChg>
      <pc:sldChg chg="addSp delSp modSp mod">
        <pc:chgData name="Savas, Merve" userId="b860293c-b116-4db0-ab8d-8afb6f3f5389" providerId="ADAL" clId="{47DD1081-CA57-B64B-A030-57050736ED1F}" dt="2023-06-07T17:37:02.179" v="152" actId="13244"/>
        <pc:sldMkLst>
          <pc:docMk/>
          <pc:sldMk cId="0" sldId="267"/>
        </pc:sldMkLst>
        <pc:spChg chg="add mod modVis">
          <ac:chgData name="Savas, Merve" userId="b860293c-b116-4db0-ab8d-8afb6f3f5389" providerId="ADAL" clId="{47DD1081-CA57-B64B-A030-57050736ED1F}" dt="2023-06-07T17:36:20.348" v="151" actId="14430"/>
          <ac:spMkLst>
            <pc:docMk/>
            <pc:sldMk cId="0" sldId="267"/>
            <ac:spMk id="2" creationId="{B74318FB-0F90-7076-00D0-F1E7FF708835}"/>
          </ac:spMkLst>
        </pc:spChg>
        <pc:spChg chg="add del mod">
          <ac:chgData name="Savas, Merve" userId="b860293c-b116-4db0-ab8d-8afb6f3f5389" providerId="ADAL" clId="{47DD1081-CA57-B64B-A030-57050736ED1F}" dt="2023-06-07T17:34:41.205" v="140" actId="21"/>
          <ac:spMkLst>
            <pc:docMk/>
            <pc:sldMk cId="0" sldId="267"/>
            <ac:spMk id="301" creationId="{00000000-0000-0000-0000-000000000000}"/>
          </ac:spMkLst>
        </pc:spChg>
        <pc:spChg chg="mod ord">
          <ac:chgData name="Savas, Merve" userId="b860293c-b116-4db0-ab8d-8afb6f3f5389" providerId="ADAL" clId="{47DD1081-CA57-B64B-A030-57050736ED1F}" dt="2023-06-07T17:37:02.179" v="152" actId="13244"/>
          <ac:spMkLst>
            <pc:docMk/>
            <pc:sldMk cId="0" sldId="267"/>
            <ac:spMk id="302" creationId="{00000000-0000-0000-0000-000000000000}"/>
          </ac:spMkLst>
        </pc:spChg>
      </pc:sldChg>
      <pc:sldChg chg="addSp delSp modSp mod modClrScheme chgLayout">
        <pc:chgData name="Savas, Merve" userId="b860293c-b116-4db0-ab8d-8afb6f3f5389" providerId="ADAL" clId="{47DD1081-CA57-B64B-A030-57050736ED1F}" dt="2023-06-07T17:33:08.472" v="128" actId="255"/>
        <pc:sldMkLst>
          <pc:docMk/>
          <pc:sldMk cId="0" sldId="270"/>
        </pc:sldMkLst>
        <pc:spChg chg="add mod ord">
          <ac:chgData name="Savas, Merve" userId="b860293c-b116-4db0-ab8d-8afb6f3f5389" providerId="ADAL" clId="{47DD1081-CA57-B64B-A030-57050736ED1F}" dt="2023-06-07T17:32:59.524" v="127" actId="255"/>
          <ac:spMkLst>
            <pc:docMk/>
            <pc:sldMk cId="0" sldId="270"/>
            <ac:spMk id="2" creationId="{58FF5B9A-741D-81AD-9798-4DDF6A2D4DFB}"/>
          </ac:spMkLst>
        </pc:spChg>
        <pc:spChg chg="add mod ord">
          <ac:chgData name="Savas, Merve" userId="b860293c-b116-4db0-ab8d-8afb6f3f5389" providerId="ADAL" clId="{47DD1081-CA57-B64B-A030-57050736ED1F}" dt="2023-06-07T17:33:08.472" v="128" actId="255"/>
          <ac:spMkLst>
            <pc:docMk/>
            <pc:sldMk cId="0" sldId="270"/>
            <ac:spMk id="3" creationId="{0B71E724-38A3-3974-E528-F0FE245EF680}"/>
          </ac:spMkLst>
        </pc:spChg>
        <pc:spChg chg="del mod">
          <ac:chgData name="Savas, Merve" userId="b860293c-b116-4db0-ab8d-8afb6f3f5389" providerId="ADAL" clId="{47DD1081-CA57-B64B-A030-57050736ED1F}" dt="2023-06-07T17:32:45.800" v="123" actId="21"/>
          <ac:spMkLst>
            <pc:docMk/>
            <pc:sldMk cId="0" sldId="270"/>
            <ac:spMk id="319" creationId="{00000000-0000-0000-0000-000000000000}"/>
          </ac:spMkLst>
        </pc:spChg>
      </pc:sldChg>
      <pc:sldChg chg="addSp modSp mod">
        <pc:chgData name="Savas, Merve" userId="b860293c-b116-4db0-ab8d-8afb6f3f5389" providerId="ADAL" clId="{47DD1081-CA57-B64B-A030-57050736ED1F}" dt="2023-06-07T17:37:17.563" v="153" actId="13244"/>
        <pc:sldMkLst>
          <pc:docMk/>
          <pc:sldMk cId="0" sldId="271"/>
        </pc:sldMkLst>
        <pc:spChg chg="add mod">
          <ac:chgData name="Savas, Merve" userId="b860293c-b116-4db0-ab8d-8afb6f3f5389" providerId="ADAL" clId="{47DD1081-CA57-B64B-A030-57050736ED1F}" dt="2023-06-07T17:33:59.465" v="138" actId="20577"/>
          <ac:spMkLst>
            <pc:docMk/>
            <pc:sldMk cId="0" sldId="271"/>
            <ac:spMk id="2" creationId="{90FB58D7-1F7F-5D0B-CD47-D9869F51F9F9}"/>
          </ac:spMkLst>
        </pc:spChg>
        <pc:spChg chg="ord">
          <ac:chgData name="Savas, Merve" userId="b860293c-b116-4db0-ab8d-8afb6f3f5389" providerId="ADAL" clId="{47DD1081-CA57-B64B-A030-57050736ED1F}" dt="2023-06-07T17:37:17.563" v="153" actId="13244"/>
          <ac:spMkLst>
            <pc:docMk/>
            <pc:sldMk cId="0" sldId="271"/>
            <ac:spMk id="324" creationId="{00000000-0000-0000-0000-000000000000}"/>
          </ac:spMkLst>
        </pc:spChg>
      </pc:sldChg>
      <pc:sldChg chg="modSp mod">
        <pc:chgData name="Savas, Merve" userId="b860293c-b116-4db0-ab8d-8afb6f3f5389" providerId="ADAL" clId="{47DD1081-CA57-B64B-A030-57050736ED1F}" dt="2023-06-07T17:31:24.931" v="52" actId="962"/>
        <pc:sldMkLst>
          <pc:docMk/>
          <pc:sldMk cId="0" sldId="272"/>
        </pc:sldMkLst>
        <pc:picChg chg="mod">
          <ac:chgData name="Savas, Merve" userId="b860293c-b116-4db0-ab8d-8afb6f3f5389" providerId="ADAL" clId="{47DD1081-CA57-B64B-A030-57050736ED1F}" dt="2023-06-07T17:31:24.931" v="52" actId="962"/>
          <ac:picMkLst>
            <pc:docMk/>
            <pc:sldMk cId="0" sldId="272"/>
            <ac:picMk id="331" creationId="{00000000-0000-0000-0000-000000000000}"/>
          </ac:picMkLst>
        </pc:picChg>
      </pc:sldChg>
      <pc:sldChg chg="modSp modNotes">
        <pc:chgData name="Savas, Merve" userId="b860293c-b116-4db0-ab8d-8afb6f3f5389" providerId="ADAL" clId="{47DD1081-CA57-B64B-A030-57050736ED1F}" dt="2023-06-07T17:31:00.995" v="50" actId="20577"/>
        <pc:sldMkLst>
          <pc:docMk/>
          <pc:sldMk cId="0" sldId="273"/>
        </pc:sldMkLst>
        <pc:spChg chg="mod">
          <ac:chgData name="Savas, Merve" userId="b860293c-b116-4db0-ab8d-8afb6f3f5389" providerId="ADAL" clId="{47DD1081-CA57-B64B-A030-57050736ED1F}" dt="2023-06-07T17:31:00.995" v="50" actId="20577"/>
          <ac:spMkLst>
            <pc:docMk/>
            <pc:sldMk cId="0" sldId="273"/>
            <ac:spMk id="336" creationId="{00000000-0000-0000-0000-000000000000}"/>
          </ac:spMkLst>
        </pc:spChg>
      </pc:sldChg>
      <pc:sldMasterChg chg="del">
        <pc:chgData name="Savas, Merve" userId="b860293c-b116-4db0-ab8d-8afb6f3f5389" providerId="ADAL" clId="{47DD1081-CA57-B64B-A030-57050736ED1F}" dt="2023-06-07T17:32:14.884" v="58" actId="700"/>
        <pc:sldMasterMkLst>
          <pc:docMk/>
          <pc:sldMasterMk cId="0" sldId="2147483663"/>
        </pc:sldMasterMkLst>
      </pc:sldMasterChg>
      <pc:sldMasterChg chg="del delSldLayout">
        <pc:chgData name="Savas, Merve" userId="b860293c-b116-4db0-ab8d-8afb6f3f5389" providerId="ADAL" clId="{47DD1081-CA57-B64B-A030-57050736ED1F}" dt="2023-06-07T17:32:14.884" v="58" actId="700"/>
        <pc:sldMasterMkLst>
          <pc:docMk/>
          <pc:sldMasterMk cId="0" sldId="2147483664"/>
        </pc:sldMasterMkLst>
        <pc:sldLayoutChg chg="del">
          <pc:chgData name="Savas, Merve" userId="b860293c-b116-4db0-ab8d-8afb6f3f5389" providerId="ADAL" clId="{47DD1081-CA57-B64B-A030-57050736ED1F}" dt="2023-06-07T17:32:14.884" v="58" actId="700"/>
          <pc:sldLayoutMkLst>
            <pc:docMk/>
            <pc:sldMasterMk cId="0" sldId="2147483664"/>
            <pc:sldLayoutMk cId="0" sldId="2147483665"/>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66"/>
        </pc:sldMasterMkLst>
        <pc:sldLayoutChg chg="del">
          <pc:chgData name="Savas, Merve" userId="b860293c-b116-4db0-ab8d-8afb6f3f5389" providerId="ADAL" clId="{47DD1081-CA57-B64B-A030-57050736ED1F}" dt="2023-06-07T17:32:14.884" v="58" actId="700"/>
          <pc:sldLayoutMkLst>
            <pc:docMk/>
            <pc:sldMasterMk cId="0" sldId="2147483666"/>
            <pc:sldLayoutMk cId="0" sldId="2147483667"/>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68"/>
        </pc:sldMasterMkLst>
        <pc:sldLayoutChg chg="del">
          <pc:chgData name="Savas, Merve" userId="b860293c-b116-4db0-ab8d-8afb6f3f5389" providerId="ADAL" clId="{47DD1081-CA57-B64B-A030-57050736ED1F}" dt="2023-06-07T17:32:14.884" v="58" actId="700"/>
          <pc:sldLayoutMkLst>
            <pc:docMk/>
            <pc:sldMasterMk cId="0" sldId="2147483668"/>
            <pc:sldLayoutMk cId="0" sldId="2147483669"/>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70"/>
        </pc:sldMasterMkLst>
        <pc:sldLayoutChg chg="del">
          <pc:chgData name="Savas, Merve" userId="b860293c-b116-4db0-ab8d-8afb6f3f5389" providerId="ADAL" clId="{47DD1081-CA57-B64B-A030-57050736ED1F}" dt="2023-06-07T17:32:14.884" v="58" actId="700"/>
          <pc:sldLayoutMkLst>
            <pc:docMk/>
            <pc:sldMasterMk cId="0" sldId="2147483670"/>
            <pc:sldLayoutMk cId="0" sldId="2147483671"/>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72"/>
        </pc:sldMasterMkLst>
        <pc:sldLayoutChg chg="del">
          <pc:chgData name="Savas, Merve" userId="b860293c-b116-4db0-ab8d-8afb6f3f5389" providerId="ADAL" clId="{47DD1081-CA57-B64B-A030-57050736ED1F}" dt="2023-06-07T17:32:14.884" v="58" actId="700"/>
          <pc:sldLayoutMkLst>
            <pc:docMk/>
            <pc:sldMasterMk cId="0" sldId="2147483672"/>
            <pc:sldLayoutMk cId="0" sldId="2147483673"/>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74"/>
        </pc:sldMasterMkLst>
        <pc:sldLayoutChg chg="del">
          <pc:chgData name="Savas, Merve" userId="b860293c-b116-4db0-ab8d-8afb6f3f5389" providerId="ADAL" clId="{47DD1081-CA57-B64B-A030-57050736ED1F}" dt="2023-06-07T17:32:14.884" v="58" actId="700"/>
          <pc:sldLayoutMkLst>
            <pc:docMk/>
            <pc:sldMasterMk cId="0" sldId="2147483674"/>
            <pc:sldLayoutMk cId="0" sldId="2147483675"/>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76"/>
        </pc:sldMasterMkLst>
        <pc:sldLayoutChg chg="del">
          <pc:chgData name="Savas, Merve" userId="b860293c-b116-4db0-ab8d-8afb6f3f5389" providerId="ADAL" clId="{47DD1081-CA57-B64B-A030-57050736ED1F}" dt="2023-06-07T17:32:14.884" v="58" actId="700"/>
          <pc:sldLayoutMkLst>
            <pc:docMk/>
            <pc:sldMasterMk cId="0" sldId="2147483676"/>
            <pc:sldLayoutMk cId="0" sldId="2147483677"/>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78"/>
        </pc:sldMasterMkLst>
        <pc:sldLayoutChg chg="del">
          <pc:chgData name="Savas, Merve" userId="b860293c-b116-4db0-ab8d-8afb6f3f5389" providerId="ADAL" clId="{47DD1081-CA57-B64B-A030-57050736ED1F}" dt="2023-06-07T17:32:14.884" v="58" actId="700"/>
          <pc:sldLayoutMkLst>
            <pc:docMk/>
            <pc:sldMasterMk cId="0" sldId="2147483678"/>
            <pc:sldLayoutMk cId="0" sldId="2147483679"/>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80"/>
        </pc:sldMasterMkLst>
        <pc:sldLayoutChg chg="del">
          <pc:chgData name="Savas, Merve" userId="b860293c-b116-4db0-ab8d-8afb6f3f5389" providerId="ADAL" clId="{47DD1081-CA57-B64B-A030-57050736ED1F}" dt="2023-06-07T17:32:14.884" v="58" actId="700"/>
          <pc:sldLayoutMkLst>
            <pc:docMk/>
            <pc:sldMasterMk cId="0" sldId="2147483680"/>
            <pc:sldLayoutMk cId="0" sldId="2147483681"/>
          </pc:sldLayoutMkLst>
        </pc:sldLayoutChg>
      </pc:sldMasterChg>
      <pc:sldMasterChg chg="del delSldLayout">
        <pc:chgData name="Savas, Merve" userId="b860293c-b116-4db0-ab8d-8afb6f3f5389" providerId="ADAL" clId="{47DD1081-CA57-B64B-A030-57050736ED1F}" dt="2023-06-07T17:32:14.884" v="58" actId="700"/>
        <pc:sldMasterMkLst>
          <pc:docMk/>
          <pc:sldMasterMk cId="0" sldId="2147483682"/>
        </pc:sldMasterMkLst>
        <pc:sldLayoutChg chg="del">
          <pc:chgData name="Savas, Merve" userId="b860293c-b116-4db0-ab8d-8afb6f3f5389" providerId="ADAL" clId="{47DD1081-CA57-B64B-A030-57050736ED1F}" dt="2023-06-07T17:32:14.884" v="58" actId="700"/>
          <pc:sldLayoutMkLst>
            <pc:docMk/>
            <pc:sldMasterMk cId="0" sldId="2147483682"/>
            <pc:sldLayoutMk cId="0" sldId="2147483683"/>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3-04-12T18:07:03.174" idx="1">
    <p:pos x="6000" y="0"/>
    <p:text>Slide show has lots of content, if not formatted very attractively.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vDV-5X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1962"/>
          </a:xfrm>
          <a:prstGeom prst="rect">
            <a:avLst/>
          </a:prstGeom>
          <a:noFill/>
          <a:ln>
            <a:noFill/>
          </a:ln>
        </p:spPr>
        <p:txBody>
          <a:bodyPr spcFirstLastPara="1" wrap="square" lIns="92825" tIns="46400" rIns="92825" bIns="464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970337" y="0"/>
            <a:ext cx="3038475" cy="461962"/>
          </a:xfrm>
          <a:prstGeom prst="rect">
            <a:avLst/>
          </a:prstGeom>
          <a:noFill/>
          <a:ln>
            <a:noFill/>
          </a:ln>
        </p:spPr>
        <p:txBody>
          <a:bodyPr spcFirstLastPara="1" wrap="square" lIns="92825" tIns="46400" rIns="92825" bIns="46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2525"/>
            <a:ext cx="3038475" cy="461962"/>
          </a:xfrm>
          <a:prstGeom prst="rect">
            <a:avLst/>
          </a:prstGeom>
          <a:noFill/>
          <a:ln>
            <a:noFill/>
          </a:ln>
        </p:spPr>
        <p:txBody>
          <a:bodyPr spcFirstLastPara="1" wrap="square" lIns="92825" tIns="46400" rIns="92825" bIns="464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970337" y="8772525"/>
            <a:ext cx="3038475" cy="461962"/>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1: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4: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7: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7: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9: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3: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6: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7: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8: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notes"/>
          <p:cNvSpPr txBox="1">
            <a:spLocks noGrp="1"/>
          </p:cNvSpPr>
          <p:nvPr>
            <p:ph type="body" idx="1"/>
          </p:nvPr>
        </p:nvSpPr>
        <p:spPr>
          <a:xfrm>
            <a:off x="701675" y="4387850"/>
            <a:ext cx="5607050" cy="4156075"/>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9:notes"/>
          <p:cNvSpPr>
            <a:spLocks noGrp="1" noRot="1" noChangeAspect="1"/>
          </p:cNvSpPr>
          <p:nvPr>
            <p:ph type="sldImg" idx="2"/>
          </p:nvPr>
        </p:nvSpPr>
        <p:spPr>
          <a:xfrm>
            <a:off x="1195387"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1" name="Google Shape;71;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629842" y="365130"/>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a:off x="629842" y="1681164"/>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7" name="Google Shape;77;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33"/>
          <p:cNvSpPr txBox="1">
            <a:spLocks noGrp="1"/>
          </p:cNvSpPr>
          <p:nvPr>
            <p:ph type="body" idx="3"/>
          </p:nvPr>
        </p:nvSpPr>
        <p:spPr>
          <a:xfrm>
            <a:off x="4629154" y="1681164"/>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9" name="Google Shape;79;p33"/>
          <p:cNvSpPr txBox="1">
            <a:spLocks noGrp="1"/>
          </p:cNvSpPr>
          <p:nvPr>
            <p:ph type="body" idx="4"/>
          </p:nvPr>
        </p:nvSpPr>
        <p:spPr>
          <a:xfrm>
            <a:off x="4629154"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3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5" name="Google Shape;85;p34"/>
          <p:cNvSpPr txBox="1">
            <a:spLocks noGrp="1"/>
          </p:cNvSpPr>
          <p:nvPr>
            <p:ph type="body" idx="1"/>
          </p:nvPr>
        </p:nvSpPr>
        <p:spPr>
          <a:xfrm>
            <a:off x="628651"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34"/>
          <p:cNvSpPr txBox="1">
            <a:spLocks noGrp="1"/>
          </p:cNvSpPr>
          <p:nvPr>
            <p:ph type="body" idx="2"/>
          </p:nvPr>
        </p:nvSpPr>
        <p:spPr>
          <a:xfrm>
            <a:off x="4629151"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623889" y="1709744"/>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3889" y="4589469"/>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4" name="Google Shape;24;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26"/>
          <p:cNvSpPr txBox="1">
            <a:spLocks noGrp="1"/>
          </p:cNvSpPr>
          <p:nvPr>
            <p:ph type="ctrTitle"/>
          </p:nvPr>
        </p:nvSpPr>
        <p:spPr>
          <a:xfrm>
            <a:off x="1143000" y="1122364"/>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6" name="Google Shape;36;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rot="5400000">
            <a:off x="4623596"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rot="5400000">
            <a:off x="623095" y="370682"/>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8"/>
          <p:cNvSpPr txBox="1">
            <a:spLocks noGrp="1"/>
          </p:cNvSpPr>
          <p:nvPr>
            <p:ph type="body" idx="1"/>
          </p:nvPr>
        </p:nvSpPr>
        <p:spPr>
          <a:xfrm rot="5400000">
            <a:off x="2396331"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9"/>
          <p:cNvSpPr>
            <a:spLocks noGrp="1"/>
          </p:cNvSpPr>
          <p:nvPr>
            <p:ph type="pic" idx="2"/>
          </p:nvPr>
        </p:nvSpPr>
        <p:spPr>
          <a:xfrm>
            <a:off x="3887391" y="987431"/>
            <a:ext cx="4629151" cy="4873625"/>
          </a:xfrm>
          <a:prstGeom prst="rect">
            <a:avLst/>
          </a:prstGeom>
          <a:noFill/>
          <a:ln>
            <a:noFill/>
          </a:ln>
        </p:spPr>
      </p:sp>
      <p:sp>
        <p:nvSpPr>
          <p:cNvPr id="54" name="Google Shape;54;p29"/>
          <p:cNvSpPr txBox="1">
            <a:spLocks noGrp="1"/>
          </p:cNvSpPr>
          <p:nvPr>
            <p:ph type="body" idx="1"/>
          </p:nvPr>
        </p:nvSpPr>
        <p:spPr>
          <a:xfrm>
            <a:off x="629841" y="2057400"/>
            <a:ext cx="2949179"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5" name="Google Shape;55;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887391" y="987431"/>
            <a:ext cx="4629151"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0"/>
          <p:cNvSpPr txBox="1">
            <a:spLocks noGrp="1"/>
          </p:cNvSpPr>
          <p:nvPr>
            <p:ph type="body" idx="2"/>
          </p:nvPr>
        </p:nvSpPr>
        <p:spPr>
          <a:xfrm>
            <a:off x="629841" y="2057400"/>
            <a:ext cx="2949179"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13" name="Google Shape;13;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14" name="Google Shape;14;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92" name="Google Shape;92;p23"/>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94" name="Google Shape;94;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95" name="Google Shape;95;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9G4OGwx2oYg" TargetMode="External"/><Relationship Id="rId3" Type="http://schemas.openxmlformats.org/officeDocument/2006/relationships/hyperlink" Target="https://www.youtube.com/watch?v=8ABRlWybBqM" TargetMode="External"/><Relationship Id="rId7" Type="http://schemas.openxmlformats.org/officeDocument/2006/relationships/hyperlink" Target="https://www.youtube.com/watch?v=KHW0Gs-Lg6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youtube.com/watch?v=bjGLECNnxKE" TargetMode="External"/><Relationship Id="rId5" Type="http://schemas.openxmlformats.org/officeDocument/2006/relationships/hyperlink" Target="https://www.youtube.com/watch?v=S0nHfF9e4u4" TargetMode="External"/><Relationship Id="rId4" Type="http://schemas.openxmlformats.org/officeDocument/2006/relationships/hyperlink" Target="https://www.youtube.com/watch?v=ztRSm_SJP58" TargetMode="External"/><Relationship Id="rId9" Type="http://schemas.openxmlformats.org/officeDocument/2006/relationships/hyperlink" Target="https://www.youtube.com/watch?v=1z1D2_KWCbU&amp;t=1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mplicit.harvard.edu/implicit/Study?tid=-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www.yesmagazine.org/people-power/my-white-friend-asked-me-on-facebook-to-explain-white-privilege-i-decided-to-be-honest-20170809" TargetMode="External"/><Relationship Id="rId4" Type="http://schemas.openxmlformats.org/officeDocument/2006/relationships/hyperlink" Target="https://m.youtube.com/watch?v=oJfbKj1vYsQ"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WPLL7V6FO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Z_jp11WxC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UfMQhsBLww"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www.cnn.com/video/data/2.0/video/living/2013/04/29/natpkg-orig-wilcox-first-interracial-prom.cnn.html" TargetMode="External"/><Relationship Id="rId4" Type="http://schemas.openxmlformats.org/officeDocument/2006/relationships/hyperlink" Target="https://www.youtube.com/watch?v=gjjQ6fFFyZ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dTRuCsyQC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youtube.com/watch?v=BEO3H5BOlF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TGTntifabI" TargetMode="External"/><Relationship Id="rId7" Type="http://schemas.openxmlformats.org/officeDocument/2006/relationships/hyperlink" Target="https://www.youtube.com/watch?v=3QIWolLM9i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youtube.com/watch?v=F2xv4fba65U" TargetMode="External"/><Relationship Id="rId5" Type="http://schemas.openxmlformats.org/officeDocument/2006/relationships/hyperlink" Target="https://www.youtube.com/watch?v=t5S2qRcO8Qw" TargetMode="External"/><Relationship Id="rId4" Type="http://schemas.openxmlformats.org/officeDocument/2006/relationships/hyperlink" Target="http://thinkprogress.org/justice/2015/04/07/3644139/sc-cop-charged-with-murd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bsnews.com/news/camden-new-jersey-police-emphasize-community-relations-non-lethal-forc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theguardian.com/us-news/2020/may/29/george-floyd-killing-protests-police-brutality" TargetMode="External"/><Relationship Id="rId5" Type="http://schemas.openxmlformats.org/officeDocument/2006/relationships/hyperlink" Target="https://www.youtube.com/watch?v=yfi3Ndh3n-g" TargetMode="External"/><Relationship Id="rId4" Type="http://schemas.openxmlformats.org/officeDocument/2006/relationships/hyperlink" Target="https://www.youtube.com/watch?v=tP0awqth0X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Warm-up </a:t>
            </a:r>
            <a:endParaRPr dirty="0"/>
          </a:p>
        </p:txBody>
      </p:sp>
      <p:sp>
        <p:nvSpPr>
          <p:cNvPr id="236" name="Google Shape;236;p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a:t>
            </a:r>
            <a:r>
              <a:rPr lang="en-US" sz="3200"/>
              <a:t>Martin Luther King, </a:t>
            </a:r>
            <a:r>
              <a:rPr lang="en-US" sz="3200" b="0" i="0" u="none" strike="noStrike" cap="none">
                <a:solidFill>
                  <a:schemeClr val="dk1"/>
                </a:solidFill>
                <a:latin typeface="Calibri"/>
                <a:ea typeface="Calibri"/>
                <a:cs typeface="Calibri"/>
                <a:sym typeface="Calibri"/>
              </a:rPr>
              <a:t>Jr. was alive today, do you think he would believe that “his dream” had been achieved? Why or why not?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609600" y="152400"/>
            <a:ext cx="7886700" cy="5492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Racism Videos</a:t>
            </a:r>
            <a:endParaRPr/>
          </a:p>
        </p:txBody>
      </p:sp>
      <p:sp>
        <p:nvSpPr>
          <p:cNvPr id="290" name="Google Shape;290;p10"/>
          <p:cNvSpPr txBox="1">
            <a:spLocks noGrp="1"/>
          </p:cNvSpPr>
          <p:nvPr>
            <p:ph type="body" idx="1"/>
          </p:nvPr>
        </p:nvSpPr>
        <p:spPr>
          <a:xfrm>
            <a:off x="628650" y="685800"/>
            <a:ext cx="7886700" cy="5491162"/>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https://www.youtube.com/watch?v=8ABRlWybBqM</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Bike thief  </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https://www.youtube.com/watch?v=ztRSm_SJP58</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Key and Peele Hoodie</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https://www.youtube.com/watch?v=S0nHfF9e4u4</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Latino Workers</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https://www.youtube.com/watch?v=bjGLECNnxKE</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Black Boyfriend</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https://www.youtube.com/watch?v=KHW0Gs-Lg68</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Latinos at a Restaurant</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https://www.youtube.com/watch?v=9G4OGwx2oYg</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Black Woman Shopping</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https://www.youtube.com/watch?v=1z1D2_KWCbU&amp;t=1s</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100 dollar race, white privilege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Possible extension activity:</a:t>
            </a:r>
            <a:br>
              <a:rPr lang="en-US" sz="3300" b="0" i="0" u="none">
                <a:solidFill>
                  <a:schemeClr val="dk1"/>
                </a:solidFill>
                <a:latin typeface="Calibri"/>
                <a:ea typeface="Calibri"/>
                <a:cs typeface="Calibri"/>
                <a:sym typeface="Calibri"/>
              </a:rPr>
            </a:br>
            <a:r>
              <a:rPr lang="en-US" sz="3300" b="0" i="0" u="none">
                <a:solidFill>
                  <a:schemeClr val="dk1"/>
                </a:solidFill>
                <a:latin typeface="Calibri"/>
                <a:ea typeface="Calibri"/>
                <a:cs typeface="Calibri"/>
                <a:sym typeface="Calibri"/>
              </a:rPr>
              <a:t>Implicit Bias Test: Harvard</a:t>
            </a:r>
            <a:endParaRPr/>
          </a:p>
        </p:txBody>
      </p:sp>
      <p:sp>
        <p:nvSpPr>
          <p:cNvPr id="296" name="Google Shape;296;p1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https://implicit.harvard.edu/implicit/Study?tid=-1</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none">
                <a:solidFill>
                  <a:schemeClr val="dk1"/>
                </a:solidFill>
                <a:latin typeface="Calibri"/>
                <a:ea typeface="Calibri"/>
                <a:cs typeface="Calibri"/>
                <a:sym typeface="Calibri"/>
              </a:rPr>
              <a:t>We all have bias?</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https://m.youtube.com/watch?v=oJfbKj1vYsQ</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http://www.yesmagazine.org/people-power/my-white-friend-asked-me-on-facebook-to-explain-white-privilege-i-decided-to-be-honest-20170809</a:t>
            </a:r>
            <a:endParaRPr/>
          </a:p>
          <a:p>
            <a:pPr marL="171450" marR="0" lvl="0" indent="-38100" algn="l" rtl="0">
              <a:lnSpc>
                <a:spcPct val="90000"/>
              </a:lnSpc>
              <a:spcBef>
                <a:spcPts val="700"/>
              </a:spcBef>
              <a:spcAft>
                <a:spcPts val="0"/>
              </a:spcAft>
              <a:buClr>
                <a:schemeClr val="dk1"/>
              </a:buClr>
              <a:buSzPts val="2100"/>
              <a:buFont typeface="Arial"/>
              <a:buNone/>
            </a:pPr>
            <a:endParaRPr sz="2100" b="0" i="0" u="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2" name="Title 1" hidden="1">
            <a:extLst>
              <a:ext uri="{FF2B5EF4-FFF2-40B4-BE49-F238E27FC236}">
                <a16:creationId xmlns:a16="http://schemas.microsoft.com/office/drawing/2014/main" id="{B74318FB-0F90-7076-00D0-F1E7FF708835}"/>
              </a:ext>
            </a:extLst>
          </p:cNvPr>
          <p:cNvSpPr>
            <a:spLocks noGrp="1"/>
          </p:cNvSpPr>
          <p:nvPr>
            <p:ph type="title"/>
          </p:nvPr>
        </p:nvSpPr>
        <p:spPr>
          <a:xfrm>
            <a:off x="628650" y="-1325562"/>
            <a:ext cx="7886700" cy="1325562"/>
          </a:xfrm>
        </p:spPr>
        <p:txBody>
          <a:bodyPr spcFirstLastPara="1" wrap="square" lIns="91425" tIns="45700" rIns="91425" bIns="45700" anchor="b" anchorCtr="0">
            <a:noAutofit/>
          </a:bodyPr>
          <a:lstStyle/>
          <a:p>
            <a:r>
              <a:rPr lang="en-GB" dirty="0"/>
              <a:t>sources</a:t>
            </a:r>
          </a:p>
        </p:txBody>
      </p:sp>
      <p:sp>
        <p:nvSpPr>
          <p:cNvPr id="302" name="Google Shape;302;p12"/>
          <p:cNvSpPr txBox="1">
            <a:spLocks noGrp="1"/>
          </p:cNvSpPr>
          <p:nvPr>
            <p:ph type="body" idx="1"/>
          </p:nvPr>
        </p:nvSpPr>
        <p:spPr>
          <a:xfrm>
            <a:off x="152400" y="1825625"/>
            <a:ext cx="836295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800"/>
              <a:buFont typeface="Arial"/>
              <a:buChar char="•"/>
            </a:pPr>
            <a:r>
              <a:rPr lang="en-US" sz="2800" b="0" i="0" u="none" dirty="0">
                <a:solidFill>
                  <a:schemeClr val="dk1"/>
                </a:solidFill>
                <a:latin typeface="Calibri"/>
                <a:ea typeface="Calibri"/>
                <a:cs typeface="Calibri"/>
                <a:sym typeface="Calibri"/>
              </a:rPr>
              <a:t>Grab a </a:t>
            </a:r>
            <a:r>
              <a:rPr lang="en-US" sz="2800" dirty="0"/>
              <a:t>C</a:t>
            </a:r>
            <a:r>
              <a:rPr lang="en-US" sz="2800" b="0" i="0" u="none" dirty="0">
                <a:solidFill>
                  <a:schemeClr val="dk1"/>
                </a:solidFill>
                <a:latin typeface="Calibri"/>
                <a:ea typeface="Calibri"/>
                <a:cs typeface="Calibri"/>
                <a:sym typeface="Calibri"/>
              </a:rPr>
              <a:t>hromebook and get logged on. If you don’t have a log on have a friend log on with theirs.</a:t>
            </a:r>
            <a:endParaRPr dirty="0"/>
          </a:p>
          <a:p>
            <a:pPr marL="171450" marR="0" lvl="0" indent="0" algn="l" rtl="0">
              <a:lnSpc>
                <a:spcPct val="90000"/>
              </a:lnSpc>
              <a:spcBef>
                <a:spcPts val="7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800"/>
              <a:buFont typeface="Arial"/>
              <a:buChar char="•"/>
            </a:pPr>
            <a:r>
              <a:rPr lang="en-US" sz="2800" b="0" i="0" u="none" dirty="0">
                <a:solidFill>
                  <a:schemeClr val="dk1"/>
                </a:solidFill>
                <a:latin typeface="Calibri"/>
                <a:ea typeface="Calibri"/>
                <a:cs typeface="Calibri"/>
                <a:sym typeface="Calibri"/>
              </a:rPr>
              <a:t>Go to this website and wait for instructions:</a:t>
            </a:r>
            <a:endParaRPr dirty="0"/>
          </a:p>
          <a:p>
            <a:pPr marL="171450" marR="0" lvl="0" indent="-171450" algn="l" rtl="0">
              <a:lnSpc>
                <a:spcPct val="90000"/>
              </a:lnSpc>
              <a:spcBef>
                <a:spcPts val="700"/>
              </a:spcBef>
              <a:spcAft>
                <a:spcPts val="0"/>
              </a:spcAft>
              <a:buClr>
                <a:schemeClr val="dk1"/>
              </a:buClr>
              <a:buSzPts val="2800"/>
              <a:buFont typeface="Arial"/>
              <a:buChar char="•"/>
            </a:pPr>
            <a:r>
              <a:rPr lang="en-US" sz="2800" b="0" i="0" u="none" dirty="0">
                <a:solidFill>
                  <a:schemeClr val="dk1"/>
                </a:solidFill>
                <a:latin typeface="Calibri"/>
                <a:ea typeface="Calibri"/>
                <a:cs typeface="Calibri"/>
                <a:sym typeface="Calibri"/>
              </a:rPr>
              <a:t>https://</a:t>
            </a:r>
            <a:r>
              <a:rPr lang="en-US" sz="2800" b="0" i="0" u="none" dirty="0" err="1">
                <a:solidFill>
                  <a:schemeClr val="dk1"/>
                </a:solidFill>
                <a:latin typeface="Calibri"/>
                <a:ea typeface="Calibri"/>
                <a:cs typeface="Calibri"/>
                <a:sym typeface="Calibri"/>
              </a:rPr>
              <a:t>implicit.harvard.edu</a:t>
            </a:r>
            <a:r>
              <a:rPr lang="en-US" sz="2800" b="0" i="0" u="none" dirty="0">
                <a:solidFill>
                  <a:schemeClr val="dk1"/>
                </a:solidFill>
                <a:latin typeface="Calibri"/>
                <a:ea typeface="Calibri"/>
                <a:cs typeface="Calibri"/>
                <a:sym typeface="Calibri"/>
              </a:rPr>
              <a:t>/implicit/</a:t>
            </a:r>
            <a:r>
              <a:rPr lang="en-US" sz="2800" b="0" i="0" u="none" dirty="0" err="1">
                <a:solidFill>
                  <a:schemeClr val="dk1"/>
                </a:solidFill>
                <a:latin typeface="Calibri"/>
                <a:ea typeface="Calibri"/>
                <a:cs typeface="Calibri"/>
                <a:sym typeface="Calibri"/>
              </a:rPr>
              <a:t>takeatest.html</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Alternate Assessment/ Extension Activity: Free Response or Essay</a:t>
            </a:r>
            <a:endParaRPr/>
          </a:p>
        </p:txBody>
      </p:sp>
      <p:sp>
        <p:nvSpPr>
          <p:cNvPr id="308" name="Google Shape;308;p13"/>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514350" marR="0" lvl="1" indent="-17145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Based on the evidence we looked at this week and your own experiences, do you think Martin Luther King’s “dream” has been realized?  What progress had been made?  What challenges still remain? </a:t>
            </a:r>
            <a:endParaRPr dirty="0"/>
          </a:p>
          <a:p>
            <a:pPr marL="514350" marR="0" lvl="1" indent="-171450" algn="l" rtl="0">
              <a:lnSpc>
                <a:spcPct val="90000"/>
              </a:lnSpc>
              <a:spcBef>
                <a:spcPts val="3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Use evidence from at least 3 of your sources to support your answer. You can also tell a story from your personal experience to prove your point as well.</a:t>
            </a:r>
            <a:endParaRPr dirty="0"/>
          </a:p>
          <a:p>
            <a:pPr marL="171450" marR="0" lvl="0" indent="-19050" algn="l" rtl="0">
              <a:lnSpc>
                <a:spcPct val="90000"/>
              </a:lnSpc>
              <a:spcBef>
                <a:spcPts val="75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anim calcmode="lin" valueType="num">
                                      <p:cBhvr additive="base">
                                        <p:cTn id="7" dur="500"/>
                                        <p:tgtEl>
                                          <p:spTgt spid="3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8">
                                            <p:txEl>
                                              <p:pRg st="1" end="1"/>
                                            </p:txEl>
                                          </p:spTgt>
                                        </p:tgtEl>
                                        <p:attrNameLst>
                                          <p:attrName>style.visibility</p:attrName>
                                        </p:attrNameLst>
                                      </p:cBhvr>
                                      <p:to>
                                        <p:strVal val="visible"/>
                                      </p:to>
                                    </p:set>
                                    <p:anim calcmode="lin" valueType="num">
                                      <p:cBhvr additive="base">
                                        <p:cTn id="12" dur="500"/>
                                        <p:tgtEl>
                                          <p:spTgt spid="3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8">
                                            <p:txEl>
                                              <p:pRg st="2" end="2"/>
                                            </p:txEl>
                                          </p:spTgt>
                                        </p:tgtEl>
                                        <p:attrNameLst>
                                          <p:attrName>style.visibility</p:attrName>
                                        </p:attrNameLst>
                                      </p:cBhvr>
                                      <p:to>
                                        <p:strVal val="visible"/>
                                      </p:to>
                                    </p:set>
                                    <p:anim calcmode="lin" valueType="num">
                                      <p:cBhvr additive="base">
                                        <p:cTn id="17" dur="500"/>
                                        <p:tgtEl>
                                          <p:spTgt spid="30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Warm-up for day of Socratic Seminar</a:t>
            </a:r>
            <a:endParaRPr/>
          </a:p>
        </p:txBody>
      </p:sp>
      <p:sp>
        <p:nvSpPr>
          <p:cNvPr id="314" name="Google Shape;314;p14"/>
          <p:cNvSpPr txBox="1">
            <a:spLocks noGrp="1"/>
          </p:cNvSpPr>
          <p:nvPr>
            <p:ph type="body" idx="1"/>
          </p:nvPr>
        </p:nvSpPr>
        <p:spPr>
          <a:xfrm>
            <a:off x="628650" y="1825625"/>
            <a:ext cx="8134350" cy="4351337"/>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Do you think Martin Luther King Jr’s “Dream” has been realized?  Why or why not? Use evidence from 2 of your sources to support your answer. You can also tell a story from your personal experience to prove your point as well.</a:t>
            </a:r>
            <a:endParaRPr/>
          </a:p>
          <a:p>
            <a:pPr marL="171450" lvl="0" indent="0" algn="l" rtl="0">
              <a:lnSpc>
                <a:spcPct val="9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lvl="0" indent="-171450" algn="l" rtl="0">
              <a:lnSpc>
                <a:spcPct val="90000"/>
              </a:lnSpc>
              <a:spcBef>
                <a:spcPts val="700"/>
              </a:spcBef>
              <a:spcAft>
                <a:spcPts val="0"/>
              </a:spcAft>
              <a:buClr>
                <a:schemeClr val="dk1"/>
              </a:buClr>
              <a:buSzPts val="2800"/>
              <a:buFont typeface="Arial"/>
              <a:buChar char="•"/>
            </a:pPr>
            <a:r>
              <a:rPr lang="en-US" sz="2800" b="0" i="1" u="none">
                <a:solidFill>
                  <a:schemeClr val="dk1"/>
                </a:solidFill>
                <a:latin typeface="Calibri"/>
                <a:ea typeface="Calibri"/>
                <a:cs typeface="Calibri"/>
                <a:sym typeface="Calibri"/>
              </a:rPr>
              <a:t>For example, (describe the source you are referencing). This source shows ________, this proves that </a:t>
            </a:r>
            <a:r>
              <a:rPr lang="en-US" sz="2800" b="1" i="1" u="none">
                <a:solidFill>
                  <a:schemeClr val="dk1"/>
                </a:solidFill>
                <a:latin typeface="Calibri"/>
                <a:ea typeface="Calibri"/>
                <a:cs typeface="Calibri"/>
                <a:sym typeface="Calibri"/>
              </a:rPr>
              <a:t>we have achieved MLK’s  dream</a:t>
            </a:r>
            <a:r>
              <a:rPr lang="en-US" sz="2800" b="0" i="1" u="none">
                <a:solidFill>
                  <a:schemeClr val="dk1"/>
                </a:solidFill>
                <a:latin typeface="Calibri"/>
                <a:ea typeface="Calibri"/>
                <a:cs typeface="Calibri"/>
                <a:sym typeface="Calibri"/>
              </a:rPr>
              <a:t>/ </a:t>
            </a:r>
            <a:r>
              <a:rPr lang="en-US" sz="2800" b="1" i="1" u="none">
                <a:solidFill>
                  <a:schemeClr val="dk1"/>
                </a:solidFill>
                <a:latin typeface="Calibri"/>
                <a:ea typeface="Calibri"/>
                <a:cs typeface="Calibri"/>
                <a:sym typeface="Calibri"/>
              </a:rPr>
              <a:t>we have farther to go in order to achieve MLK’s dream </a:t>
            </a:r>
            <a:r>
              <a:rPr lang="en-US" sz="2800" b="0" i="1" u="none">
                <a:solidFill>
                  <a:schemeClr val="dk1"/>
                </a:solidFill>
                <a:latin typeface="Calibri"/>
                <a:ea typeface="Calibri"/>
                <a:cs typeface="Calibri"/>
                <a:sym typeface="Calibri"/>
              </a:rPr>
              <a:t>because_______.</a:t>
            </a:r>
            <a:endParaRPr/>
          </a:p>
          <a:p>
            <a:pPr marL="171450" lvl="0" indent="0" algn="l" rtl="0">
              <a:lnSpc>
                <a:spcPct val="90000"/>
              </a:lnSpc>
              <a:spcBef>
                <a:spcPts val="750"/>
              </a:spcBef>
              <a:spcAft>
                <a:spcPts val="0"/>
              </a:spcAft>
              <a:buClr>
                <a:schemeClr val="dk1"/>
              </a:buClr>
              <a:buSzPts val="2800"/>
              <a:buNone/>
            </a:pPr>
            <a:endParaRPr sz="2800" b="0" i="1" u="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 name="Title 1">
            <a:extLst>
              <a:ext uri="{FF2B5EF4-FFF2-40B4-BE49-F238E27FC236}">
                <a16:creationId xmlns:a16="http://schemas.microsoft.com/office/drawing/2014/main" id="{58FF5B9A-741D-81AD-9798-4DDF6A2D4DFB}"/>
              </a:ext>
            </a:extLst>
          </p:cNvPr>
          <p:cNvSpPr>
            <a:spLocks noGrp="1"/>
          </p:cNvSpPr>
          <p:nvPr>
            <p:ph type="title"/>
          </p:nvPr>
        </p:nvSpPr>
        <p:spPr>
          <a:xfrm>
            <a:off x="628650" y="378377"/>
            <a:ext cx="7886700" cy="1325562"/>
          </a:xfrm>
        </p:spPr>
        <p:txBody>
          <a:bodyPr/>
          <a:lstStyle/>
          <a:p>
            <a:r>
              <a:rPr lang="en-US" sz="2800" b="1" dirty="0">
                <a:solidFill>
                  <a:srgbClr val="000000"/>
                </a:solidFill>
                <a:latin typeface="Arial"/>
                <a:ea typeface="Arial"/>
                <a:cs typeface="Arial"/>
                <a:sym typeface="Arial"/>
              </a:rPr>
              <a:t>Socratic Seminar: Has MLK’s Dream Been Achieved?</a:t>
            </a:r>
            <a:br>
              <a:rPr lang="en-US" sz="3600" dirty="0">
                <a:solidFill>
                  <a:srgbClr val="000000"/>
                </a:solidFill>
                <a:latin typeface="Arial"/>
                <a:ea typeface="Arial"/>
                <a:cs typeface="Arial"/>
                <a:sym typeface="Arial"/>
              </a:rPr>
            </a:br>
            <a:endParaRPr lang="en-GB" dirty="0"/>
          </a:p>
        </p:txBody>
      </p:sp>
      <p:sp>
        <p:nvSpPr>
          <p:cNvPr id="3" name="Text Placeholder 2">
            <a:extLst>
              <a:ext uri="{FF2B5EF4-FFF2-40B4-BE49-F238E27FC236}">
                <a16:creationId xmlns:a16="http://schemas.microsoft.com/office/drawing/2014/main" id="{0B71E724-38A3-3974-E528-F0FE245EF680}"/>
              </a:ext>
            </a:extLst>
          </p:cNvPr>
          <p:cNvSpPr>
            <a:spLocks noGrp="1"/>
          </p:cNvSpPr>
          <p:nvPr>
            <p:ph type="body" idx="1"/>
          </p:nvPr>
        </p:nvSpPr>
        <p:spPr>
          <a:xfrm>
            <a:off x="628650" y="1253331"/>
            <a:ext cx="7886700" cy="4351337"/>
          </a:xfrm>
        </p:spPr>
        <p:txBody>
          <a:bodyPr/>
          <a:lstStyle/>
          <a:p>
            <a:pPr marL="0" lvl="0" indent="0">
              <a:lnSpc>
                <a:spcPct val="100000"/>
              </a:lnSpc>
              <a:spcBef>
                <a:spcPts val="0"/>
              </a:spcBef>
              <a:buClr>
                <a:srgbClr val="000000"/>
              </a:buClr>
              <a:buSzPts val="2400"/>
              <a:buNone/>
            </a:pPr>
            <a:r>
              <a:rPr lang="en-US" sz="2000" b="1" dirty="0">
                <a:solidFill>
                  <a:srgbClr val="000000"/>
                </a:solidFill>
                <a:latin typeface="Arial"/>
                <a:ea typeface="Arial"/>
                <a:cs typeface="Arial"/>
                <a:sym typeface="Arial"/>
              </a:rPr>
              <a:t>Directions: </a:t>
            </a:r>
            <a:r>
              <a:rPr lang="en-US" sz="2000" dirty="0">
                <a:solidFill>
                  <a:srgbClr val="000000"/>
                </a:solidFill>
                <a:latin typeface="Arial"/>
                <a:ea typeface="Arial"/>
                <a:cs typeface="Arial"/>
                <a:sym typeface="Arial"/>
              </a:rPr>
              <a:t>During any Socratic seminar that we have in class, you are expected to use academic language when you speak. </a:t>
            </a:r>
            <a:r>
              <a:rPr lang="en-US" sz="2000" b="1" dirty="0">
                <a:solidFill>
                  <a:srgbClr val="000000"/>
                </a:solidFill>
                <a:latin typeface="Arial"/>
                <a:ea typeface="Arial"/>
                <a:cs typeface="Arial"/>
                <a:sym typeface="Arial"/>
              </a:rPr>
              <a:t>You will receive a score out of 5 based on the quality of your response to the prompt.</a:t>
            </a:r>
            <a:r>
              <a:rPr lang="en-US" sz="2000" dirty="0">
                <a:solidFill>
                  <a:srgbClr val="000000"/>
                </a:solidFill>
                <a:latin typeface="Arial"/>
                <a:ea typeface="Arial"/>
                <a:cs typeface="Arial"/>
                <a:sym typeface="Arial"/>
              </a:rPr>
              <a:t> The highest scores will use evidence from the exhibits as well as their own experiences to answer the debated question. Each round will be a maximum of 10 minutes. 2 other people must speak before you speak again.</a:t>
            </a:r>
            <a:endParaRPr lang="en-US" sz="2000" b="1" dirty="0">
              <a:solidFill>
                <a:srgbClr val="000000"/>
              </a:solidFill>
              <a:latin typeface="Arial"/>
              <a:ea typeface="Arial"/>
              <a:cs typeface="Arial"/>
              <a:sym typeface="Arial"/>
            </a:endParaRPr>
          </a:p>
          <a:p>
            <a:pPr marL="0" lvl="0" indent="0">
              <a:lnSpc>
                <a:spcPct val="100000"/>
              </a:lnSpc>
              <a:spcBef>
                <a:spcPts val="0"/>
              </a:spcBef>
              <a:buClr>
                <a:srgbClr val="000000"/>
              </a:buClr>
              <a:buSzPts val="2400"/>
              <a:buNone/>
            </a:pPr>
            <a:r>
              <a:rPr lang="en-US" sz="2000" dirty="0">
                <a:solidFill>
                  <a:srgbClr val="000000"/>
                </a:solidFill>
                <a:latin typeface="Arial"/>
                <a:ea typeface="Arial"/>
                <a:cs typeface="Arial"/>
                <a:sym typeface="Arial"/>
              </a:rPr>
              <a:t>Also, you are expected to apply good listening skills during the activity</a:t>
            </a:r>
            <a:r>
              <a:rPr lang="en-US" sz="2000" b="1" dirty="0">
                <a:solidFill>
                  <a:srgbClr val="000000"/>
                </a:solidFill>
                <a:latin typeface="Arial"/>
                <a:ea typeface="Arial"/>
                <a:cs typeface="Arial"/>
                <a:sym typeface="Arial"/>
              </a:rPr>
              <a:t>. </a:t>
            </a:r>
            <a:endParaRPr lang="en-US" sz="2000" dirty="0">
              <a:solidFill>
                <a:srgbClr val="000000"/>
              </a:solidFill>
              <a:latin typeface="Arial"/>
              <a:ea typeface="Arial"/>
              <a:cs typeface="Arial"/>
              <a:sym typeface="Arial"/>
            </a:endParaRPr>
          </a:p>
          <a:p>
            <a:pPr marL="0" lvl="0" indent="0">
              <a:lnSpc>
                <a:spcPct val="100000"/>
              </a:lnSpc>
              <a:spcBef>
                <a:spcPts val="0"/>
              </a:spcBef>
              <a:buSzPts val="2400"/>
              <a:buNone/>
            </a:pPr>
            <a:endParaRPr lang="en-US" sz="2000" b="1" dirty="0">
              <a:solidFill>
                <a:srgbClr val="000000"/>
              </a:solidFill>
              <a:latin typeface="Arial"/>
              <a:ea typeface="Arial"/>
              <a:cs typeface="Arial"/>
              <a:sym typeface="Arial"/>
            </a:endParaRPr>
          </a:p>
          <a:p>
            <a:pPr marL="0" lvl="0" indent="0">
              <a:lnSpc>
                <a:spcPct val="100000"/>
              </a:lnSpc>
              <a:spcBef>
                <a:spcPts val="0"/>
              </a:spcBef>
              <a:buClr>
                <a:srgbClr val="000000"/>
              </a:buClr>
              <a:buSzPts val="2400"/>
              <a:buNone/>
            </a:pPr>
            <a:r>
              <a:rPr lang="en-US" sz="2000" dirty="0">
                <a:solidFill>
                  <a:srgbClr val="000000"/>
                </a:solidFill>
                <a:latin typeface="Arial"/>
                <a:ea typeface="Arial"/>
                <a:cs typeface="Arial"/>
                <a:sym typeface="Arial"/>
              </a:rPr>
              <a:t>Please utilize the following sentence frames while you speak in order to incorporate strong academic language structures into your natural vocabulary and deepen the level of intellectual discussion in an academic setting. </a:t>
            </a:r>
          </a:p>
          <a:p>
            <a:endParaRPr lang="en-GB"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2" name="Title 1">
            <a:extLst>
              <a:ext uri="{FF2B5EF4-FFF2-40B4-BE49-F238E27FC236}">
                <a16:creationId xmlns:a16="http://schemas.microsoft.com/office/drawing/2014/main" id="{90FB58D7-1F7F-5D0B-CD47-D9869F51F9F9}"/>
              </a:ext>
            </a:extLst>
          </p:cNvPr>
          <p:cNvSpPr>
            <a:spLocks noGrp="1"/>
          </p:cNvSpPr>
          <p:nvPr>
            <p:ph type="title"/>
          </p:nvPr>
        </p:nvSpPr>
        <p:spPr>
          <a:xfrm>
            <a:off x="628650" y="-1325562"/>
            <a:ext cx="7886700" cy="1325562"/>
          </a:xfrm>
        </p:spPr>
        <p:txBody>
          <a:bodyPr spcFirstLastPara="1" wrap="square" lIns="91425" tIns="45700" rIns="91425" bIns="45700" anchor="b" anchorCtr="0">
            <a:noAutofit/>
          </a:bodyPr>
          <a:lstStyle/>
          <a:p>
            <a:r>
              <a:rPr lang="en-GB" dirty="0"/>
              <a:t>sentences</a:t>
            </a:r>
          </a:p>
        </p:txBody>
      </p:sp>
      <p:sp>
        <p:nvSpPr>
          <p:cNvPr id="324" name="Google Shape;324;p16"/>
          <p:cNvSpPr txBox="1">
            <a:spLocks noGrp="1"/>
          </p:cNvSpPr>
          <p:nvPr>
            <p:ph type="body" idx="1"/>
          </p:nvPr>
        </p:nvSpPr>
        <p:spPr>
          <a:xfrm>
            <a:off x="152400" y="304800"/>
            <a:ext cx="8763000" cy="6400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Sentence Frames for affirming an idea and adding to it: </a:t>
            </a:r>
            <a:endParaRPr sz="2400" b="0" i="0" u="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My idea is related to ____________’s idea ___________.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 really liked ______’s idea about 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 agree with ______. Also, 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My idea build’s on ______’s idea. I __________. </a:t>
            </a:r>
            <a:endParaRPr/>
          </a:p>
          <a:p>
            <a:pPr marL="0" marR="0" lvl="0" indent="0" algn="l" rtl="0">
              <a:lnSpc>
                <a:spcPct val="80000"/>
              </a:lnSpc>
              <a:spcBef>
                <a:spcPts val="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Presenting a different angle on a subject: </a:t>
            </a:r>
            <a:endParaRPr sz="2400" b="0" i="0" u="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While I can see why you believe this, I see this differently. In my opinion 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 understand where you are coming from, but I see it a bit differently. From my perspective, 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That’s a valid point, but I feel __________.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On the other hand, __________.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 do agree with the part about _________ but __________. </a:t>
            </a:r>
            <a:endParaRPr/>
          </a:p>
          <a:p>
            <a:pPr marL="0" marR="0" lvl="0" indent="0" algn="l" rtl="0">
              <a:lnSpc>
                <a:spcPct val="80000"/>
              </a:lnSpc>
              <a:spcBef>
                <a:spcPts val="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Expressing your opinion: </a:t>
            </a:r>
            <a:endParaRPr sz="2400" b="0" i="0" u="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 believe that 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In my opinion __________.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 feel that ___________.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 think that __________ because ________. </a:t>
            </a:r>
            <a:endParaRPr/>
          </a:p>
          <a:p>
            <a:pPr marL="0" marR="0" lvl="0" indent="0" algn="l" rtl="0">
              <a:lnSpc>
                <a:spcPct val="8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To me, it seems obvious that _________. </a:t>
            </a:r>
            <a:endParaRPr/>
          </a:p>
          <a:p>
            <a:pPr marL="171450" marR="0" lvl="0" indent="-19050" algn="l" rtl="0">
              <a:lnSpc>
                <a:spcPct val="90000"/>
              </a:lnSpc>
              <a:spcBef>
                <a:spcPts val="750"/>
              </a:spcBef>
              <a:spcAft>
                <a:spcPts val="0"/>
              </a:spcAft>
              <a:buClr>
                <a:schemeClr val="dk1"/>
              </a:buClr>
              <a:buSzPts val="2400"/>
              <a:buFont typeface="Arial"/>
              <a:buNone/>
            </a:pPr>
            <a:endParaRPr sz="2400" b="0" i="0" u="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dirty="0">
                <a:solidFill>
                  <a:schemeClr val="dk1"/>
                </a:solidFill>
                <a:latin typeface="Calibri"/>
                <a:ea typeface="Calibri"/>
                <a:cs typeface="Calibri"/>
                <a:sym typeface="Calibri"/>
              </a:rPr>
              <a:t>Example Seminar</a:t>
            </a:r>
            <a:endParaRPr dirty="0"/>
          </a:p>
        </p:txBody>
      </p:sp>
      <p:sp>
        <p:nvSpPr>
          <p:cNvPr id="330" name="Google Shape;330;p17"/>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none">
                <a:solidFill>
                  <a:schemeClr val="dk1"/>
                </a:solidFill>
                <a:latin typeface="Calibri"/>
                <a:ea typeface="Calibri"/>
                <a:cs typeface="Calibri"/>
                <a:sym typeface="Calibri"/>
              </a:rPr>
              <a:t>Do pineapples belong on Pizza?</a:t>
            </a:r>
            <a:endParaRPr/>
          </a:p>
        </p:txBody>
      </p:sp>
      <p:pic>
        <p:nvPicPr>
          <p:cNvPr id="331" name="Google Shape;331;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8650" y="2200275"/>
            <a:ext cx="6172200" cy="4111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dirty="0">
                <a:solidFill>
                  <a:schemeClr val="dk1"/>
                </a:solidFill>
                <a:latin typeface="Calibri"/>
                <a:ea typeface="Calibri"/>
                <a:cs typeface="Calibri"/>
                <a:sym typeface="Calibri"/>
              </a:rPr>
              <a:t>Example Seminar II</a:t>
            </a:r>
            <a:endParaRPr dirty="0"/>
          </a:p>
        </p:txBody>
      </p:sp>
      <p:sp>
        <p:nvSpPr>
          <p:cNvPr id="337" name="Google Shape;337;p18"/>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none" dirty="0">
                <a:solidFill>
                  <a:schemeClr val="dk1"/>
                </a:solidFill>
                <a:latin typeface="Calibri"/>
                <a:ea typeface="Calibri"/>
                <a:cs typeface="Calibri"/>
                <a:sym typeface="Calibri"/>
              </a:rPr>
              <a:t>Are the San Francisco Giants the best team in baseball history?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How not to do a Socratic Seminar</a:t>
            </a:r>
            <a:endParaRPr/>
          </a:p>
        </p:txBody>
      </p:sp>
      <p:sp>
        <p:nvSpPr>
          <p:cNvPr id="343" name="Google Shape;343;p19"/>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https://www.youtube.com/watch?v=oWPLL7V6FO4</a:t>
            </a:r>
            <a:endParaRPr/>
          </a:p>
          <a:p>
            <a:pPr marL="171450" marR="0" lvl="0" indent="-38100" algn="l" rtl="0">
              <a:lnSpc>
                <a:spcPct val="90000"/>
              </a:lnSpc>
              <a:spcBef>
                <a:spcPts val="750"/>
              </a:spcBef>
              <a:spcAft>
                <a:spcPts val="0"/>
              </a:spcAft>
              <a:buClr>
                <a:schemeClr val="dk1"/>
              </a:buClr>
              <a:buSzPts val="2100"/>
              <a:buFont typeface="Arial"/>
              <a:buNone/>
            </a:pPr>
            <a:endParaRPr sz="21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
          <p:cNvSpPr txBox="1">
            <a:spLocks noGrp="1"/>
          </p:cNvSpPr>
          <p:nvPr>
            <p:ph type="title"/>
          </p:nvPr>
        </p:nvSpPr>
        <p:spPr>
          <a:xfrm>
            <a:off x="623887" y="1709737"/>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4500" b="0" i="0" u="none">
                <a:solidFill>
                  <a:schemeClr val="dk1"/>
                </a:solidFill>
                <a:latin typeface="Calibri"/>
                <a:ea typeface="Calibri"/>
                <a:cs typeface="Calibri"/>
                <a:sym typeface="Calibri"/>
              </a:rPr>
              <a:t>MLK’s Dream</a:t>
            </a:r>
            <a:endParaRPr/>
          </a:p>
        </p:txBody>
      </p:sp>
      <p:sp>
        <p:nvSpPr>
          <p:cNvPr id="242" name="Google Shape;242;p2"/>
          <p:cNvSpPr txBox="1">
            <a:spLocks noGrp="1"/>
          </p:cNvSpPr>
          <p:nvPr>
            <p:ph type="body" idx="1"/>
          </p:nvPr>
        </p:nvSpPr>
        <p:spPr>
          <a:xfrm>
            <a:off x="623887" y="4589462"/>
            <a:ext cx="78867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98989"/>
              </a:buClr>
              <a:buSzPts val="2400"/>
              <a:buNone/>
            </a:pPr>
            <a:r>
              <a:rPr lang="en-US" sz="2400" b="0" i="0" u="none">
                <a:solidFill>
                  <a:srgbClr val="898989"/>
                </a:solidFill>
                <a:latin typeface="Calibri"/>
                <a:ea typeface="Calibri"/>
                <a:cs typeface="Calibri"/>
                <a:sym typeface="Calibri"/>
              </a:rPr>
              <a:t>How far have come?  How much further do we need to go?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sng">
                <a:solidFill>
                  <a:schemeClr val="dk1"/>
                </a:solidFill>
                <a:hlinkClick r:id="rId3">
                  <a:extLst>
                    <a:ext uri="{A12FA001-AC4F-418D-AE19-62706E023703}">
                      <ahyp:hlinkClr xmlns:ahyp="http://schemas.microsoft.com/office/drawing/2018/hyperlinkcolor" val="tx"/>
                    </a:ext>
                  </a:extLst>
                </a:hlinkClick>
              </a:rPr>
              <a:t>https://www.youtube.com/watch?v=UZ_jp11WxC8</a:t>
            </a:r>
            <a:endParaRPr/>
          </a:p>
        </p:txBody>
      </p:sp>
      <p:sp>
        <p:nvSpPr>
          <p:cNvPr id="248" name="Google Shape;248;p3"/>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SNL MLK Skit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Directions for Evidence Gathering</a:t>
            </a:r>
            <a:endParaRPr/>
          </a:p>
        </p:txBody>
      </p:sp>
      <p:sp>
        <p:nvSpPr>
          <p:cNvPr id="254" name="Google Shape;254;p4"/>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You/your group has 10 minutes to gather evidence from one of the sources on the Origins website.</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For each source try to have </a:t>
            </a:r>
            <a:r>
              <a:rPr lang="en-US" sz="2100" b="1" i="0" u="none" strike="noStrike" cap="none">
                <a:solidFill>
                  <a:schemeClr val="dk1"/>
                </a:solidFill>
                <a:latin typeface="Calibri"/>
                <a:ea typeface="Calibri"/>
                <a:cs typeface="Calibri"/>
                <a:sym typeface="Calibri"/>
              </a:rPr>
              <a:t>at least </a:t>
            </a:r>
            <a:r>
              <a:rPr lang="en-US" sz="2100" b="0" i="0" u="none" strike="noStrike" cap="none">
                <a:solidFill>
                  <a:schemeClr val="dk1"/>
                </a:solidFill>
                <a:latin typeface="Calibri"/>
                <a:ea typeface="Calibri"/>
                <a:cs typeface="Calibri"/>
                <a:sym typeface="Calibri"/>
              </a:rPr>
              <a:t>2 arguments for, and 2 arguments against.</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After each round a video will be shown, you can add evidence from the video clips to another piece of paper or in the space available on your handout.</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The more arguments you collect from both viewpoints the better! It will help you with talking points during the Socratic seminar.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Example Evidence Gathering</a:t>
            </a:r>
            <a:endParaRPr dirty="0"/>
          </a:p>
        </p:txBody>
      </p:sp>
      <p:graphicFrame>
        <p:nvGraphicFramePr>
          <p:cNvPr id="260" name="Google Shape;260;p5"/>
          <p:cNvGraphicFramePr/>
          <p:nvPr>
            <p:extLst>
              <p:ext uri="{D42A27DB-BD31-4B8C-83A1-F6EECF244321}">
                <p14:modId xmlns:p14="http://schemas.microsoft.com/office/powerpoint/2010/main" val="1858004078"/>
              </p:ext>
            </p:extLst>
          </p:nvPr>
        </p:nvGraphicFramePr>
        <p:xfrm>
          <a:off x="304800" y="1447800"/>
          <a:ext cx="8210525" cy="6888150"/>
        </p:xfrm>
        <a:graphic>
          <a:graphicData uri="http://schemas.openxmlformats.org/drawingml/2006/table">
            <a:tbl>
              <a:tblPr firstRow="1">
                <a:noFill/>
                <a:tableStyleId>{58131AFE-9B25-4E85-8068-06DDE4D3FC19}</a:tableStyleId>
              </a:tblPr>
              <a:tblGrid>
                <a:gridCol w="1052500">
                  <a:extLst>
                    <a:ext uri="{9D8B030D-6E8A-4147-A177-3AD203B41FA5}">
                      <a16:colId xmlns:a16="http://schemas.microsoft.com/office/drawing/2014/main" val="20000"/>
                    </a:ext>
                  </a:extLst>
                </a:gridCol>
                <a:gridCol w="3244850">
                  <a:extLst>
                    <a:ext uri="{9D8B030D-6E8A-4147-A177-3AD203B41FA5}">
                      <a16:colId xmlns:a16="http://schemas.microsoft.com/office/drawing/2014/main" val="20001"/>
                    </a:ext>
                  </a:extLst>
                </a:gridCol>
                <a:gridCol w="3913175">
                  <a:extLst>
                    <a:ext uri="{9D8B030D-6E8A-4147-A177-3AD203B41FA5}">
                      <a16:colId xmlns:a16="http://schemas.microsoft.com/office/drawing/2014/main" val="20002"/>
                    </a:ext>
                  </a:extLst>
                </a:gridCol>
              </a:tblGrid>
              <a:tr h="45720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Exhibit</a:t>
                      </a:r>
                      <a:endParaRPr sz="1400" u="none" strike="noStrike" cap="none"/>
                    </a:p>
                  </a:txBody>
                  <a:tcPr marL="68575" marR="68575" marT="45650" marB="45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Arguments For</a:t>
                      </a:r>
                      <a:endParaRPr sz="1400" u="none" strike="noStrike" cap="none"/>
                    </a:p>
                  </a:txBody>
                  <a:tcPr marL="68575" marR="68575" marT="45650" marB="45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Arguments Against</a:t>
                      </a:r>
                      <a:endParaRPr sz="1400" u="none" strike="noStrike" cap="none" dirty="0"/>
                    </a:p>
                  </a:txBody>
                  <a:tcPr marL="68575" marR="68575" marT="45650" marB="45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430950">
                <a:tc>
                  <a:txBody>
                    <a:bodyPr/>
                    <a:lstStyle/>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Policing the Police Article</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txBody>
                  <a:tcPr marL="68575" marR="68575" marT="45650" marB="45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2" indent="-342900" algn="l" rtl="0">
                        <a:lnSpc>
                          <a:spcPct val="100000"/>
                        </a:lnSpc>
                        <a:spcBef>
                          <a:spcPts val="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Mapp v. Ohio and Miranda v. Arizona have led to reform of police departments and more federal oversight.</a:t>
                      </a:r>
                      <a:endParaRPr sz="1400" u="none" strike="noStrike" cap="none"/>
                    </a:p>
                    <a:p>
                      <a:pPr marL="342900" marR="0" lvl="2"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Civil Rights commission had several victories for voting rights, school desegregation, and fair employment in the 60’s and 70’s. </a:t>
                      </a:r>
                      <a:endParaRPr sz="2400" b="0" i="0" u="none" strike="noStrike" cap="none">
                        <a:solidFill>
                          <a:schemeClr val="dk1"/>
                        </a:solidFill>
                        <a:latin typeface="Calibri"/>
                        <a:ea typeface="Calibri"/>
                        <a:cs typeface="Calibri"/>
                        <a:sym typeface="Calibri"/>
                      </a:endParaRPr>
                    </a:p>
                    <a:p>
                      <a:pPr marL="342900" marR="0" lvl="2" indent="-184150" algn="l" rtl="0">
                        <a:lnSpc>
                          <a:spcPct val="100000"/>
                        </a:lnSpc>
                        <a:spcBef>
                          <a:spcPts val="0"/>
                        </a:spcBef>
                        <a:spcAft>
                          <a:spcPts val="0"/>
                        </a:spcAft>
                        <a:buClr>
                          <a:schemeClr val="dk1"/>
                        </a:buClr>
                        <a:buSzPts val="2500"/>
                        <a:buFont typeface="Arial"/>
                        <a:buNone/>
                      </a:pPr>
                      <a:endParaRPr sz="2500" b="0" i="0" u="none" strike="noStrike" cap="none">
                        <a:solidFill>
                          <a:schemeClr val="dk1"/>
                        </a:solidFill>
                        <a:latin typeface="Calibri"/>
                        <a:ea typeface="Calibri"/>
                        <a:cs typeface="Calibri"/>
                        <a:sym typeface="Calibri"/>
                      </a:endParaRPr>
                    </a:p>
                    <a:p>
                      <a:pPr marL="342900" marR="0" lvl="2" indent="-184150" algn="l" rtl="0">
                        <a:lnSpc>
                          <a:spcPct val="100000"/>
                        </a:lnSpc>
                        <a:spcBef>
                          <a:spcPts val="0"/>
                        </a:spcBef>
                        <a:spcAft>
                          <a:spcPts val="0"/>
                        </a:spcAft>
                        <a:buClr>
                          <a:schemeClr val="dk1"/>
                        </a:buClr>
                        <a:buSzPts val="2500"/>
                        <a:buFont typeface="Arial"/>
                        <a:buNone/>
                      </a:pPr>
                      <a:endParaRPr sz="2500" b="0" i="0" u="none" strike="noStrike" cap="none">
                        <a:solidFill>
                          <a:schemeClr val="dk1"/>
                        </a:solidFill>
                        <a:latin typeface="Calibri"/>
                        <a:ea typeface="Calibri"/>
                        <a:cs typeface="Calibri"/>
                        <a:sym typeface="Calibri"/>
                      </a:endParaRPr>
                    </a:p>
                    <a:p>
                      <a:pPr marL="342900" marR="0" lvl="2" indent="-342900" algn="l" rtl="0">
                        <a:lnSpc>
                          <a:spcPct val="100000"/>
                        </a:lnSpc>
                        <a:spcBef>
                          <a:spcPts val="0"/>
                        </a:spcBef>
                        <a:spcAft>
                          <a:spcPts val="0"/>
                        </a:spcAft>
                        <a:buClr>
                          <a:schemeClr val="dk1"/>
                        </a:buClr>
                        <a:buSzPts val="2500"/>
                        <a:buFont typeface="Calibri"/>
                        <a:buNone/>
                      </a:pPr>
                      <a:endParaRPr sz="2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Calibri"/>
                        <a:ea typeface="Calibri"/>
                        <a:cs typeface="Calibri"/>
                        <a:sym typeface="Calibri"/>
                      </a:endParaRPr>
                    </a:p>
                  </a:txBody>
                  <a:tcPr marL="68575" marR="68575" marT="45650" marB="45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 MLK Quote “We can never be satisfied as long as the Negro is the victim of the unspeakable horrors of police brutality.”</a:t>
                      </a:r>
                      <a:endParaRPr sz="1400" u="none" strike="noStrike" cap="none" dirty="0"/>
                    </a:p>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Black Panther Party Platform “We want an immediate end to the police brutality and murder of Black people.”</a:t>
                      </a:r>
                      <a:endParaRPr sz="1400" u="none" strike="noStrike" cap="none" dirty="0"/>
                    </a:p>
                  </a:txBody>
                  <a:tcPr marL="68575" marR="68575" marT="45650" marB="45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Education Video Clips</a:t>
            </a:r>
            <a:endParaRPr/>
          </a:p>
        </p:txBody>
      </p:sp>
      <p:sp>
        <p:nvSpPr>
          <p:cNvPr id="266" name="Google Shape;266;p6"/>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https://www.youtube.com/watch?v=FUfMQhsBLww</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rPr>
              <a:t>Urban Prep</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https://www.youtube.com/watch?v=gjjQ6fFFyZI</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rPr>
              <a:t>Urban Prep</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http://www.cnn.com/video/data/2.0/video/living/2013/04/29/natpkg-orig-wilcox-first-interracial-prom.cnn.html</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First interracial prom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Sports Videos</a:t>
            </a:r>
            <a:endParaRPr/>
          </a:p>
        </p:txBody>
      </p:sp>
      <p:sp>
        <p:nvSpPr>
          <p:cNvPr id="272" name="Google Shape;272;p7"/>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Font typeface="Arial"/>
              <a:buChar char="•"/>
            </a:pPr>
            <a:r>
              <a:rPr lang="en-US" sz="2100" b="0" i="0" u="sng">
                <a:solidFill>
                  <a:schemeClr val="dk1"/>
                </a:solidFill>
                <a:hlinkClick r:id="rId3">
                  <a:extLst>
                    <a:ext uri="{A12FA001-AC4F-418D-AE19-62706E023703}">
                      <ahyp:hlinkClr xmlns:ahyp="http://schemas.microsoft.com/office/drawing/2018/hyperlinkcolor" val="tx"/>
                    </a:ext>
                  </a:extLst>
                </a:hlinkClick>
              </a:rPr>
              <a:t>https://www.youtube.com/watch?v=ddTRuCsyQCA</a:t>
            </a:r>
            <a:endParaRPr/>
          </a:p>
          <a:p>
            <a:pPr marL="514350" lvl="1" indent="-171450" algn="l" rtl="0">
              <a:lnSpc>
                <a:spcPct val="90000"/>
              </a:lnSpc>
              <a:spcBef>
                <a:spcPts val="300"/>
              </a:spcBef>
              <a:spcAft>
                <a:spcPts val="0"/>
              </a:spcAft>
              <a:buClr>
                <a:schemeClr val="dk1"/>
              </a:buClr>
              <a:buSzPts val="1800"/>
              <a:buFont typeface="Arial"/>
              <a:buChar char="•"/>
            </a:pPr>
            <a:r>
              <a:rPr lang="en-US" sz="1800" b="0" i="0" u="none">
                <a:solidFill>
                  <a:schemeClr val="dk1"/>
                </a:solidFill>
                <a:latin typeface="Calibri"/>
                <a:ea typeface="Calibri"/>
                <a:cs typeface="Calibri"/>
                <a:sym typeface="Calibri"/>
              </a:rPr>
              <a:t>Colin Kaepernick Debate</a:t>
            </a:r>
            <a:endParaRPr/>
          </a:p>
          <a:p>
            <a:pPr marL="17145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hlinkClick r:id="rId4">
                  <a:extLst>
                    <a:ext uri="{A12FA001-AC4F-418D-AE19-62706E023703}">
                      <ahyp:hlinkClr xmlns:ahyp="http://schemas.microsoft.com/office/drawing/2018/hyperlinkcolor" val="tx"/>
                    </a:ext>
                  </a:extLst>
                </a:hlinkClick>
              </a:rPr>
              <a:t>https://www.youtube.com/watch?v=BEO3H5BOlFk</a:t>
            </a:r>
            <a:endParaRPr/>
          </a:p>
          <a:p>
            <a:pPr marL="514350" lvl="1" indent="-171450" algn="l" rtl="0">
              <a:lnSpc>
                <a:spcPct val="90000"/>
              </a:lnSpc>
              <a:spcBef>
                <a:spcPts val="300"/>
              </a:spcBef>
              <a:spcAft>
                <a:spcPts val="0"/>
              </a:spcAft>
              <a:buClr>
                <a:schemeClr val="dk1"/>
              </a:buClr>
              <a:buSzPts val="1800"/>
              <a:buFont typeface="Arial"/>
              <a:buChar char="•"/>
            </a:pPr>
            <a:r>
              <a:rPr lang="en-US" sz="1800" b="0" i="0" u="none">
                <a:solidFill>
                  <a:schemeClr val="dk1"/>
                </a:solidFill>
                <a:latin typeface="Calibri"/>
                <a:ea typeface="Calibri"/>
                <a:cs typeface="Calibri"/>
                <a:sym typeface="Calibri"/>
              </a:rPr>
              <a:t>Black Bruins</a:t>
            </a:r>
            <a:endParaRPr/>
          </a:p>
          <a:p>
            <a:pPr marL="171450" lvl="0" indent="-57150" algn="l" rtl="0">
              <a:lnSpc>
                <a:spcPct val="90000"/>
              </a:lnSpc>
              <a:spcBef>
                <a:spcPts val="750"/>
              </a:spcBef>
              <a:spcAft>
                <a:spcPts val="0"/>
              </a:spcAft>
              <a:buClr>
                <a:schemeClr val="dk1"/>
              </a:buClr>
              <a:buSzPts val="1800"/>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Police Shootings videos</a:t>
            </a:r>
            <a:endParaRPr/>
          </a:p>
        </p:txBody>
      </p:sp>
      <p:sp>
        <p:nvSpPr>
          <p:cNvPr id="278" name="Google Shape;278;p8"/>
          <p:cNvSpPr txBox="1">
            <a:spLocks noGrp="1"/>
          </p:cNvSpPr>
          <p:nvPr>
            <p:ph type="body" idx="1"/>
          </p:nvPr>
        </p:nvSpPr>
        <p:spPr>
          <a:xfrm>
            <a:off x="628650" y="1447800"/>
            <a:ext cx="7886700" cy="4729162"/>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https://www.youtube.com/watch?v=BTGTntifabI</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Gas Station Shooting</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http://thinkprogress.org/justice/2015/04/07/3644139/sc-cop-charged-with-murder/</a:t>
            </a:r>
            <a:r>
              <a:rPr lang="en-US" sz="2100" b="0" i="0" u="none" strike="noStrike" cap="none">
                <a:solidFill>
                  <a:schemeClr val="dk1"/>
                </a:solidFill>
                <a:latin typeface="Calibri"/>
                <a:ea typeface="Calibri"/>
                <a:cs typeface="Calibri"/>
                <a:sym typeface="Calibri"/>
              </a:rPr>
              <a:t> </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SC Cop Walter Scott Murder</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https://www.youtube.com/watch?v=t5S2qRcO8Qw</a:t>
            </a:r>
            <a:r>
              <a:rPr lang="en-US" sz="2100" b="0" i="0" u="none" strike="noStrike" cap="none">
                <a:solidFill>
                  <a:schemeClr val="dk1"/>
                </a:solidFill>
                <a:latin typeface="Calibri"/>
                <a:ea typeface="Calibri"/>
                <a:cs typeface="Calibri"/>
                <a:sym typeface="Calibri"/>
              </a:rPr>
              <a:t> </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Eric Garner</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https://www.youtube.com/watch?v=F2xv4fba65U</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Tomi Lahren vs. Trevor Noah</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https://www.youtube.com/watch?v=3QIWolLM9i8</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Are all cops racist?</a:t>
            </a:r>
            <a:endParaRPr/>
          </a:p>
          <a:p>
            <a:pPr marL="171450" marR="0" lvl="0" indent="-38100" algn="l" rtl="0">
              <a:lnSpc>
                <a:spcPct val="90000"/>
              </a:lnSpc>
              <a:spcBef>
                <a:spcPts val="7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Police Shootings cont.</a:t>
            </a:r>
            <a:endParaRPr/>
          </a:p>
        </p:txBody>
      </p:sp>
      <p:sp>
        <p:nvSpPr>
          <p:cNvPr id="284" name="Google Shape;284;p9"/>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http://www.cbsnews.com/news/camden-new-jersey-police-emphasize-community-relations-non-lethal-force/</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Positive changes to police force</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https://www.youtube.com/watch?v=tP0awqth0XI</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Trevor Noah police brutality</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https://www.youtube.com/watch?v=yfi3Ndh3n-g</a:t>
            </a:r>
            <a:endParaRPr/>
          </a:p>
          <a:p>
            <a:pPr marL="514350" marR="0" lvl="1" indent="-171450" algn="l" rtl="0">
              <a:lnSpc>
                <a:spcPct val="90000"/>
              </a:lnSpc>
              <a:spcBef>
                <a:spcPts val="3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BLM protestor goes through police training</a:t>
            </a:r>
            <a:endParaRPr/>
          </a:p>
          <a:p>
            <a:pPr marL="171450" marR="0" lvl="0" indent="-171450" algn="l" rtl="0">
              <a:lnSpc>
                <a:spcPct val="90000"/>
              </a:lnSpc>
              <a:spcBef>
                <a:spcPts val="700"/>
              </a:spcBef>
              <a:spcAft>
                <a:spcPts val="0"/>
              </a:spcAft>
              <a:buClr>
                <a:schemeClr val="dk1"/>
              </a:buClr>
              <a:buSzPts val="2100"/>
              <a:buFont typeface="Arial"/>
              <a:buChar char="•"/>
            </a:pPr>
            <a:r>
              <a:rPr lang="en-US" sz="2100" b="0" i="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https://www.theguardian.com/us-news/2020/may/29/george-floyd-killing-protests-police-brutality</a:t>
            </a:r>
            <a:endParaRPr/>
          </a:p>
          <a:p>
            <a:pPr marL="171450" marR="0" lvl="0" indent="-38100" algn="l" rtl="0">
              <a:lnSpc>
                <a:spcPct val="90000"/>
              </a:lnSpc>
              <a:spcBef>
                <a:spcPts val="750"/>
              </a:spcBef>
              <a:spcAft>
                <a:spcPts val="0"/>
              </a:spcAft>
              <a:buClr>
                <a:schemeClr val="dk1"/>
              </a:buClr>
              <a:buSzPts val="2100"/>
              <a:buFont typeface="Arial"/>
              <a:buNone/>
            </a:pPr>
            <a:endParaRPr sz="2100" b="0" i="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1244</Words>
  <Application>Microsoft Macintosh PowerPoint</Application>
  <PresentationFormat>On-screen Show (4:3)</PresentationFormat>
  <Paragraphs>117</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Calibri</vt:lpstr>
      <vt:lpstr>Tahoma</vt:lpstr>
      <vt:lpstr>Arial</vt:lpstr>
      <vt:lpstr>Office Theme</vt:lpstr>
      <vt:lpstr>3_Office Theme</vt:lpstr>
      <vt:lpstr>Warm-up </vt:lpstr>
      <vt:lpstr>MLK’s Dream</vt:lpstr>
      <vt:lpstr>https://www.youtube.com/watch?v=UZ_jp11WxC8</vt:lpstr>
      <vt:lpstr>Directions for Evidence Gathering</vt:lpstr>
      <vt:lpstr>Example Evidence Gathering</vt:lpstr>
      <vt:lpstr>Education Video Clips</vt:lpstr>
      <vt:lpstr>Sports Videos</vt:lpstr>
      <vt:lpstr>Police Shootings videos</vt:lpstr>
      <vt:lpstr>Police Shootings cont.</vt:lpstr>
      <vt:lpstr>Racism Videos</vt:lpstr>
      <vt:lpstr>Possible extension activity: Implicit Bias Test: Harvard</vt:lpstr>
      <vt:lpstr>sources</vt:lpstr>
      <vt:lpstr>Alternate Assessment/ Extension Activity: Free Response or Essay</vt:lpstr>
      <vt:lpstr>Warm-up for day of Socratic Seminar</vt:lpstr>
      <vt:lpstr>Socratic Seminar: Has MLK’s Dream Been Achieved? </vt:lpstr>
      <vt:lpstr>sentences</vt:lpstr>
      <vt:lpstr>Example Seminar</vt:lpstr>
      <vt:lpstr>Example Seminar II</vt:lpstr>
      <vt:lpstr>How not to do a Socratic Seminar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dc:title>
  <dc:creator>joseph_biron</dc:creator>
  <cp:lastModifiedBy>Savas, Merve</cp:lastModifiedBy>
  <cp:revision>1</cp:revision>
  <dcterms:created xsi:type="dcterms:W3CDTF">2020-07-16T20:05:56Z</dcterms:created>
  <dcterms:modified xsi:type="dcterms:W3CDTF">2023-06-07T17:37:24Z</dcterms:modified>
</cp:coreProperties>
</file>