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75" r:id="rId1"/>
    <p:sldMasterId id="2147483751" r:id="rId2"/>
  </p:sldMasterIdLst>
  <p:notesMasterIdLst>
    <p:notesMasterId r:id="rId24"/>
  </p:notesMasterIdLst>
  <p:handoutMasterIdLst>
    <p:handoutMasterId r:id="rId25"/>
  </p:handoutMasterIdLst>
  <p:sldIdLst>
    <p:sldId id="256" r:id="rId3"/>
    <p:sldId id="282" r:id="rId4"/>
    <p:sldId id="284" r:id="rId5"/>
    <p:sldId id="285" r:id="rId6"/>
    <p:sldId id="286" r:id="rId7"/>
    <p:sldId id="266" r:id="rId8"/>
    <p:sldId id="278" r:id="rId9"/>
    <p:sldId id="271" r:id="rId10"/>
    <p:sldId id="287" r:id="rId11"/>
    <p:sldId id="272" r:id="rId12"/>
    <p:sldId id="288" r:id="rId13"/>
    <p:sldId id="273" r:id="rId14"/>
    <p:sldId id="274" r:id="rId15"/>
    <p:sldId id="275" r:id="rId16"/>
    <p:sldId id="276" r:id="rId17"/>
    <p:sldId id="277" r:id="rId18"/>
    <p:sldId id="280" r:id="rId19"/>
    <p:sldId id="289" r:id="rId20"/>
    <p:sldId id="290" r:id="rId21"/>
    <p:sldId id="281" r:id="rId22"/>
    <p:sldId id="283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36D6E"/>
    <a:srgbClr val="BB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418" autoAdjust="0"/>
    <p:restoredTop sz="83567" autoAdjust="0"/>
  </p:normalViewPr>
  <p:slideViewPr>
    <p:cSldViewPr snapToGrid="0" snapToObjects="1">
      <p:cViewPr varScale="1">
        <p:scale>
          <a:sx n="102" d="100"/>
          <a:sy n="102" d="100"/>
        </p:scale>
        <p:origin x="1648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11" d="100"/>
          <a:sy n="111" d="100"/>
        </p:scale>
        <p:origin x="-3944" y="-10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5B6E0F-1DB3-5A43-B8F9-5E1E696749DF}" type="datetimeFigureOut">
              <a:rPr lang="en-US"/>
              <a:t>2/29/20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C1F9FE-B8FF-F345-B45D-636AC2B598BD}" type="slidenum">
              <a:r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57653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1BC211-ACBD-CB48-B939-364088D2CD6D}" type="datetimeFigureOut">
              <a:rPr lang="en-US"/>
              <a:t>2/29/20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04D311-73F7-5D42-B843-E8305C73070F}" type="slidenum">
              <a:r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40208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04D311-73F7-5D42-B843-E8305C73070F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857623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04D311-73F7-5D42-B843-E8305C73070F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080013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04D311-73F7-5D42-B843-E8305C73070F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957750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04D311-73F7-5D42-B843-E8305C73070F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293587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04D311-73F7-5D42-B843-E8305C73070F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634364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04D311-73F7-5D42-B843-E8305C73070F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3255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04D311-73F7-5D42-B843-E8305C73070F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91624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04D311-73F7-5D42-B843-E8305C73070F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27001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04D311-73F7-5D42-B843-E8305C73070F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79233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04D311-73F7-5D42-B843-E8305C73070F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67096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04D311-73F7-5D42-B843-E8305C73070F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05152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04D311-73F7-5D42-B843-E8305C73070F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936795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04D311-73F7-5D42-B843-E8305C73070F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169297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04D311-73F7-5D42-B843-E8305C73070F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31701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4803898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3"/>
          </p:nvPr>
        </p:nvSpPr>
        <p:spPr>
          <a:xfrm>
            <a:off x="746930" y="1830387"/>
            <a:ext cx="8229600" cy="4525963"/>
          </a:xfrm>
          <a:prstGeom prst="rect">
            <a:avLst/>
          </a:prstGeom>
          <a:ln>
            <a:solidFill>
              <a:srgbClr val="FFFFFF"/>
            </a:solidFill>
          </a:ln>
        </p:spPr>
        <p:txBody>
          <a:bodyPr/>
          <a:lstStyle>
            <a:lvl1pPr>
              <a:defRPr>
                <a:solidFill>
                  <a:srgbClr val="BB0000"/>
                </a:solidFill>
              </a:defRPr>
            </a:lvl1pPr>
            <a:lvl2pPr marL="0">
              <a:spcBef>
                <a:spcPts val="600"/>
              </a:spcBef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</p:txBody>
      </p:sp>
      <p:sp>
        <p:nvSpPr>
          <p:cNvPr id="13" name="Content Placeholder 2"/>
          <p:cNvSpPr>
            <a:spLocks noGrp="1"/>
          </p:cNvSpPr>
          <p:nvPr>
            <p:ph idx="15" hasCustomPrompt="1"/>
          </p:nvPr>
        </p:nvSpPr>
        <p:spPr>
          <a:xfrm>
            <a:off x="5573888" y="229810"/>
            <a:ext cx="3392206" cy="668812"/>
          </a:xfrm>
          <a:prstGeom prst="rect">
            <a:avLst/>
          </a:prstGeom>
          <a:ln>
            <a:solidFill>
              <a:srgbClr val="BB0000"/>
            </a:solidFill>
          </a:ln>
        </p:spPr>
        <p:txBody>
          <a:bodyPr/>
          <a:lstStyle>
            <a:lvl1pPr algn="r">
              <a:lnSpc>
                <a:spcPts val="1640"/>
              </a:lnSpc>
              <a:spcBef>
                <a:spcPts val="0"/>
              </a:spcBef>
              <a:defRPr sz="1300" baseline="0">
                <a:solidFill>
                  <a:schemeClr val="bg1"/>
                </a:solidFill>
              </a:defRPr>
            </a:lvl1pPr>
            <a:lvl2pPr marL="0">
              <a:spcBef>
                <a:spcPts val="600"/>
              </a:spcBef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/>
              <a:t>UNIT NAME HERE</a:t>
            </a:r>
          </a:p>
          <a:p>
            <a:pPr lvl="0"/>
            <a:r>
              <a:rPr lang="en-US" dirty="0"/>
              <a:t>LINE 2 AS NEEDED</a:t>
            </a:r>
          </a:p>
        </p:txBody>
      </p:sp>
      <p:sp>
        <p:nvSpPr>
          <p:cNvPr id="14" name="Content Placeholder 2"/>
          <p:cNvSpPr>
            <a:spLocks noGrp="1"/>
          </p:cNvSpPr>
          <p:nvPr>
            <p:ph idx="16" hasCustomPrompt="1"/>
          </p:nvPr>
        </p:nvSpPr>
        <p:spPr>
          <a:xfrm>
            <a:off x="4315389" y="1052951"/>
            <a:ext cx="4642821" cy="636119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/>
          <a:lstStyle>
            <a:lvl1pPr algn="r">
              <a:lnSpc>
                <a:spcPts val="1640"/>
              </a:lnSpc>
              <a:spcBef>
                <a:spcPts val="0"/>
              </a:spcBef>
              <a:defRPr sz="1600" b="1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0">
              <a:spcBef>
                <a:spcPts val="600"/>
              </a:spcBef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/>
              <a:t>TOPIC TITLE HERE</a:t>
            </a:r>
          </a:p>
        </p:txBody>
      </p:sp>
    </p:spTree>
    <p:extLst>
      <p:ext uri="{BB962C8B-B14F-4D97-AF65-F5344CB8AC3E}">
        <p14:creationId xmlns:p14="http://schemas.microsoft.com/office/powerpoint/2010/main" val="3793167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Phrase-Word Slide WHIT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2"/>
          <p:cNvSpPr>
            <a:spLocks noGrp="1"/>
          </p:cNvSpPr>
          <p:nvPr>
            <p:ph idx="16" hasCustomPrompt="1"/>
          </p:nvPr>
        </p:nvSpPr>
        <p:spPr>
          <a:xfrm>
            <a:off x="651757" y="1734522"/>
            <a:ext cx="7194020" cy="4417350"/>
          </a:xfrm>
          <a:prstGeom prst="rect">
            <a:avLst/>
          </a:prstGeom>
          <a:ln>
            <a:solidFill>
              <a:srgbClr val="FFFFFF"/>
            </a:solidFill>
          </a:ln>
        </p:spPr>
        <p:txBody>
          <a:bodyPr/>
          <a:lstStyle>
            <a:lvl1pPr algn="l">
              <a:lnSpc>
                <a:spcPts val="8400"/>
              </a:lnSpc>
              <a:spcBef>
                <a:spcPts val="0"/>
              </a:spcBef>
              <a:defRPr sz="8000" b="1" baseline="0">
                <a:solidFill>
                  <a:srgbClr val="BB0000"/>
                </a:solidFill>
              </a:defRPr>
            </a:lvl1pPr>
            <a:lvl2pPr marL="0">
              <a:spcBef>
                <a:spcPts val="600"/>
              </a:spcBef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/>
              <a:t>BIG WORD BIG PHRASE</a:t>
            </a:r>
            <a:br>
              <a:rPr lang="en-US" dirty="0"/>
            </a:br>
            <a:r>
              <a:rPr lang="en-US" dirty="0"/>
              <a:t>SLIDE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5" hasCustomPrompt="1"/>
          </p:nvPr>
        </p:nvSpPr>
        <p:spPr>
          <a:xfrm>
            <a:off x="5573888" y="229810"/>
            <a:ext cx="3392206" cy="668812"/>
          </a:xfrm>
          <a:prstGeom prst="rect">
            <a:avLst/>
          </a:prstGeom>
          <a:ln>
            <a:solidFill>
              <a:srgbClr val="BB0000"/>
            </a:solidFill>
          </a:ln>
        </p:spPr>
        <p:txBody>
          <a:bodyPr/>
          <a:lstStyle>
            <a:lvl1pPr algn="r">
              <a:lnSpc>
                <a:spcPts val="1640"/>
              </a:lnSpc>
              <a:spcBef>
                <a:spcPts val="0"/>
              </a:spcBef>
              <a:defRPr sz="1300" baseline="0">
                <a:solidFill>
                  <a:schemeClr val="bg1"/>
                </a:solidFill>
              </a:defRPr>
            </a:lvl1pPr>
            <a:lvl2pPr marL="0">
              <a:spcBef>
                <a:spcPts val="600"/>
              </a:spcBef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/>
              <a:t>UNIT NAME HERE</a:t>
            </a:r>
          </a:p>
          <a:p>
            <a:pPr lvl="0"/>
            <a:r>
              <a:rPr lang="en-US" dirty="0"/>
              <a:t>LINE 2 AS NEEDED</a:t>
            </a:r>
          </a:p>
        </p:txBody>
      </p:sp>
    </p:spTree>
    <p:extLst>
      <p:ext uri="{BB962C8B-B14F-4D97-AF65-F5344CB8AC3E}">
        <p14:creationId xmlns:p14="http://schemas.microsoft.com/office/powerpoint/2010/main" val="11068018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Phrase-Word Slide 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910167"/>
            <a:ext cx="9144000" cy="5947833"/>
          </a:xfrm>
          <a:prstGeom prst="rect">
            <a:avLst/>
          </a:prstGeom>
          <a:solidFill>
            <a:srgbClr val="B70F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BB0000"/>
              </a:solidFill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5" hasCustomPrompt="1"/>
          </p:nvPr>
        </p:nvSpPr>
        <p:spPr>
          <a:xfrm>
            <a:off x="5573888" y="242139"/>
            <a:ext cx="3392206" cy="668812"/>
          </a:xfrm>
          <a:prstGeom prst="rect">
            <a:avLst/>
          </a:prstGeom>
          <a:ln>
            <a:solidFill>
              <a:srgbClr val="BB0000"/>
            </a:solidFill>
          </a:ln>
        </p:spPr>
        <p:txBody>
          <a:bodyPr/>
          <a:lstStyle>
            <a:lvl1pPr algn="r">
              <a:lnSpc>
                <a:spcPts val="1640"/>
              </a:lnSpc>
              <a:spcBef>
                <a:spcPts val="0"/>
              </a:spcBef>
              <a:defRPr sz="1300" baseline="0">
                <a:solidFill>
                  <a:schemeClr val="bg1"/>
                </a:solidFill>
              </a:defRPr>
            </a:lvl1pPr>
            <a:lvl2pPr marL="0">
              <a:spcBef>
                <a:spcPts val="600"/>
              </a:spcBef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/>
              <a:t>UNIT NAME HERE</a:t>
            </a:r>
          </a:p>
          <a:p>
            <a:pPr lvl="0"/>
            <a:r>
              <a:rPr lang="en-US" dirty="0"/>
              <a:t>LINE 2 AS NEEDED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6" hasCustomPrompt="1"/>
          </p:nvPr>
        </p:nvSpPr>
        <p:spPr>
          <a:xfrm>
            <a:off x="651757" y="1734522"/>
            <a:ext cx="7194020" cy="4417350"/>
          </a:xfrm>
          <a:prstGeom prst="rect">
            <a:avLst/>
          </a:prstGeom>
          <a:ln>
            <a:solidFill>
              <a:srgbClr val="BB0000"/>
            </a:solidFill>
          </a:ln>
        </p:spPr>
        <p:txBody>
          <a:bodyPr/>
          <a:lstStyle>
            <a:lvl1pPr algn="l">
              <a:lnSpc>
                <a:spcPts val="8400"/>
              </a:lnSpc>
              <a:spcBef>
                <a:spcPts val="0"/>
              </a:spcBef>
              <a:defRPr sz="8000" b="1" baseline="0">
                <a:solidFill>
                  <a:schemeClr val="bg1"/>
                </a:solidFill>
              </a:defRPr>
            </a:lvl1pPr>
            <a:lvl2pPr marL="0">
              <a:spcBef>
                <a:spcPts val="600"/>
              </a:spcBef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/>
              <a:t>BIG WORD</a:t>
            </a:r>
          </a:p>
          <a:p>
            <a:pPr lvl="0"/>
            <a:r>
              <a:rPr lang="en-US" dirty="0"/>
              <a:t>BIG PHRASE</a:t>
            </a:r>
            <a:br>
              <a:rPr lang="en-US" dirty="0"/>
            </a:br>
            <a:r>
              <a:rPr lang="en-US" dirty="0"/>
              <a:t>SLIDE</a:t>
            </a:r>
          </a:p>
        </p:txBody>
      </p:sp>
    </p:spTree>
    <p:extLst>
      <p:ext uri="{BB962C8B-B14F-4D97-AF65-F5344CB8AC3E}">
        <p14:creationId xmlns:p14="http://schemas.microsoft.com/office/powerpoint/2010/main" val="1471957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2"/>
          <p:cNvSpPr>
            <a:spLocks noGrp="1"/>
          </p:cNvSpPr>
          <p:nvPr>
            <p:ph idx="15" hasCustomPrompt="1"/>
          </p:nvPr>
        </p:nvSpPr>
        <p:spPr>
          <a:xfrm>
            <a:off x="5573888" y="229810"/>
            <a:ext cx="3392206" cy="668812"/>
          </a:xfrm>
          <a:prstGeom prst="rect">
            <a:avLst/>
          </a:prstGeom>
          <a:ln>
            <a:solidFill>
              <a:srgbClr val="BB0000"/>
            </a:solidFill>
          </a:ln>
        </p:spPr>
        <p:txBody>
          <a:bodyPr/>
          <a:lstStyle>
            <a:lvl1pPr algn="r">
              <a:lnSpc>
                <a:spcPts val="1640"/>
              </a:lnSpc>
              <a:spcBef>
                <a:spcPts val="0"/>
              </a:spcBef>
              <a:defRPr sz="1300" baseline="0">
                <a:solidFill>
                  <a:schemeClr val="bg1"/>
                </a:solidFill>
              </a:defRPr>
            </a:lvl1pPr>
            <a:lvl2pPr marL="0">
              <a:spcBef>
                <a:spcPts val="600"/>
              </a:spcBef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/>
              <a:t>UNIT NAME HERE</a:t>
            </a:r>
          </a:p>
          <a:p>
            <a:pPr lvl="0"/>
            <a:r>
              <a:rPr lang="en-US" dirty="0"/>
              <a:t>LINE 2 AS NEEDED</a:t>
            </a:r>
          </a:p>
        </p:txBody>
      </p:sp>
      <p:sp>
        <p:nvSpPr>
          <p:cNvPr id="13" name="Content Placeholder 2"/>
          <p:cNvSpPr>
            <a:spLocks noGrp="1"/>
          </p:cNvSpPr>
          <p:nvPr>
            <p:ph idx="17" hasCustomPrompt="1"/>
          </p:nvPr>
        </p:nvSpPr>
        <p:spPr>
          <a:xfrm>
            <a:off x="4881010" y="5372665"/>
            <a:ext cx="3392206" cy="1094025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/>
          <a:lstStyle>
            <a:lvl1pPr algn="r">
              <a:lnSpc>
                <a:spcPct val="110000"/>
              </a:lnSpc>
              <a:spcBef>
                <a:spcPts val="0"/>
              </a:spcBef>
              <a:defRPr sz="2400" baseline="-25000">
                <a:solidFill>
                  <a:srgbClr val="BB0000"/>
                </a:solidFill>
              </a:defRPr>
            </a:lvl1pPr>
            <a:lvl2pPr marL="0">
              <a:spcBef>
                <a:spcPts val="600"/>
              </a:spcBef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algn="r">
              <a:lnSpc>
                <a:spcPct val="110000"/>
              </a:lnSpc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cs typeface="Arial"/>
              </a:rPr>
              <a:t>–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/>
              </a:rPr>
              <a:t>Firstandlast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cs typeface="Arial"/>
              </a:rPr>
              <a:t> Name</a:t>
            </a:r>
          </a:p>
          <a:p>
            <a:pPr algn="r">
              <a:lnSpc>
                <a:spcPct val="110000"/>
              </a:lnSpc>
            </a:pPr>
            <a:r>
              <a:rPr lang="en-US" sz="1800" dirty="0">
                <a:solidFill>
                  <a:schemeClr val="tx1">
                    <a:lumMod val="60000"/>
                    <a:lumOff val="40000"/>
                  </a:schemeClr>
                </a:solidFill>
                <a:cs typeface="Arial"/>
              </a:rPr>
              <a:t>   Optional title line</a:t>
            </a:r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8" hasCustomPrompt="1"/>
          </p:nvPr>
        </p:nvSpPr>
        <p:spPr>
          <a:xfrm>
            <a:off x="944698" y="1734523"/>
            <a:ext cx="7200384" cy="3789978"/>
          </a:xfrm>
          <a:prstGeom prst="rect">
            <a:avLst/>
          </a:prstGeom>
          <a:ln>
            <a:solidFill>
              <a:srgbClr val="FFFFFF"/>
            </a:solidFill>
          </a:ln>
        </p:spPr>
        <p:txBody>
          <a:bodyPr vert="horz"/>
          <a:lstStyle>
            <a:lvl1pPr algn="ctr">
              <a:defRPr lang="en-US" sz="3200" b="0" smtClean="0">
                <a:solidFill>
                  <a:srgbClr val="BB0032"/>
                </a:solidFill>
                <a:cs typeface="Arial"/>
              </a:defRPr>
            </a:lvl1pPr>
          </a:lstStyle>
          <a:p>
            <a:pPr lvl="0"/>
            <a:r>
              <a:rPr lang="en-US" sz="6500" b="0" dirty="0">
                <a:solidFill>
                  <a:srgbClr val="BB0032"/>
                </a:solidFill>
                <a:latin typeface="+mj-lt"/>
                <a:cs typeface="Arial"/>
              </a:rPr>
              <a:t>“Notable quote</a:t>
            </a:r>
            <a:br>
              <a:rPr lang="en-US" sz="6500" b="0" dirty="0">
                <a:solidFill>
                  <a:srgbClr val="BB0032"/>
                </a:solidFill>
                <a:latin typeface="+mj-lt"/>
                <a:cs typeface="Arial"/>
              </a:rPr>
            </a:br>
            <a:r>
              <a:rPr lang="en-US" sz="6500" b="0" dirty="0">
                <a:solidFill>
                  <a:srgbClr val="BB0032"/>
                </a:solidFill>
                <a:latin typeface="+mj-lt"/>
                <a:cs typeface="Arial"/>
              </a:rPr>
              <a:t>goes right here,</a:t>
            </a:r>
            <a:br>
              <a:rPr lang="en-US" sz="6500" b="0" dirty="0">
                <a:solidFill>
                  <a:srgbClr val="BB0032"/>
                </a:solidFill>
                <a:latin typeface="+mj-lt"/>
                <a:cs typeface="Arial"/>
              </a:rPr>
            </a:br>
            <a:r>
              <a:rPr lang="en-US" sz="6500" b="0" dirty="0">
                <a:solidFill>
                  <a:srgbClr val="BB0032"/>
                </a:solidFill>
                <a:latin typeface="+mj-lt"/>
                <a:cs typeface="Arial"/>
              </a:rPr>
              <a:t>yes right here.”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7922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hoto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923936"/>
            <a:ext cx="9144000" cy="5934064"/>
          </a:xfrm>
          <a:prstGeom prst="rect">
            <a:avLst/>
          </a:prstGeom>
        </p:spPr>
        <p:txBody>
          <a:bodyPr vert="horz"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Full slide picture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5" hasCustomPrompt="1"/>
          </p:nvPr>
        </p:nvSpPr>
        <p:spPr>
          <a:xfrm>
            <a:off x="5573888" y="229810"/>
            <a:ext cx="3392206" cy="668812"/>
          </a:xfrm>
          <a:prstGeom prst="rect">
            <a:avLst/>
          </a:prstGeom>
          <a:ln>
            <a:solidFill>
              <a:srgbClr val="BB0000"/>
            </a:solidFill>
          </a:ln>
        </p:spPr>
        <p:txBody>
          <a:bodyPr/>
          <a:lstStyle>
            <a:lvl1pPr algn="r">
              <a:lnSpc>
                <a:spcPts val="1640"/>
              </a:lnSpc>
              <a:spcBef>
                <a:spcPts val="0"/>
              </a:spcBef>
              <a:defRPr sz="1300" baseline="0">
                <a:solidFill>
                  <a:schemeClr val="bg1"/>
                </a:solidFill>
              </a:defRPr>
            </a:lvl1pPr>
            <a:lvl2pPr marL="0">
              <a:spcBef>
                <a:spcPts val="600"/>
              </a:spcBef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/>
              <a:t>UNIT NAME HERE</a:t>
            </a:r>
          </a:p>
          <a:p>
            <a:pPr lvl="0"/>
            <a:r>
              <a:rPr lang="en-US" dirty="0"/>
              <a:t>LINE 2 AS NEEDED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idx="14"/>
          </p:nvPr>
        </p:nvSpPr>
        <p:spPr>
          <a:xfrm>
            <a:off x="4868540" y="1436104"/>
            <a:ext cx="3998889" cy="1591385"/>
          </a:xfrm>
          <a:prstGeom prst="rect">
            <a:avLst/>
          </a:prstGeom>
          <a:ln w="19050" cmpd="sng">
            <a:solidFill>
              <a:schemeClr val="tx1">
                <a:lumMod val="50000"/>
                <a:lumOff val="50000"/>
              </a:schemeClr>
            </a:solidFill>
          </a:ln>
          <a:effectLst/>
        </p:spPr>
        <p:txBody>
          <a:bodyPr/>
          <a:lstStyle>
            <a:lvl1pPr marL="91440">
              <a:lnSpc>
                <a:spcPts val="3440"/>
              </a:lnSpc>
              <a:spcBef>
                <a:spcPts val="0"/>
              </a:spcBef>
              <a:defRPr sz="2000" b="1">
                <a:solidFill>
                  <a:srgbClr val="BB0000"/>
                </a:solidFill>
              </a:defRPr>
            </a:lvl1pPr>
            <a:lvl2pPr marL="91440" indent="182880">
              <a:spcBef>
                <a:spcPts val="200"/>
              </a:spcBef>
              <a:spcAft>
                <a:spcPts val="0"/>
              </a:spcAft>
              <a:buClr>
                <a:srgbClr val="BB0000"/>
              </a:buClr>
              <a:buFont typeface="Arial"/>
              <a:buChar char="•"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91440" indent="182880">
              <a:spcBef>
                <a:spcPts val="200"/>
              </a:spcBef>
              <a:spcAft>
                <a:spcPts val="0"/>
              </a:spcAft>
              <a:buClr>
                <a:srgbClr val="BB0000"/>
              </a:buClr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Font typeface="Arial"/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r>
              <a:rPr lang="en-US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201747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-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923936"/>
            <a:ext cx="3883850" cy="5934064"/>
          </a:xfrm>
          <a:prstGeom prst="rect">
            <a:avLst/>
          </a:prstGeom>
        </p:spPr>
        <p:txBody>
          <a:bodyPr vert="horz"/>
          <a:lstStyle>
            <a:lvl1pPr>
              <a:defRPr>
                <a:solidFill>
                  <a:srgbClr val="BFBFBF"/>
                </a:solidFill>
              </a:defRPr>
            </a:lvl1pPr>
          </a:lstStyle>
          <a:p>
            <a:r>
              <a:rPr lang="en-US" dirty="0"/>
              <a:t>½ slide picture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4"/>
          </p:nvPr>
        </p:nvSpPr>
        <p:spPr>
          <a:xfrm>
            <a:off x="4137592" y="1830387"/>
            <a:ext cx="4701503" cy="4525963"/>
          </a:xfrm>
          <a:prstGeom prst="rect">
            <a:avLst/>
          </a:prstGeom>
          <a:ln>
            <a:solidFill>
              <a:srgbClr val="FFFFFF"/>
            </a:solidFill>
          </a:ln>
        </p:spPr>
        <p:txBody>
          <a:bodyPr/>
          <a:lstStyle>
            <a:lvl1pPr>
              <a:lnSpc>
                <a:spcPts val="3440"/>
              </a:lnSpc>
              <a:spcBef>
                <a:spcPts val="0"/>
              </a:spcBef>
              <a:defRPr>
                <a:solidFill>
                  <a:srgbClr val="BB0000"/>
                </a:solidFill>
              </a:defRPr>
            </a:lvl1pPr>
            <a:lvl2pPr marL="0">
              <a:spcBef>
                <a:spcPts val="600"/>
              </a:spcBef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idx="15" hasCustomPrompt="1"/>
          </p:nvPr>
        </p:nvSpPr>
        <p:spPr>
          <a:xfrm>
            <a:off x="5573888" y="229810"/>
            <a:ext cx="3392206" cy="668812"/>
          </a:xfrm>
          <a:prstGeom prst="rect">
            <a:avLst/>
          </a:prstGeom>
          <a:ln>
            <a:solidFill>
              <a:srgbClr val="BB0000"/>
            </a:solidFill>
          </a:ln>
        </p:spPr>
        <p:txBody>
          <a:bodyPr/>
          <a:lstStyle>
            <a:lvl1pPr algn="r">
              <a:lnSpc>
                <a:spcPts val="1640"/>
              </a:lnSpc>
              <a:spcBef>
                <a:spcPts val="0"/>
              </a:spcBef>
              <a:defRPr sz="1300" baseline="0">
                <a:solidFill>
                  <a:schemeClr val="bg1"/>
                </a:solidFill>
              </a:defRPr>
            </a:lvl1pPr>
            <a:lvl2pPr marL="0">
              <a:spcBef>
                <a:spcPts val="600"/>
              </a:spcBef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/>
              <a:t>UNIT NAME HERE</a:t>
            </a:r>
          </a:p>
          <a:p>
            <a:pPr lvl="0"/>
            <a:r>
              <a:rPr lang="en-US" dirty="0"/>
              <a:t>LINE 2 AS NEEDED</a:t>
            </a:r>
          </a:p>
        </p:txBody>
      </p:sp>
      <p:sp>
        <p:nvSpPr>
          <p:cNvPr id="13" name="Content Placeholder 2"/>
          <p:cNvSpPr>
            <a:spLocks noGrp="1"/>
          </p:cNvSpPr>
          <p:nvPr>
            <p:ph idx="16" hasCustomPrompt="1"/>
          </p:nvPr>
        </p:nvSpPr>
        <p:spPr>
          <a:xfrm>
            <a:off x="4315389" y="1052951"/>
            <a:ext cx="4642821" cy="636119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/>
          <a:lstStyle>
            <a:lvl1pPr algn="r">
              <a:lnSpc>
                <a:spcPts val="1640"/>
              </a:lnSpc>
              <a:spcBef>
                <a:spcPts val="0"/>
              </a:spcBef>
              <a:defRPr sz="1600" b="1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0">
              <a:spcBef>
                <a:spcPts val="600"/>
              </a:spcBef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/>
              <a:t>TOPIC TITLE HERE</a:t>
            </a:r>
          </a:p>
        </p:txBody>
      </p:sp>
    </p:spTree>
    <p:extLst>
      <p:ext uri="{BB962C8B-B14F-4D97-AF65-F5344CB8AC3E}">
        <p14:creationId xmlns:p14="http://schemas.microsoft.com/office/powerpoint/2010/main" val="1673681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5" hasCustomPrompt="1"/>
          </p:nvPr>
        </p:nvSpPr>
        <p:spPr>
          <a:xfrm>
            <a:off x="5573888" y="229810"/>
            <a:ext cx="3392206" cy="668812"/>
          </a:xfrm>
          <a:prstGeom prst="rect">
            <a:avLst/>
          </a:prstGeom>
          <a:ln>
            <a:solidFill>
              <a:srgbClr val="BB0000"/>
            </a:solidFill>
          </a:ln>
        </p:spPr>
        <p:txBody>
          <a:bodyPr/>
          <a:lstStyle>
            <a:lvl1pPr algn="r">
              <a:lnSpc>
                <a:spcPts val="1640"/>
              </a:lnSpc>
              <a:spcBef>
                <a:spcPts val="0"/>
              </a:spcBef>
              <a:defRPr sz="1300" baseline="0">
                <a:solidFill>
                  <a:schemeClr val="bg1"/>
                </a:solidFill>
              </a:defRPr>
            </a:lvl1pPr>
            <a:lvl2pPr marL="0">
              <a:spcBef>
                <a:spcPts val="600"/>
              </a:spcBef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/>
              <a:t>UNIT NAME HERE</a:t>
            </a:r>
          </a:p>
          <a:p>
            <a:pPr lvl="0"/>
            <a:r>
              <a:rPr lang="en-US" dirty="0"/>
              <a:t>LINE 2 AS NEEDED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6" hasCustomPrompt="1"/>
          </p:nvPr>
        </p:nvSpPr>
        <p:spPr>
          <a:xfrm>
            <a:off x="4315389" y="1052951"/>
            <a:ext cx="4642821" cy="636119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/>
          <a:lstStyle>
            <a:lvl1pPr algn="r">
              <a:lnSpc>
                <a:spcPts val="1640"/>
              </a:lnSpc>
              <a:spcBef>
                <a:spcPts val="0"/>
              </a:spcBef>
              <a:defRPr sz="1600" b="1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0">
              <a:spcBef>
                <a:spcPts val="600"/>
              </a:spcBef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/>
              <a:t>TOPIC TITLE HERE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4"/>
          </p:nvPr>
        </p:nvSpPr>
        <p:spPr>
          <a:xfrm>
            <a:off x="1400403" y="1830387"/>
            <a:ext cx="6527582" cy="4525963"/>
          </a:xfrm>
          <a:prstGeom prst="rect">
            <a:avLst/>
          </a:prstGeom>
          <a:ln>
            <a:solidFill>
              <a:srgbClr val="FFFFFF"/>
            </a:solidFill>
          </a:ln>
        </p:spPr>
        <p:txBody>
          <a:bodyPr/>
          <a:lstStyle>
            <a:lvl1pPr algn="ctr">
              <a:lnSpc>
                <a:spcPts val="3440"/>
              </a:lnSpc>
              <a:spcBef>
                <a:spcPts val="0"/>
              </a:spcBef>
              <a:defRPr>
                <a:solidFill>
                  <a:schemeClr val="bg1">
                    <a:lumMod val="75000"/>
                  </a:schemeClr>
                </a:solidFill>
              </a:defRPr>
            </a:lvl1pPr>
            <a:lvl2pPr marL="0">
              <a:spcBef>
                <a:spcPts val="600"/>
              </a:spcBef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r>
              <a:rPr lang="en-US" dirty="0"/>
              <a:t>chart/graph/table</a:t>
            </a:r>
          </a:p>
        </p:txBody>
      </p:sp>
    </p:spTree>
    <p:extLst>
      <p:ext uri="{BB962C8B-B14F-4D97-AF65-F5344CB8AC3E}">
        <p14:creationId xmlns:p14="http://schemas.microsoft.com/office/powerpoint/2010/main" val="383328258"/>
      </p:ext>
    </p:extLst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5" Type="http://schemas.openxmlformats.org/officeDocument/2006/relationships/slideLayout" Target="../slideLayouts/slideLayout6.xml"/><Relationship Id="rId4" Type="http://schemas.openxmlformats.org/officeDocument/2006/relationships/slideLayout" Target="../slideLayouts/slideLayout5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9460" y="6356350"/>
            <a:ext cx="2133600" cy="365125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0D8E7B-AF3B-B444-8E74-E549FC814F53}" type="datetimeFigureOut">
              <a:rPr lang="en-US" smtClean="0"/>
              <a:pPr/>
              <a:t>2/29/20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2974444"/>
            <a:ext cx="9144000" cy="2962806"/>
          </a:xfrm>
          <a:prstGeom prst="rect">
            <a:avLst/>
          </a:prstGeom>
          <a:solidFill>
            <a:srgbClr val="B70F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Picture 8" descr="TheOhioStateUniversity-Horiz-RGBHEX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5250" y="1600201"/>
            <a:ext cx="6424083" cy="931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8112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457200" rtl="0" eaLnBrk="1" latinLnBrk="0" hangingPunct="1">
        <a:spcBef>
          <a:spcPct val="20000"/>
        </a:spcBef>
        <a:buFont typeface="Arial"/>
        <a:buNone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9144000" cy="910167"/>
            <a:chOff x="0" y="1040406"/>
            <a:chExt cx="9144000" cy="910167"/>
          </a:xfrm>
        </p:grpSpPr>
        <p:sp>
          <p:nvSpPr>
            <p:cNvPr id="8" name="Rectangle 7"/>
            <p:cNvSpPr/>
            <p:nvPr/>
          </p:nvSpPr>
          <p:spPr>
            <a:xfrm>
              <a:off x="0" y="1040406"/>
              <a:ext cx="9144000" cy="910167"/>
            </a:xfrm>
            <a:prstGeom prst="rect">
              <a:avLst/>
            </a:prstGeom>
            <a:solidFill>
              <a:srgbClr val="B70F2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9" name="Picture 8" descr="TheOhioStateUniversity-REV-Horiz-RGBHEX.png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6917" y="1238314"/>
              <a:ext cx="3284042" cy="476186"/>
            </a:xfrm>
            <a:prstGeom prst="rect">
              <a:avLst/>
            </a:prstGeom>
          </p:spPr>
        </p:pic>
      </p:grpSp>
      <p:sp>
        <p:nvSpPr>
          <p:cNvPr id="2" name="Rectangle 1"/>
          <p:cNvSpPr/>
          <p:nvPr userDrawn="1"/>
        </p:nvSpPr>
        <p:spPr>
          <a:xfrm>
            <a:off x="8518368" y="6351239"/>
            <a:ext cx="43543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B5C881AA-F0C4-B947-803C-EA0A96934EAC}" type="slidenum">
              <a:rPr lang="en-US" sz="1600" smtClean="0">
                <a:solidFill>
                  <a:srgbClr val="636D6E"/>
                </a:solidFill>
              </a:rPr>
              <a:pPr/>
              <a:t>‹#›</a:t>
            </a:fld>
            <a:endParaRPr lang="en-US" sz="1600" dirty="0">
              <a:solidFill>
                <a:srgbClr val="636D6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70362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4" r:id="rId2"/>
    <p:sldLayoutId id="2147483769" r:id="rId3"/>
    <p:sldLayoutId id="2147483767" r:id="rId4"/>
    <p:sldLayoutId id="2147483758" r:id="rId5"/>
    <p:sldLayoutId id="2147483768" r:id="rId6"/>
    <p:sldLayoutId id="2147483763" r:id="rId7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457200" rtl="0" eaLnBrk="1" latinLnBrk="0" hangingPunct="1">
        <a:spcBef>
          <a:spcPct val="20000"/>
        </a:spcBef>
        <a:buFont typeface="Arial"/>
        <a:buNone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0" algn="l" defTabSz="457200" rtl="0" eaLnBrk="1" latinLnBrk="0" hangingPunct="1">
        <a:spcBef>
          <a:spcPct val="20000"/>
        </a:spcBef>
        <a:buFont typeface="Arial"/>
        <a:buNone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0" indent="-228600" algn="l" defTabSz="457200" rtl="0" eaLnBrk="1" latinLnBrk="0" hangingPunct="1"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548640" indent="0" algn="l" defTabSz="457200" rtl="0" eaLnBrk="1" latinLnBrk="0" hangingPunct="1">
        <a:spcBef>
          <a:spcPts val="0"/>
        </a:spcBef>
        <a:buFont typeface="Arial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ubtitle 2"/>
          <p:cNvSpPr txBox="1">
            <a:spLocks/>
          </p:cNvSpPr>
          <p:nvPr/>
        </p:nvSpPr>
        <p:spPr>
          <a:xfrm>
            <a:off x="1413015" y="3744003"/>
            <a:ext cx="6400800" cy="823382"/>
          </a:xfrm>
          <a:prstGeom prst="rect">
            <a:avLst/>
          </a:prstGeom>
        </p:spPr>
        <p:txBody>
          <a:bodyPr/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4000" kern="1200" baseline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Evolution of the Treatment of Mental Illness </a:t>
            </a:r>
          </a:p>
        </p:txBody>
      </p:sp>
      <p:sp>
        <p:nvSpPr>
          <p:cNvPr id="16" name="Subtitle 2"/>
          <p:cNvSpPr txBox="1">
            <a:spLocks/>
          </p:cNvSpPr>
          <p:nvPr/>
        </p:nvSpPr>
        <p:spPr>
          <a:xfrm>
            <a:off x="1413015" y="4567385"/>
            <a:ext cx="6400800" cy="823382"/>
          </a:xfrm>
          <a:prstGeom prst="rect">
            <a:avLst/>
          </a:prstGeom>
        </p:spPr>
        <p:txBody>
          <a:bodyPr/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4000" kern="1200" baseline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284477403"/>
      </p:ext>
    </p:extLst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3"/>
          </p:nvPr>
        </p:nvSpPr>
        <p:spPr>
          <a:xfrm>
            <a:off x="0" y="2389641"/>
            <a:ext cx="8966094" cy="2329318"/>
          </a:xfrm>
        </p:spPr>
        <p:txBody>
          <a:bodyPr/>
          <a:lstStyle/>
          <a:p>
            <a:pPr marL="457200" indent="-457200">
              <a:buFont typeface="Arial" charset="0"/>
              <a:buChar char="•"/>
            </a:pP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Sterilization: 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 medical procedure that leaves a person incapable of reproduction. </a:t>
            </a:r>
          </a:p>
          <a:p>
            <a:pPr marL="457200" indent="-457200">
              <a:buFont typeface="Arial" charset="0"/>
              <a:buChar char="•"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States adopted mandates that forced the sterilization of over 65,ooo people.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5"/>
          </p:nvPr>
        </p:nvSpPr>
        <p:spPr/>
        <p:txBody>
          <a:bodyPr/>
          <a:lstStyle/>
          <a:p>
            <a:r>
              <a:rPr lang="en-US" dirty="0"/>
              <a:t>Treatment of Psychiatric Disorders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90569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3"/>
          </p:nvPr>
        </p:nvSpPr>
        <p:spPr>
          <a:xfrm>
            <a:off x="0" y="1965098"/>
            <a:ext cx="8966094" cy="3880530"/>
          </a:xfrm>
        </p:spPr>
        <p:txBody>
          <a:bodyPr/>
          <a:lstStyle/>
          <a:p>
            <a:pPr marL="457200" indent="-457200">
              <a:buFont typeface="Arial" charset="0"/>
              <a:buChar char="•"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The Supreme Court Case </a:t>
            </a:r>
            <a:r>
              <a:rPr lang="en-US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Buck v. Bell 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argues that sterilization did not violate people’s rights because ”three generations of imbeciles is enough”. </a:t>
            </a:r>
          </a:p>
          <a:p>
            <a:pPr marL="457200" indent="-457200">
              <a:buFont typeface="Arial" charset="0"/>
              <a:buChar char="•"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Began to move away from eugenics and sterilization after the revelation of Nazi war crimes following WWII.</a:t>
            </a:r>
          </a:p>
          <a:p>
            <a:pPr marL="457200" indent="-457200">
              <a:buFont typeface="Arial" charset="0"/>
              <a:buChar char="•"/>
            </a:pP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5"/>
          </p:nvPr>
        </p:nvSpPr>
        <p:spPr/>
        <p:txBody>
          <a:bodyPr/>
          <a:lstStyle/>
          <a:p>
            <a:r>
              <a:rPr lang="en-US" dirty="0"/>
              <a:t>Treatment of Psychiatric Disorders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30212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3"/>
          </p:nvPr>
        </p:nvSpPr>
        <p:spPr>
          <a:xfrm>
            <a:off x="177906" y="2112055"/>
            <a:ext cx="8966094" cy="3358018"/>
          </a:xfrm>
        </p:spPr>
        <p:txBody>
          <a:bodyPr/>
          <a:lstStyle/>
          <a:p>
            <a:pPr marL="457200" indent="-457200">
              <a:buFont typeface="Arial" charset="0"/>
              <a:buChar char="•"/>
            </a:pPr>
            <a:r>
              <a:rPr lang="en-US" sz="3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During the 20</a:t>
            </a:r>
            <a:r>
              <a:rPr lang="en-US" sz="3000" baseline="30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</a:t>
            </a:r>
            <a:r>
              <a:rPr lang="en-US" sz="3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century, doctors began to move towards treatments </a:t>
            </a:r>
          </a:p>
          <a:p>
            <a:pPr marL="457200" indent="-457200">
              <a:buFont typeface="Arial" charset="0"/>
              <a:buChar char="•"/>
            </a:pPr>
            <a:r>
              <a:rPr lang="en-US" sz="3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Focused on physical aspects of the body in developing treatments.</a:t>
            </a:r>
          </a:p>
          <a:p>
            <a:pPr marL="457200" indent="-457200">
              <a:buFont typeface="Arial" charset="0"/>
              <a:buChar char="•"/>
            </a:pPr>
            <a:r>
              <a:rPr lang="en-US" sz="3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Doctors often experimented, unsure of consequences.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5"/>
          </p:nvPr>
        </p:nvSpPr>
        <p:spPr/>
        <p:txBody>
          <a:bodyPr/>
          <a:lstStyle/>
          <a:p>
            <a:r>
              <a:rPr lang="en-US" dirty="0"/>
              <a:t>Treatment of Psychiatric Disorders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72586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3"/>
          </p:nvPr>
        </p:nvSpPr>
        <p:spPr>
          <a:xfrm>
            <a:off x="445945" y="1621358"/>
            <a:ext cx="8252110" cy="4525963"/>
          </a:xfrm>
        </p:spPr>
        <p:txBody>
          <a:bodyPr/>
          <a:lstStyle/>
          <a:p>
            <a:pPr marL="457200" indent="-457200">
              <a:buFont typeface="Arial" charset="0"/>
              <a:buChar char="•"/>
            </a:pP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Electroconvulsive therapy (ECT): 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induces seizures in people through a series of electrical shocks. </a:t>
            </a:r>
          </a:p>
          <a:p>
            <a:pPr marL="457200" indent="-457200">
              <a:buFont typeface="Arial" charset="0"/>
              <a:buChar char="•"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Still used today </a:t>
            </a:r>
          </a:p>
          <a:p>
            <a:pPr marL="457200" indent="-457200">
              <a:buFont typeface="Arial" charset="0"/>
              <a:buChar char="•"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Remains very controversial because of its use on non-consenting individuals and side effects.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5"/>
          </p:nvPr>
        </p:nvSpPr>
        <p:spPr/>
        <p:txBody>
          <a:bodyPr/>
          <a:lstStyle/>
          <a:p>
            <a:r>
              <a:rPr lang="en-US" dirty="0"/>
              <a:t>Treatment of Psychiatric Disorders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01991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3"/>
          </p:nvPr>
        </p:nvSpPr>
        <p:spPr>
          <a:xfrm>
            <a:off x="489786" y="1369663"/>
            <a:ext cx="8164428" cy="4525963"/>
          </a:xfrm>
        </p:spPr>
        <p:txBody>
          <a:bodyPr/>
          <a:lstStyle/>
          <a:p>
            <a:pPr marL="457200" indent="-457200">
              <a:buFont typeface="Arial" charset="0"/>
              <a:buChar char="•"/>
            </a:pP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Insulin Shock Therapy: 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injecting patients with successively larger doses of insulin, often to the point of inducing a coma, then reviving them with glucose and repeating the procedure. </a:t>
            </a:r>
          </a:p>
          <a:p>
            <a:pPr marL="457200" indent="-457200">
              <a:buFont typeface="Arial" charset="0"/>
              <a:buChar char="•"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Caused weight gain, permanent brain damage, and sometimes a persistent comatose state.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5"/>
          </p:nvPr>
        </p:nvSpPr>
        <p:spPr/>
        <p:txBody>
          <a:bodyPr/>
          <a:lstStyle/>
          <a:p>
            <a:r>
              <a:rPr lang="en-US" dirty="0"/>
              <a:t>Treatment of Psychiatric Disorders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32849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3"/>
          </p:nvPr>
        </p:nvSpPr>
        <p:spPr>
          <a:xfrm>
            <a:off x="483523" y="1419767"/>
            <a:ext cx="8176954" cy="4525963"/>
          </a:xfrm>
        </p:spPr>
        <p:txBody>
          <a:bodyPr/>
          <a:lstStyle/>
          <a:p>
            <a:pPr marL="457200" indent="-457200">
              <a:buFont typeface="Arial" charset="0"/>
              <a:buChar char="•"/>
            </a:pP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Lobotomy: 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severed connections between the prefrontal cortex and the rest of the brain by either drilling through the skull or inserting an implement past a person’s eye. </a:t>
            </a:r>
          </a:p>
          <a:p>
            <a:pPr marL="457200" indent="-457200">
              <a:buFont typeface="Arial" charset="0"/>
              <a:buChar char="•"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Very few recovered from the procedure. </a:t>
            </a:r>
          </a:p>
          <a:p>
            <a:pPr marL="457200" indent="-457200">
              <a:buFont typeface="Arial" charset="0"/>
              <a:buChar char="•"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Most patients showed cognitive and emotional declines, become incapable of caring for themselves, and/or died.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5"/>
          </p:nvPr>
        </p:nvSpPr>
        <p:spPr/>
        <p:txBody>
          <a:bodyPr/>
          <a:lstStyle/>
          <a:p>
            <a:r>
              <a:rPr lang="en-US" dirty="0"/>
              <a:t>Treatment of Psychiatric Disorders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3809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3"/>
          </p:nvPr>
        </p:nvSpPr>
        <p:spPr>
          <a:xfrm>
            <a:off x="488515" y="1846620"/>
            <a:ext cx="7863804" cy="3164759"/>
          </a:xfrm>
        </p:spPr>
        <p:txBody>
          <a:bodyPr/>
          <a:lstStyle/>
          <a:p>
            <a:pPr marL="457200" indent="-457200">
              <a:buFont typeface="Arial" charset="0"/>
              <a:buChar char="•"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Psychiatric medications began to emerge in the 1950s. </a:t>
            </a:r>
          </a:p>
          <a:p>
            <a:pPr marL="457200" indent="-457200">
              <a:buFont typeface="Arial" charset="0"/>
              <a:buChar char="•"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Today, mental illness treatment focuses on medication and therapy.</a:t>
            </a:r>
          </a:p>
          <a:p>
            <a:pPr marL="457200" indent="-457200">
              <a:buFont typeface="Arial" charset="0"/>
              <a:buChar char="•"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Aimed at making lifestyle and behavior changes.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5"/>
          </p:nvPr>
        </p:nvSpPr>
        <p:spPr/>
        <p:txBody>
          <a:bodyPr/>
          <a:lstStyle/>
          <a:p>
            <a:r>
              <a:rPr lang="en-US" dirty="0"/>
              <a:t>Treatment of Psychiatric Disorders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20362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3"/>
          </p:nvPr>
        </p:nvSpPr>
        <p:spPr>
          <a:xfrm>
            <a:off x="796673" y="1469871"/>
            <a:ext cx="7550653" cy="4525963"/>
          </a:xfrm>
        </p:spPr>
        <p:txBody>
          <a:bodyPr/>
          <a:lstStyle/>
          <a:p>
            <a:pPr marL="457200" marR="0" lvl="0" indent="-4572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en-US" sz="3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Think, Pair, Share </a:t>
            </a:r>
          </a:p>
          <a:p>
            <a:pPr marL="457200" marR="0" lvl="0" indent="-4572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endParaRPr lang="en-US" sz="36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457200" marR="0" lvl="0" indent="-4572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	How did societal views of mental illness in the 19</a:t>
            </a:r>
            <a:r>
              <a:rPr lang="en-US" baseline="30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and 20</a:t>
            </a:r>
            <a:r>
              <a:rPr lang="en-US" baseline="30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century affect the methods of prevention/treatment that were used?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5"/>
          </p:nvPr>
        </p:nvSpPr>
        <p:spPr/>
        <p:txBody>
          <a:bodyPr/>
          <a:lstStyle/>
          <a:p>
            <a:r>
              <a:rPr lang="en-US"/>
              <a:t>Treatment of Psychiatric Disorders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703059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3"/>
          </p:nvPr>
        </p:nvSpPr>
        <p:spPr>
          <a:xfrm>
            <a:off x="796673" y="1469871"/>
            <a:ext cx="7550653" cy="4525963"/>
          </a:xfrm>
        </p:spPr>
        <p:txBody>
          <a:bodyPr/>
          <a:lstStyle/>
          <a:p>
            <a:pPr marL="457200" marR="0" lvl="0" indent="-4572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Stations</a:t>
            </a:r>
          </a:p>
          <a:p>
            <a:pPr marL="457200" marR="0" lvl="0" indent="-4572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514350" marR="0" lvl="0" indent="-5143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AutoNum type="arabicParenR"/>
              <a:tabLst/>
              <a:defRPr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Read the document at the station. </a:t>
            </a:r>
          </a:p>
          <a:p>
            <a:pPr marL="514350" marR="0" lvl="0" indent="-5143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AutoNum type="arabicParenR"/>
              <a:tabLst/>
              <a:defRPr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Answer the questions associated with the document on the Stations Handout. </a:t>
            </a:r>
          </a:p>
          <a:p>
            <a:pPr marL="514350" marR="0" lvl="0" indent="-5143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AutoNum type="arabicParenR"/>
              <a:tabLst/>
              <a:defRPr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Wait until instructed to move to the next station.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5"/>
          </p:nvPr>
        </p:nvSpPr>
        <p:spPr/>
        <p:txBody>
          <a:bodyPr/>
          <a:lstStyle/>
          <a:p>
            <a:r>
              <a:rPr lang="en-US"/>
              <a:t>Treatment of Psychiatric Disorders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6232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3"/>
          </p:nvPr>
        </p:nvSpPr>
        <p:spPr>
          <a:xfrm>
            <a:off x="796673" y="1469871"/>
            <a:ext cx="7550653" cy="4525963"/>
          </a:xfrm>
        </p:spPr>
        <p:txBody>
          <a:bodyPr/>
          <a:lstStyle/>
          <a:p>
            <a:pPr marL="457200" marR="0" lvl="0" indent="-4572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Stations Debrief</a:t>
            </a:r>
          </a:p>
          <a:p>
            <a:pPr marL="457200" marR="0" lvl="0" indent="-4572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457200" marR="0" lvl="0" indent="-4572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What surprised you the most from reading the documents? </a:t>
            </a:r>
          </a:p>
          <a:p>
            <a:pPr marL="457200" marR="0" lvl="0" indent="-4572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Which treatments do you think are acceptable? Which do you think are not?</a:t>
            </a:r>
          </a:p>
          <a:p>
            <a:pPr marL="457200" marR="0" lvl="0" indent="-4572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How have treatments toward mental illness evolved? </a:t>
            </a:r>
          </a:p>
          <a:p>
            <a:pPr marL="457200" marR="0" lvl="0" indent="-4572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5"/>
          </p:nvPr>
        </p:nvSpPr>
        <p:spPr/>
        <p:txBody>
          <a:bodyPr/>
          <a:lstStyle/>
          <a:p>
            <a:r>
              <a:rPr lang="en-US"/>
              <a:t>Treatment of Psychiatric Disorders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94737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3"/>
          </p:nvPr>
        </p:nvSpPr>
        <p:spPr>
          <a:xfrm>
            <a:off x="0" y="1344611"/>
            <a:ext cx="8966094" cy="4525963"/>
          </a:xfrm>
        </p:spPr>
        <p:txBody>
          <a:bodyPr/>
          <a:lstStyle/>
          <a:p>
            <a:pPr marL="457200" marR="0" lvl="0" indent="-4572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en-US" sz="3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Bell Ringer </a:t>
            </a:r>
          </a:p>
          <a:p>
            <a:pPr marL="457200" marR="0" lvl="0" indent="-4572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endParaRPr lang="en-US" sz="36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457200" marR="0" lvl="0" indent="-45720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en-US" sz="3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	What might be some assumptions people made about mental illness in the 19</a:t>
            </a:r>
            <a:r>
              <a:rPr lang="en-US" sz="3600" baseline="30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</a:t>
            </a:r>
            <a:r>
              <a:rPr lang="en-US" sz="3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and 20</a:t>
            </a:r>
            <a:r>
              <a:rPr lang="en-US" sz="3600" baseline="30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</a:t>
            </a:r>
            <a:r>
              <a:rPr lang="en-US" sz="3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century?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5"/>
          </p:nvPr>
        </p:nvSpPr>
        <p:spPr/>
        <p:txBody>
          <a:bodyPr/>
          <a:lstStyle/>
          <a:p>
            <a:r>
              <a:rPr lang="en-US"/>
              <a:t>Treatment of Psychiatric Disorders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749965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3"/>
          </p:nvPr>
        </p:nvSpPr>
        <p:spPr>
          <a:xfrm>
            <a:off x="608783" y="1457345"/>
            <a:ext cx="7926434" cy="4525963"/>
          </a:xfrm>
        </p:spPr>
        <p:txBody>
          <a:bodyPr/>
          <a:lstStyle/>
          <a:p>
            <a:pPr marL="457200" marR="0" lvl="0" indent="-4572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en-US" sz="3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Take a Stand </a:t>
            </a:r>
          </a:p>
          <a:p>
            <a:pPr marL="457200" marR="0" lvl="0" indent="-4572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endParaRPr lang="en-US" sz="36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457200" marR="0" lvl="0" indent="-4572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	When treating mental illness, is it better to focus on physical causes of the illness, or is it better to focus on lifestyle/behavior changes?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5"/>
          </p:nvPr>
        </p:nvSpPr>
        <p:spPr/>
        <p:txBody>
          <a:bodyPr/>
          <a:lstStyle/>
          <a:p>
            <a:r>
              <a:rPr lang="en-US"/>
              <a:t>Treatment of Psychiatric Disorders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029727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3"/>
          </p:nvPr>
        </p:nvSpPr>
        <p:spPr>
          <a:xfrm>
            <a:off x="533627" y="1382189"/>
            <a:ext cx="8076746" cy="4525963"/>
          </a:xfrm>
        </p:spPr>
        <p:txBody>
          <a:bodyPr/>
          <a:lstStyle/>
          <a:p>
            <a:pPr marL="457200" marR="0" lvl="0" indent="-4572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en-US" sz="3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Exit Ticket </a:t>
            </a:r>
          </a:p>
          <a:p>
            <a:pPr marL="457200" marR="0" lvl="0" indent="-4572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endParaRPr lang="en-US" sz="36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457200" marR="0" lvl="0" indent="-4572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en-US" sz="3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How have treatments for mental illness evolved?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5"/>
          </p:nvPr>
        </p:nvSpPr>
        <p:spPr/>
        <p:txBody>
          <a:bodyPr/>
          <a:lstStyle/>
          <a:p>
            <a:r>
              <a:rPr lang="en-US"/>
              <a:t>Treatment of Psychiatric Disorders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64800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3"/>
          </p:nvPr>
        </p:nvSpPr>
        <p:spPr>
          <a:xfrm>
            <a:off x="544881" y="1274403"/>
            <a:ext cx="8054237" cy="5151449"/>
          </a:xfrm>
        </p:spPr>
        <p:txBody>
          <a:bodyPr/>
          <a:lstStyle/>
          <a:p>
            <a:pPr marL="457200" marR="0" lvl="0" indent="-4572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Learning Objectives</a:t>
            </a:r>
            <a:endParaRPr lang="en-US" dirty="0"/>
          </a:p>
          <a:p>
            <a:pPr lvl="0"/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1) Students will be able to 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examine how societal attitudes toward mental illness in the 19th and 20th centuries contributed to the methods used to treat mental illness.</a:t>
            </a:r>
          </a:p>
          <a:p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2) Students will be able to 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compare and contrast methods used to treat mental illness in the 19th and 20th century to methods used today.</a:t>
            </a:r>
            <a:r>
              <a:rPr lang="en-US" dirty="0"/>
              <a:t> </a:t>
            </a:r>
          </a:p>
          <a:p>
            <a:pPr lvl="0"/>
            <a:br>
              <a:rPr lang="en-US" sz="3600" dirty="0"/>
            </a:br>
            <a:r>
              <a:rPr lang="en-US" sz="3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3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endParaRPr lang="en-US" sz="36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5"/>
          </p:nvPr>
        </p:nvSpPr>
        <p:spPr/>
        <p:txBody>
          <a:bodyPr/>
          <a:lstStyle/>
          <a:p>
            <a:r>
              <a:rPr lang="en-US"/>
              <a:t>Treatment of Psychiatric Disorders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63874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3"/>
          </p:nvPr>
        </p:nvSpPr>
        <p:spPr>
          <a:xfrm>
            <a:off x="0" y="1698722"/>
            <a:ext cx="9144000" cy="2971249"/>
          </a:xfrm>
        </p:spPr>
        <p:txBody>
          <a:bodyPr/>
          <a:lstStyle/>
          <a:p>
            <a:r>
              <a:rPr lang="en-US" sz="3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Compelling Question</a:t>
            </a:r>
          </a:p>
          <a:p>
            <a:endParaRPr lang="en-US" sz="36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sz="3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	How have treatments for mental illnesses 	evolved over the past few centuries? </a:t>
            </a:r>
            <a:br>
              <a:rPr lang="en-US" sz="3600" dirty="0"/>
            </a:br>
            <a:r>
              <a:rPr lang="en-US" sz="3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3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endParaRPr lang="en-US" sz="36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5"/>
          </p:nvPr>
        </p:nvSpPr>
        <p:spPr/>
        <p:txBody>
          <a:bodyPr/>
          <a:lstStyle/>
          <a:p>
            <a:r>
              <a:rPr lang="en-US"/>
              <a:t>Treatment of Psychiatric Disorders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11474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3"/>
          </p:nvPr>
        </p:nvSpPr>
        <p:spPr>
          <a:xfrm>
            <a:off x="0" y="1470122"/>
            <a:ext cx="9144000" cy="4653092"/>
          </a:xfrm>
        </p:spPr>
        <p:txBody>
          <a:bodyPr/>
          <a:lstStyle/>
          <a:p>
            <a:r>
              <a:rPr lang="en-US" sz="3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Agenda</a:t>
            </a:r>
          </a:p>
          <a:p>
            <a:pPr marL="571500" indent="-571500">
              <a:buFont typeface="Arial" charset="0"/>
              <a:buChar char="•"/>
            </a:pPr>
            <a:r>
              <a:rPr lang="en-US" sz="3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Lecture on Background</a:t>
            </a:r>
          </a:p>
          <a:p>
            <a:pPr marL="571500" indent="-571500">
              <a:buFont typeface="Arial" charset="0"/>
              <a:buChar char="•"/>
            </a:pPr>
            <a:r>
              <a:rPr lang="en-US" sz="3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Think, Pair, Share </a:t>
            </a:r>
          </a:p>
          <a:p>
            <a:pPr marL="571500" indent="-571500">
              <a:buFont typeface="Arial" charset="0"/>
              <a:buChar char="•"/>
            </a:pPr>
            <a:r>
              <a:rPr lang="en-US" sz="3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Stations Activity</a:t>
            </a:r>
          </a:p>
          <a:p>
            <a:pPr marL="571500" indent="-571500">
              <a:buFont typeface="Arial" charset="0"/>
              <a:buChar char="•"/>
            </a:pPr>
            <a:r>
              <a:rPr lang="en-US" sz="3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Stations Debrief </a:t>
            </a:r>
          </a:p>
          <a:p>
            <a:pPr marL="571500" indent="-571500">
              <a:buFont typeface="Arial" charset="0"/>
              <a:buChar char="•"/>
            </a:pPr>
            <a:r>
              <a:rPr lang="en-US" sz="3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Take a Stand</a:t>
            </a:r>
          </a:p>
          <a:p>
            <a:pPr marL="571500" indent="-571500">
              <a:buFont typeface="Arial" charset="0"/>
              <a:buChar char="•"/>
            </a:pPr>
            <a:r>
              <a:rPr lang="en-US" sz="3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Exit Ticket </a:t>
            </a:r>
          </a:p>
          <a:p>
            <a:r>
              <a:rPr lang="en-US" sz="3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	</a:t>
            </a:r>
            <a:endParaRPr lang="en-US" sz="36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5"/>
          </p:nvPr>
        </p:nvSpPr>
        <p:spPr/>
        <p:txBody>
          <a:bodyPr/>
          <a:lstStyle/>
          <a:p>
            <a:r>
              <a:rPr lang="en-US"/>
              <a:t>Treatment of Psychiatric Disorders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14952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3"/>
          </p:nvPr>
        </p:nvSpPr>
        <p:spPr>
          <a:xfrm>
            <a:off x="271463" y="1444624"/>
            <a:ext cx="8476467" cy="4956176"/>
          </a:xfrm>
        </p:spPr>
        <p:txBody>
          <a:bodyPr/>
          <a:lstStyle/>
          <a:p>
            <a:pPr marL="457200" indent="-457200">
              <a:buFont typeface="Arial" charset="0"/>
              <a:buChar char="•"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Mental illness was viewed very negatively during the 18</a:t>
            </a:r>
            <a:r>
              <a:rPr lang="en-US" baseline="30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and 19</a:t>
            </a:r>
            <a:r>
              <a:rPr lang="en-US" baseline="30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century. </a:t>
            </a:r>
          </a:p>
          <a:p>
            <a:pPr marL="457200" indent="-457200">
              <a:buFont typeface="Arial" charset="0"/>
              <a:buChar char="•"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Mental health care was not seen as important, and mentally ill patients were viewed as undeserving of charity. </a:t>
            </a:r>
          </a:p>
          <a:p>
            <a:pPr marL="457200" indent="-457200">
              <a:buFont typeface="Arial" charset="0"/>
              <a:buChar char="•"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Growth of institutionalization in asylums increased in the early 19</a:t>
            </a:r>
            <a:r>
              <a:rPr lang="en-US" baseline="30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century.</a:t>
            </a:r>
          </a:p>
          <a:p>
            <a:pPr marL="457200" indent="-457200">
              <a:buFont typeface="Arial" charset="0"/>
              <a:buChar char="•"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Asylums treated patients horribly and many were closed.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5"/>
          </p:nvPr>
        </p:nvSpPr>
        <p:spPr/>
        <p:txBody>
          <a:bodyPr/>
          <a:lstStyle/>
          <a:p>
            <a:r>
              <a:rPr lang="en-US" dirty="0"/>
              <a:t>Treatment of Psychiatric Disorders </a:t>
            </a:r>
          </a:p>
        </p:txBody>
      </p:sp>
    </p:spTree>
    <p:extLst>
      <p:ext uri="{BB962C8B-B14F-4D97-AF65-F5344CB8AC3E}">
        <p14:creationId xmlns:p14="http://schemas.microsoft.com/office/powerpoint/2010/main" val="32931569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3"/>
          </p:nvPr>
        </p:nvSpPr>
        <p:spPr>
          <a:xfrm>
            <a:off x="304120" y="1624238"/>
            <a:ext cx="8476467" cy="4525963"/>
          </a:xfrm>
        </p:spPr>
        <p:txBody>
          <a:bodyPr/>
          <a:lstStyle/>
          <a:p>
            <a:pPr marL="457200" indent="-457200">
              <a:buFont typeface="Arial" charset="0"/>
              <a:buChar char="•"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Psychiatrists began working towards cures and preventions methods in late 19</a:t>
            </a:r>
            <a:r>
              <a:rPr lang="en-US" baseline="30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and early 20</a:t>
            </a:r>
            <a:r>
              <a:rPr lang="en-US" baseline="30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century. </a:t>
            </a:r>
          </a:p>
          <a:p>
            <a:pPr marL="457200" indent="-457200">
              <a:buFont typeface="Arial" charset="0"/>
              <a:buChar char="•"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Beginning of eugenics and forced sterilization. </a:t>
            </a:r>
          </a:p>
          <a:p>
            <a:pPr marL="457200" indent="-457200">
              <a:buFont typeface="Arial" charset="0"/>
              <a:buChar char="•"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“Cures” targeted specific populations, such as immigrants, peoples of color, the poor, unmarried mothers, and the disabled.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5"/>
          </p:nvPr>
        </p:nvSpPr>
        <p:spPr/>
        <p:txBody>
          <a:bodyPr/>
          <a:lstStyle/>
          <a:p>
            <a:r>
              <a:rPr lang="en-US" dirty="0"/>
              <a:t>Treatment of Psychiatric Disorders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13198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3"/>
          </p:nvPr>
        </p:nvSpPr>
        <p:spPr>
          <a:xfrm>
            <a:off x="320448" y="2546803"/>
            <a:ext cx="8476467" cy="2335440"/>
          </a:xfrm>
        </p:spPr>
        <p:txBody>
          <a:bodyPr/>
          <a:lstStyle/>
          <a:p>
            <a:pPr marL="457200" indent="-457200">
              <a:buFont typeface="Arial" charset="0"/>
              <a:buChar char="•"/>
            </a:pP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Eugenics: 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The science of improving human population by controlled breeding to increase the occurance of desireable heritable characteristics</a:t>
            </a:r>
            <a:r>
              <a:rPr lang="en-US">
                <a:solidFill>
                  <a:schemeClr val="tx1">
                    <a:lumMod val="65000"/>
                    <a:lumOff val="35000"/>
                  </a:schemeClr>
                </a:solidFill>
              </a:rPr>
              <a:t>. 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5"/>
          </p:nvPr>
        </p:nvSpPr>
        <p:spPr/>
        <p:txBody>
          <a:bodyPr/>
          <a:lstStyle/>
          <a:p>
            <a:r>
              <a:rPr lang="en-US" dirty="0"/>
              <a:t>Treatment of Psychiatric Disorders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34520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3"/>
          </p:nvPr>
        </p:nvSpPr>
        <p:spPr>
          <a:xfrm>
            <a:off x="336777" y="1934481"/>
            <a:ext cx="8476467" cy="3306991"/>
          </a:xfrm>
        </p:spPr>
        <p:txBody>
          <a:bodyPr/>
          <a:lstStyle/>
          <a:p>
            <a:pPr marL="457200" indent="-457200">
              <a:buFont typeface="Arial" charset="0"/>
              <a:buChar char="•"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Eugenics was supported because it seemed to promise to solve the problem for future generations. </a:t>
            </a:r>
          </a:p>
          <a:p>
            <a:pPr marL="457200" indent="-457200">
              <a:buFont typeface="Arial" charset="0"/>
              <a:buChar char="•"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States prohibited marriage for epileptics, imbeciles, and  the feeble-minded.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5"/>
          </p:nvPr>
        </p:nvSpPr>
        <p:spPr/>
        <p:txBody>
          <a:bodyPr/>
          <a:lstStyle/>
          <a:p>
            <a:r>
              <a:rPr lang="en-US" dirty="0"/>
              <a:t>Treatment of Psychiatric Disorders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277985"/>
      </p:ext>
    </p:extLst>
  </p:cSld>
  <p:clrMapOvr>
    <a:masterClrMapping/>
  </p:clrMapOvr>
</p:sld>
</file>

<file path=ppt/theme/theme1.xml><?xml version="1.0" encoding="utf-8"?>
<a:theme xmlns:a="http://schemas.openxmlformats.org/drawingml/2006/main" name="2_Title Slid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ontent Slid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13405</TotalTime>
  <Words>772</Words>
  <Application>Microsoft Macintosh PowerPoint</Application>
  <PresentationFormat>On-screen Show (4:3)</PresentationFormat>
  <Paragraphs>100</Paragraphs>
  <Slides>21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Arial</vt:lpstr>
      <vt:lpstr>Calibri</vt:lpstr>
      <vt:lpstr>2_Title Slide</vt:lpstr>
      <vt:lpstr>Content Slide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OSU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Jacquie Aberegg</dc:creator>
  <cp:lastModifiedBy>Tami Augustine</cp:lastModifiedBy>
  <cp:revision>32</cp:revision>
  <cp:lastPrinted>2013-08-13T14:25:08Z</cp:lastPrinted>
  <dcterms:created xsi:type="dcterms:W3CDTF">2013-05-24T18:55:25Z</dcterms:created>
  <dcterms:modified xsi:type="dcterms:W3CDTF">2020-02-29T18:23:44Z</dcterms:modified>
</cp:coreProperties>
</file>