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1" d="100"/>
          <a:sy n="141" d="100"/>
        </p:scale>
        <p:origin x="-464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831783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SzPct val="100000"/>
              <a:defRPr sz="5200"/>
            </a:lvl1pPr>
            <a:lvl2pPr algn="ctr" rtl="0">
              <a:spcBef>
                <a:spcPts val="0"/>
              </a:spcBef>
              <a:buSzPct val="100000"/>
              <a:defRPr sz="5200"/>
            </a:lvl2pPr>
            <a:lvl3pPr algn="ctr" rtl="0">
              <a:spcBef>
                <a:spcPts val="0"/>
              </a:spcBef>
              <a:buSzPct val="100000"/>
              <a:defRPr sz="5200"/>
            </a:lvl3pPr>
            <a:lvl4pPr algn="ctr" rtl="0">
              <a:spcBef>
                <a:spcPts val="0"/>
              </a:spcBef>
              <a:buSzPct val="100000"/>
              <a:defRPr sz="5200"/>
            </a:lvl4pPr>
            <a:lvl5pPr algn="ctr" rtl="0">
              <a:spcBef>
                <a:spcPts val="0"/>
              </a:spcBef>
              <a:buSzPct val="100000"/>
              <a:defRPr sz="5200"/>
            </a:lvl5pPr>
            <a:lvl6pPr algn="ctr" rtl="0">
              <a:spcBef>
                <a:spcPts val="0"/>
              </a:spcBef>
              <a:buSzPct val="100000"/>
              <a:defRPr sz="5200"/>
            </a:lvl6pPr>
            <a:lvl7pPr algn="ctr" rtl="0">
              <a:spcBef>
                <a:spcPts val="0"/>
              </a:spcBef>
              <a:buSzPct val="100000"/>
              <a:defRPr sz="5200"/>
            </a:lvl7pPr>
            <a:lvl8pPr algn="ctr" rtl="0">
              <a:spcBef>
                <a:spcPts val="0"/>
              </a:spcBef>
              <a:buSzPct val="100000"/>
              <a:defRPr sz="5200"/>
            </a:lvl8pPr>
            <a:lvl9pPr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SzPct val="100000"/>
              <a:defRPr sz="12000"/>
            </a:lvl1pPr>
            <a:lvl2pPr algn="ctr" rtl="0">
              <a:spcBef>
                <a:spcPts val="0"/>
              </a:spcBef>
              <a:buSzPct val="100000"/>
              <a:defRPr sz="12000"/>
            </a:lvl2pPr>
            <a:lvl3pPr algn="ctr" rtl="0">
              <a:spcBef>
                <a:spcPts val="0"/>
              </a:spcBef>
              <a:buSzPct val="100000"/>
              <a:defRPr sz="12000"/>
            </a:lvl3pPr>
            <a:lvl4pPr algn="ctr" rtl="0">
              <a:spcBef>
                <a:spcPts val="0"/>
              </a:spcBef>
              <a:buSzPct val="100000"/>
              <a:defRPr sz="12000"/>
            </a:lvl4pPr>
            <a:lvl5pPr algn="ctr" rtl="0">
              <a:spcBef>
                <a:spcPts val="0"/>
              </a:spcBef>
              <a:buSzPct val="100000"/>
              <a:defRPr sz="12000"/>
            </a:lvl5pPr>
            <a:lvl6pPr algn="ctr" rtl="0">
              <a:spcBef>
                <a:spcPts val="0"/>
              </a:spcBef>
              <a:buSzPct val="100000"/>
              <a:defRPr sz="12000"/>
            </a:lvl6pPr>
            <a:lvl7pPr algn="ctr" rtl="0">
              <a:spcBef>
                <a:spcPts val="0"/>
              </a:spcBef>
              <a:buSzPct val="100000"/>
              <a:defRPr sz="12000"/>
            </a:lvl7pPr>
            <a:lvl8pPr algn="ctr" rtl="0">
              <a:spcBef>
                <a:spcPts val="0"/>
              </a:spcBef>
              <a:buSzPct val="100000"/>
              <a:defRPr sz="12000"/>
            </a:lvl8pPr>
            <a:lvl9pPr algn="ctr" rtl="0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defRPr/>
            </a:lvl1pPr>
            <a:lvl2pPr algn="ctr" rtl="0">
              <a:spcBef>
                <a:spcPts val="0"/>
              </a:spcBef>
              <a:defRPr/>
            </a:lvl2pPr>
            <a:lvl3pPr algn="ctr" rtl="0">
              <a:spcBef>
                <a:spcPts val="0"/>
              </a:spcBef>
              <a:defRPr/>
            </a:lvl3pPr>
            <a:lvl4pPr algn="ctr" rtl="0">
              <a:spcBef>
                <a:spcPts val="0"/>
              </a:spcBef>
              <a:defRPr/>
            </a:lvl4pPr>
            <a:lvl5pPr algn="ctr" rtl="0">
              <a:spcBef>
                <a:spcPts val="0"/>
              </a:spcBef>
              <a:defRPr/>
            </a:lvl5pPr>
            <a:lvl6pPr algn="ctr" rtl="0">
              <a:spcBef>
                <a:spcPts val="0"/>
              </a:spcBef>
              <a:defRPr/>
            </a:lvl6pPr>
            <a:lvl7pPr algn="ctr" rtl="0">
              <a:spcBef>
                <a:spcPts val="0"/>
              </a:spcBef>
              <a:defRPr/>
            </a:lvl7pPr>
            <a:lvl8pPr algn="ctr" rtl="0">
              <a:spcBef>
                <a:spcPts val="0"/>
              </a:spcBef>
              <a:defRPr/>
            </a:lvl8pPr>
            <a:lvl9pPr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SzPct val="100000"/>
              <a:defRPr sz="3600"/>
            </a:lvl1pPr>
            <a:lvl2pPr algn="ctr" rtl="0">
              <a:spcBef>
                <a:spcPts val="0"/>
              </a:spcBef>
              <a:buSzPct val="100000"/>
              <a:defRPr sz="3600"/>
            </a:lvl2pPr>
            <a:lvl3pPr algn="ctr" rtl="0">
              <a:spcBef>
                <a:spcPts val="0"/>
              </a:spcBef>
              <a:buSzPct val="100000"/>
              <a:defRPr sz="3600"/>
            </a:lvl3pPr>
            <a:lvl4pPr algn="ctr" rtl="0">
              <a:spcBef>
                <a:spcPts val="0"/>
              </a:spcBef>
              <a:buSzPct val="100000"/>
              <a:defRPr sz="3600"/>
            </a:lvl4pPr>
            <a:lvl5pPr algn="ctr" rtl="0">
              <a:spcBef>
                <a:spcPts val="0"/>
              </a:spcBef>
              <a:buSzPct val="100000"/>
              <a:defRPr sz="3600"/>
            </a:lvl5pPr>
            <a:lvl6pPr algn="ctr" rtl="0">
              <a:spcBef>
                <a:spcPts val="0"/>
              </a:spcBef>
              <a:buSzPct val="100000"/>
              <a:defRPr sz="3600"/>
            </a:lvl6pPr>
            <a:lvl7pPr algn="ctr" rtl="0">
              <a:spcBef>
                <a:spcPts val="0"/>
              </a:spcBef>
              <a:buSzPct val="100000"/>
              <a:defRPr sz="3600"/>
            </a:lvl7pPr>
            <a:lvl8pPr algn="ctr" rtl="0">
              <a:spcBef>
                <a:spcPts val="0"/>
              </a:spcBef>
              <a:buSzPct val="100000"/>
              <a:defRPr sz="3600"/>
            </a:lvl8pPr>
            <a:lvl9pPr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SzPct val="100000"/>
              <a:defRPr sz="14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SzPct val="100000"/>
              <a:defRPr sz="14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buSzPct val="100000"/>
              <a:defRPr sz="2400"/>
            </a:lvl1pPr>
            <a:lvl2pPr rtl="0">
              <a:spcBef>
                <a:spcPts val="0"/>
              </a:spcBef>
              <a:buSzPct val="100000"/>
              <a:defRPr sz="2400"/>
            </a:lvl2pPr>
            <a:lvl3pPr rtl="0">
              <a:spcBef>
                <a:spcPts val="0"/>
              </a:spcBef>
              <a:buSzPct val="100000"/>
              <a:defRPr sz="2400"/>
            </a:lvl3pPr>
            <a:lvl4pPr rtl="0">
              <a:spcBef>
                <a:spcPts val="0"/>
              </a:spcBef>
              <a:buSzPct val="100000"/>
              <a:defRPr sz="2400"/>
            </a:lvl4pPr>
            <a:lvl5pPr rtl="0">
              <a:spcBef>
                <a:spcPts val="0"/>
              </a:spcBef>
              <a:buSzPct val="100000"/>
              <a:defRPr sz="2400"/>
            </a:lvl5pPr>
            <a:lvl6pPr rtl="0">
              <a:spcBef>
                <a:spcPts val="0"/>
              </a:spcBef>
              <a:buSzPct val="100000"/>
              <a:defRPr sz="2400"/>
            </a:lvl6pPr>
            <a:lvl7pPr rtl="0">
              <a:spcBef>
                <a:spcPts val="0"/>
              </a:spcBef>
              <a:buSzPct val="100000"/>
              <a:defRPr sz="2400"/>
            </a:lvl7pPr>
            <a:lvl8pPr rtl="0">
              <a:spcBef>
                <a:spcPts val="0"/>
              </a:spcBef>
              <a:buSzPct val="100000"/>
              <a:defRPr sz="2400"/>
            </a:lvl8pPr>
            <a:lvl9pPr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SzPct val="100000"/>
              <a:defRPr sz="12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buSzPct val="100000"/>
              <a:defRPr sz="4800"/>
            </a:lvl1pPr>
            <a:lvl2pPr rtl="0">
              <a:spcBef>
                <a:spcPts val="0"/>
              </a:spcBef>
              <a:buSzPct val="100000"/>
              <a:defRPr sz="4800"/>
            </a:lvl2pPr>
            <a:lvl3pPr rtl="0">
              <a:spcBef>
                <a:spcPts val="0"/>
              </a:spcBef>
              <a:buSzPct val="100000"/>
              <a:defRPr sz="4800"/>
            </a:lvl3pPr>
            <a:lvl4pPr rtl="0">
              <a:spcBef>
                <a:spcPts val="0"/>
              </a:spcBef>
              <a:buSzPct val="100000"/>
              <a:defRPr sz="4800"/>
            </a:lvl4pPr>
            <a:lvl5pPr rtl="0">
              <a:spcBef>
                <a:spcPts val="0"/>
              </a:spcBef>
              <a:buSzPct val="100000"/>
              <a:defRPr sz="4800"/>
            </a:lvl5pPr>
            <a:lvl6pPr rtl="0">
              <a:spcBef>
                <a:spcPts val="0"/>
              </a:spcBef>
              <a:buSzPct val="100000"/>
              <a:defRPr sz="4800"/>
            </a:lvl6pPr>
            <a:lvl7pPr rtl="0">
              <a:spcBef>
                <a:spcPts val="0"/>
              </a:spcBef>
              <a:buSzPct val="100000"/>
              <a:defRPr sz="4800"/>
            </a:lvl7pPr>
            <a:lvl8pPr rtl="0">
              <a:spcBef>
                <a:spcPts val="0"/>
              </a:spcBef>
              <a:buSzPct val="100000"/>
              <a:defRPr sz="4800"/>
            </a:lvl8pPr>
            <a:lvl9pPr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SzPct val="100000"/>
              <a:defRPr sz="4200"/>
            </a:lvl1pPr>
            <a:lvl2pPr algn="ctr" rtl="0">
              <a:spcBef>
                <a:spcPts val="0"/>
              </a:spcBef>
              <a:buSzPct val="100000"/>
              <a:defRPr sz="4200"/>
            </a:lvl2pPr>
            <a:lvl3pPr algn="ctr" rtl="0">
              <a:spcBef>
                <a:spcPts val="0"/>
              </a:spcBef>
              <a:buSzPct val="100000"/>
              <a:defRPr sz="4200"/>
            </a:lvl3pPr>
            <a:lvl4pPr algn="ctr" rtl="0">
              <a:spcBef>
                <a:spcPts val="0"/>
              </a:spcBef>
              <a:buSzPct val="100000"/>
              <a:defRPr sz="4200"/>
            </a:lvl4pPr>
            <a:lvl5pPr algn="ctr" rtl="0">
              <a:spcBef>
                <a:spcPts val="0"/>
              </a:spcBef>
              <a:buSzPct val="100000"/>
              <a:defRPr sz="4200"/>
            </a:lvl5pPr>
            <a:lvl6pPr algn="ctr" rtl="0">
              <a:spcBef>
                <a:spcPts val="0"/>
              </a:spcBef>
              <a:buSzPct val="100000"/>
              <a:defRPr sz="4200"/>
            </a:lvl6pPr>
            <a:lvl7pPr algn="ctr" rtl="0">
              <a:spcBef>
                <a:spcPts val="0"/>
              </a:spcBef>
              <a:buSzPct val="100000"/>
              <a:defRPr sz="4200"/>
            </a:lvl7pPr>
            <a:lvl8pPr algn="ctr" rtl="0">
              <a:spcBef>
                <a:spcPts val="0"/>
              </a:spcBef>
              <a:buSzPct val="100000"/>
              <a:defRPr sz="4200"/>
            </a:lvl8pPr>
            <a:lvl9pPr algn="ctr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Syrian Civil War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52" name="Shape 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Shape 53"/>
          <p:cNvSpPr txBox="1"/>
          <p:nvPr/>
        </p:nvSpPr>
        <p:spPr>
          <a:xfrm>
            <a:off x="73875" y="203150"/>
            <a:ext cx="6768600" cy="72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3000">
                <a:solidFill>
                  <a:srgbClr val="F3F3F3"/>
                </a:solidFill>
                <a:highlight>
                  <a:srgbClr val="000000"/>
                </a:highlight>
                <a:latin typeface="Nunito"/>
                <a:ea typeface="Nunito"/>
                <a:cs typeface="Nunito"/>
                <a:sym typeface="Nunito"/>
              </a:rPr>
              <a:t>The Syrian Crisis  </a:t>
            </a:r>
          </a:p>
          <a:p>
            <a:pPr rtl="0">
              <a:spcBef>
                <a:spcPts val="0"/>
              </a:spcBef>
              <a:buNone/>
            </a:pPr>
            <a:endParaRPr sz="3000">
              <a:solidFill>
                <a:srgbClr val="F3F3F3"/>
              </a:solidFill>
              <a:highlight>
                <a:srgbClr val="000000"/>
              </a:highlight>
              <a:latin typeface="Nunito"/>
              <a:ea typeface="Nunito"/>
              <a:cs typeface="Nunito"/>
              <a:sym typeface="Nunito"/>
            </a:endParaRPr>
          </a:p>
          <a:p>
            <a:pPr rtl="0">
              <a:spcBef>
                <a:spcPts val="0"/>
              </a:spcBef>
              <a:buNone/>
            </a:pPr>
            <a:endParaRPr sz="3000">
              <a:solidFill>
                <a:srgbClr val="F3F3F3"/>
              </a:solidFill>
              <a:highlight>
                <a:srgbClr val="000000"/>
              </a:highlight>
              <a:latin typeface="Nunito"/>
              <a:ea typeface="Nunito"/>
              <a:cs typeface="Nunito"/>
              <a:sym typeface="Nunito"/>
            </a:endParaRPr>
          </a:p>
          <a:p>
            <a:pPr rtl="0">
              <a:spcBef>
                <a:spcPts val="0"/>
              </a:spcBef>
              <a:buNone/>
            </a:pPr>
            <a:endParaRPr sz="3000">
              <a:solidFill>
                <a:srgbClr val="F3F3F3"/>
              </a:solidFill>
              <a:highlight>
                <a:srgbClr val="000000"/>
              </a:highlight>
              <a:latin typeface="Nunito"/>
              <a:ea typeface="Nunito"/>
              <a:cs typeface="Nunito"/>
              <a:sym typeface="Nunito"/>
            </a:endParaRPr>
          </a:p>
          <a:p>
            <a:pPr rtl="0">
              <a:spcBef>
                <a:spcPts val="0"/>
              </a:spcBef>
              <a:buNone/>
            </a:pPr>
            <a:endParaRPr sz="3000">
              <a:solidFill>
                <a:srgbClr val="F3F3F3"/>
              </a:solidFill>
              <a:highlight>
                <a:srgbClr val="000000"/>
              </a:highlight>
              <a:latin typeface="Nunito"/>
              <a:ea typeface="Nunito"/>
              <a:cs typeface="Nunito"/>
              <a:sym typeface="Nunito"/>
            </a:endParaRPr>
          </a:p>
          <a:p>
            <a:pPr rtl="0">
              <a:spcBef>
                <a:spcPts val="0"/>
              </a:spcBef>
              <a:buNone/>
            </a:pPr>
            <a:endParaRPr sz="3000">
              <a:solidFill>
                <a:srgbClr val="F3F3F3"/>
              </a:solidFill>
              <a:highlight>
                <a:srgbClr val="000000"/>
              </a:highlight>
              <a:latin typeface="Nunito"/>
              <a:ea typeface="Nunito"/>
              <a:cs typeface="Nunito"/>
              <a:sym typeface="Nunito"/>
            </a:endParaRPr>
          </a:p>
          <a:p>
            <a:pPr rtl="0">
              <a:spcBef>
                <a:spcPts val="0"/>
              </a:spcBef>
              <a:buNone/>
            </a:pPr>
            <a:endParaRPr sz="3000">
              <a:solidFill>
                <a:srgbClr val="F3F3F3"/>
              </a:solidFill>
              <a:highlight>
                <a:srgbClr val="000000"/>
              </a:highlight>
              <a:latin typeface="Nunito"/>
              <a:ea typeface="Nunito"/>
              <a:cs typeface="Nunito"/>
              <a:sym typeface="Nunito"/>
            </a:endParaRPr>
          </a:p>
          <a:p>
            <a:pPr rtl="0">
              <a:spcBef>
                <a:spcPts val="0"/>
              </a:spcBef>
              <a:buNone/>
            </a:pPr>
            <a:endParaRPr sz="3000">
              <a:solidFill>
                <a:srgbClr val="F3F3F3"/>
              </a:solidFill>
              <a:highlight>
                <a:srgbClr val="000000"/>
              </a:highlight>
              <a:latin typeface="Nunito"/>
              <a:ea typeface="Nunito"/>
              <a:cs typeface="Nunito"/>
              <a:sym typeface="Nunito"/>
            </a:endParaRPr>
          </a:p>
          <a:p>
            <a:pPr>
              <a:spcBef>
                <a:spcPts val="0"/>
              </a:spcBef>
              <a:buNone/>
            </a:pPr>
            <a:endParaRPr sz="3000">
              <a:solidFill>
                <a:srgbClr val="F3F3F3"/>
              </a:solidFill>
              <a:highlight>
                <a:srgbClr val="000000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4" name="Shape 54"/>
          <p:cNvSpPr txBox="1"/>
          <p:nvPr/>
        </p:nvSpPr>
        <p:spPr>
          <a:xfrm>
            <a:off x="7101175" y="240100"/>
            <a:ext cx="1731000" cy="177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800">
                <a:highlight>
                  <a:srgbClr val="F3F3F3"/>
                </a:highlight>
                <a:latin typeface="Nunito"/>
                <a:ea typeface="Nunito"/>
                <a:cs typeface="Nunito"/>
                <a:sym typeface="Nunito"/>
              </a:rPr>
              <a:t>Michael Reed</a:t>
            </a:r>
          </a:p>
          <a:p>
            <a:pPr rtl="0">
              <a:spcBef>
                <a:spcPts val="0"/>
              </a:spcBef>
              <a:buNone/>
            </a:pPr>
            <a:r>
              <a:rPr lang="en" sz="1800">
                <a:highlight>
                  <a:srgbClr val="F3F3F3"/>
                </a:highlight>
                <a:latin typeface="Nunito"/>
                <a:ea typeface="Nunito"/>
                <a:cs typeface="Nunito"/>
                <a:sym typeface="Nunito"/>
              </a:rPr>
              <a:t>Joel Phillips</a:t>
            </a:r>
          </a:p>
          <a:p>
            <a:pPr>
              <a:spcBef>
                <a:spcPts val="0"/>
              </a:spcBef>
              <a:buNone/>
            </a:pPr>
            <a:r>
              <a:rPr lang="en" sz="1800">
                <a:highlight>
                  <a:srgbClr val="F3F3F3"/>
                </a:highlight>
                <a:latin typeface="Nunito"/>
                <a:ea typeface="Nunito"/>
                <a:cs typeface="Nunito"/>
                <a:sym typeface="Nunito"/>
              </a:rPr>
              <a:t>Andy Rhiel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>
                <a:highlight>
                  <a:srgbClr val="F3F3F3"/>
                </a:highlight>
              </a:rPr>
              <a:t>Learning Objective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</a:rPr>
              <a:t>-Evaluate the responses of the international community, specifically the US, in handling the influx of Syrian refugees following the Syrian Civil War.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008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176601" y="84710"/>
            <a:ext cx="1246450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 dirty="0">
                <a:highlight>
                  <a:srgbClr val="F3F3F3"/>
                </a:highlight>
              </a:rPr>
              <a:t>Video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11700" y="738113"/>
            <a:ext cx="8520599" cy="19732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u="sng" dirty="0">
                <a:solidFill>
                  <a:schemeClr val="hlink"/>
                </a:solidFill>
                <a:highlight>
                  <a:srgbClr val="F3F3F3"/>
                </a:highlight>
              </a:rPr>
              <a:t>http://www.cbsnews.com/news/disturbing-video-hungary-refugee-camp-europe-migrant-crisis</a:t>
            </a:r>
            <a:r>
              <a:rPr lang="en" u="sng" dirty="0" smtClean="0">
                <a:solidFill>
                  <a:schemeClr val="hlink"/>
                </a:solidFill>
                <a:highlight>
                  <a:srgbClr val="F3F3F3"/>
                </a:highlight>
              </a:rPr>
              <a:t>/</a:t>
            </a:r>
            <a:endParaRPr dirty="0"/>
          </a:p>
          <a:p>
            <a:pPr rtl="0">
              <a:spcBef>
                <a:spcPts val="0"/>
              </a:spcBef>
              <a:buNone/>
            </a:pPr>
            <a:r>
              <a:rPr lang="en" dirty="0">
                <a:highlight>
                  <a:srgbClr val="F3F3F3"/>
                </a:highlight>
              </a:rPr>
              <a:t>http://www.bbc.com/news/world-europe-33986738</a:t>
            </a:r>
          </a:p>
          <a:p>
            <a:pPr lvl="0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 dirty="0">
                <a:solidFill>
                  <a:srgbClr val="1E1E1E"/>
                </a:solidFill>
                <a:highlight>
                  <a:srgbClr val="FFFFFF"/>
                </a:highlight>
              </a:rPr>
              <a:t>“Migrants crisis: Slovakia 'will only accept Christians'”</a:t>
            </a:r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7" name="Shape 137"/>
          <p:cNvSpPr txBox="1"/>
          <p:nvPr/>
        </p:nvSpPr>
        <p:spPr>
          <a:xfrm>
            <a:off x="1954800" y="2998875"/>
            <a:ext cx="5234399" cy="61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/>
              <a:t>Where are the refugees going?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23418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400"/>
              <a:t>Germany-98,000</a:t>
            </a:r>
          </a:p>
          <a:p>
            <a:pPr rtl="0">
              <a:spcBef>
                <a:spcPts val="0"/>
              </a:spcBef>
              <a:buNone/>
            </a:pPr>
            <a:r>
              <a:rPr lang="en" sz="1400"/>
              <a:t>Sweden-64,000</a:t>
            </a:r>
          </a:p>
          <a:p>
            <a:pPr rtl="0">
              <a:spcBef>
                <a:spcPts val="0"/>
              </a:spcBef>
              <a:buNone/>
            </a:pPr>
            <a:r>
              <a:rPr lang="en" sz="1400"/>
              <a:t>France-6,700    </a:t>
            </a:r>
          </a:p>
          <a:p>
            <a:pPr rtl="0">
              <a:spcBef>
                <a:spcPts val="0"/>
              </a:spcBef>
              <a:buNone/>
            </a:pPr>
            <a:r>
              <a:rPr lang="en" sz="1400"/>
              <a:t>UK-7,000</a:t>
            </a:r>
          </a:p>
          <a:p>
            <a:pPr rtl="0">
              <a:spcBef>
                <a:spcPts val="0"/>
              </a:spcBef>
              <a:buNone/>
            </a:pPr>
            <a:r>
              <a:rPr lang="en" sz="1400"/>
              <a:t>Denmark-11,500  </a:t>
            </a:r>
          </a:p>
          <a:p>
            <a:pPr rtl="0">
              <a:spcBef>
                <a:spcPts val="0"/>
              </a:spcBef>
              <a:buNone/>
            </a:pPr>
            <a:r>
              <a:rPr lang="en" sz="1400"/>
              <a:t>Hungary-18,000</a:t>
            </a:r>
          </a:p>
          <a:p>
            <a:pPr rtl="0">
              <a:spcBef>
                <a:spcPts val="0"/>
              </a:spcBef>
              <a:buNone/>
            </a:pPr>
            <a:r>
              <a:rPr lang="en" sz="1400"/>
              <a:t>USA-1,500</a:t>
            </a:r>
          </a:p>
          <a:p>
            <a:pPr rtl="0">
              <a:spcBef>
                <a:spcPts val="0"/>
              </a:spcBef>
              <a:buNone/>
            </a:pPr>
            <a:endParaRPr sz="1400"/>
          </a:p>
          <a:p>
            <a:pPr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51" name="Shape 151"/>
          <p:cNvSpPr txBox="1"/>
          <p:nvPr/>
        </p:nvSpPr>
        <p:spPr>
          <a:xfrm>
            <a:off x="5397925" y="1116125"/>
            <a:ext cx="3362400" cy="385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</a:rPr>
              <a:t>Canada-10,000</a:t>
            </a:r>
          </a:p>
          <a:p>
            <a:pPr rtl="0">
              <a:spcBef>
                <a:spcPts val="0"/>
              </a:spcBef>
              <a:buNone/>
            </a:pPr>
            <a:endParaRPr>
              <a:solidFill>
                <a:srgbClr val="666666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</a:rPr>
              <a:t>Australia-12,000</a:t>
            </a:r>
          </a:p>
          <a:p>
            <a:pPr rtl="0">
              <a:spcBef>
                <a:spcPts val="0"/>
              </a:spcBef>
              <a:buNone/>
            </a:pPr>
            <a:endParaRPr>
              <a:solidFill>
                <a:srgbClr val="666666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</a:rPr>
              <a:t>UAE-250,000</a:t>
            </a:r>
          </a:p>
          <a:p>
            <a:pPr rtl="0">
              <a:spcBef>
                <a:spcPts val="0"/>
              </a:spcBef>
              <a:buNone/>
            </a:pPr>
            <a:endParaRPr>
              <a:solidFill>
                <a:srgbClr val="666666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</a:rPr>
              <a:t>Turkey-1,900,000</a:t>
            </a:r>
          </a:p>
          <a:p>
            <a:pPr rtl="0">
              <a:spcBef>
                <a:spcPts val="0"/>
              </a:spcBef>
              <a:buNone/>
            </a:pPr>
            <a:endParaRPr>
              <a:solidFill>
                <a:srgbClr val="666666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</a:rPr>
              <a:t>Lebanon-1,100,000</a:t>
            </a:r>
          </a:p>
          <a:p>
            <a:pPr rtl="0">
              <a:spcBef>
                <a:spcPts val="0"/>
              </a:spcBef>
              <a:buNone/>
            </a:pPr>
            <a:endParaRPr>
              <a:solidFill>
                <a:srgbClr val="666666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</a:rPr>
              <a:t>Jordan-629,000</a:t>
            </a:r>
          </a:p>
          <a:p>
            <a:pPr rtl="0">
              <a:spcBef>
                <a:spcPts val="0"/>
              </a:spcBef>
              <a:buNone/>
            </a:pPr>
            <a:endParaRPr>
              <a:solidFill>
                <a:srgbClr val="666666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</a:rPr>
              <a:t>Iraq-249,000</a:t>
            </a:r>
          </a:p>
          <a:p>
            <a:pPr rtl="0">
              <a:spcBef>
                <a:spcPts val="0"/>
              </a:spcBef>
              <a:buNone/>
            </a:pPr>
            <a:endParaRPr>
              <a:solidFill>
                <a:srgbClr val="666666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</a:rPr>
              <a:t>Egypt-132,000</a:t>
            </a:r>
          </a:p>
          <a:p>
            <a:pPr rtl="0">
              <a:spcBef>
                <a:spcPts val="0"/>
              </a:spcBef>
              <a:buNone/>
            </a:pPr>
            <a:endParaRPr>
              <a:solidFill>
                <a:srgbClr val="666666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>
                <a:solidFill>
                  <a:srgbClr val="666666"/>
                </a:solidFill>
              </a:rPr>
              <a:t>Saudi Arabia, Kuwait, Qatar - 0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>
              <a:solidFill>
                <a:srgbClr val="666666"/>
              </a:solidFill>
            </a:endParaRPr>
          </a:p>
          <a:p>
            <a:pPr>
              <a:spcBef>
                <a:spcPts val="0"/>
              </a:spcBef>
              <a:buNone/>
            </a:pPr>
            <a:endParaRPr>
              <a:solidFill>
                <a:srgbClr val="666666"/>
              </a:solidFill>
            </a:endParaRPr>
          </a:p>
        </p:txBody>
      </p:sp>
      <p:sp>
        <p:nvSpPr>
          <p:cNvPr id="152" name="Shape 152"/>
          <p:cNvSpPr txBox="1"/>
          <p:nvPr/>
        </p:nvSpPr>
        <p:spPr>
          <a:xfrm>
            <a:off x="3017025" y="3625900"/>
            <a:ext cx="5443499" cy="881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 txBox="1"/>
          <p:nvPr/>
        </p:nvSpPr>
        <p:spPr>
          <a:xfrm>
            <a:off x="1953800" y="1890175"/>
            <a:ext cx="3271499" cy="43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 b="1"/>
              <a:t>Are these numbers suprising? How so?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191700" y="4416525"/>
            <a:ext cx="4833599" cy="39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http://www.cnn.com/2015/09/09/world/welcome-syrian-refugees-countries/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Questions to consider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-What obligation do nations have to take in Syrian refugees?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-Where do morals and public policy intersect in this issue?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-Is it possible for all Syrian refugees to be provided for?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-Is it too difficult to use the channels of governments to achieve collective action in this issue?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-How will xenophobia shape the experiences of immigrants in the future? Will it be better or worse than the past?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American Involvement in Foreign Conflicts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311650" y="1017725"/>
            <a:ext cx="8520599" cy="3551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LO:  Analyze a public policy issue in terms of collaboration or conflict among the levels of government involved and the branches of government involved.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>
              <a:solidFill>
                <a:schemeClr val="dk1"/>
              </a:solidFill>
            </a:endParaRPr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8300" y="1751550"/>
            <a:ext cx="4598950" cy="262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/>
          <p:nvPr/>
        </p:nvSpPr>
        <p:spPr>
          <a:xfrm>
            <a:off x="311700" y="1598425"/>
            <a:ext cx="3436499" cy="297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Questions to Consider: 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1. Who should the government consult? 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2. What factors should we consider? 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3. What Justification does Obama use to in his letter to congress?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4. Why might Obama seek Congressional approval here, but not in Libya? 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AUMF through the branches of government.  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9450" y="1017725"/>
            <a:ext cx="4833299" cy="297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 txBox="1"/>
          <p:nvPr/>
        </p:nvSpPr>
        <p:spPr>
          <a:xfrm>
            <a:off x="661950" y="1341775"/>
            <a:ext cx="3157500" cy="297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 txBox="1"/>
          <p:nvPr/>
        </p:nvSpPr>
        <p:spPr>
          <a:xfrm>
            <a:off x="661950" y="1341775"/>
            <a:ext cx="3409800" cy="3145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78" name="Shape 1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017725"/>
            <a:ext cx="3503775" cy="297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/>
          <p:nvPr/>
        </p:nvSpPr>
        <p:spPr>
          <a:xfrm>
            <a:off x="1628075" y="3996425"/>
            <a:ext cx="5152499" cy="60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Is there a reference to dysfunctionality among the branches of government in Obama’s letter? 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45025"/>
            <a:ext cx="3820600" cy="2321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2300" y="445025"/>
            <a:ext cx="4700000" cy="264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2318100"/>
            <a:ext cx="4700000" cy="2250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11700" y="2812850"/>
            <a:ext cx="3820600" cy="175602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/>
          <p:nvPr/>
        </p:nvSpPr>
        <p:spPr>
          <a:xfrm>
            <a:off x="311700" y="445025"/>
            <a:ext cx="5143499" cy="6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Yazidi Rescue Mission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Exit Slip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>
                <a:solidFill>
                  <a:srgbClr val="000000"/>
                </a:solidFill>
              </a:rPr>
              <a:t>Please take a moment to answer the question in connection to </a:t>
            </a:r>
            <a:r>
              <a:rPr lang="en" i="1" dirty="0">
                <a:solidFill>
                  <a:srgbClr val="000000"/>
                </a:solidFill>
              </a:rPr>
              <a:t>Understanding the Middle East:  </a:t>
            </a:r>
          </a:p>
          <a:p>
            <a:pPr rtl="0">
              <a:spcBef>
                <a:spcPts val="0"/>
              </a:spcBef>
              <a:buNone/>
            </a:pPr>
            <a:r>
              <a:rPr lang="en" dirty="0">
                <a:solidFill>
                  <a:srgbClr val="000000"/>
                </a:solidFill>
              </a:rPr>
              <a:t>Why might we consider an historian’s perspective(s) when considering foreign policy concerning the Syrian Civil War?  </a:t>
            </a:r>
            <a:r>
              <a:rPr lang="en" i="1" dirty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b="1"/>
              <a:t>Background and Statistics</a:t>
            </a:r>
          </a:p>
          <a:p>
            <a:pPr algn="ctr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5725" y="1152475"/>
            <a:ext cx="3905250" cy="399102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/>
        </p:nvSpPr>
        <p:spPr>
          <a:xfrm>
            <a:off x="517925" y="1401950"/>
            <a:ext cx="4268399" cy="308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Since March 2011: 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-250,000 Syrians killed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-11 million displaced Syrians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-alleged use of chemical weapons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-Rise of Jihadi groups. 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-Proxy War  (Russia, Iran, Saudi Arabia, U.S.A)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 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186475" y="205750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Implications for America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2134500" y="1489350"/>
            <a:ext cx="4875000" cy="216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  <a:highlight>
                  <a:srgbClr val="000000"/>
                </a:highlight>
              </a:rPr>
              <a:t>Refugee Crisis  (Immigrants seeking asylum)</a:t>
            </a:r>
          </a:p>
          <a:p>
            <a:pPr marL="0" marR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  <a:highlight>
                  <a:srgbClr val="000000"/>
                </a:highlight>
              </a:rPr>
              <a:t>Syrian Civil War  (Regional instability) </a:t>
            </a:r>
          </a:p>
          <a:p>
            <a:pPr marL="0" marR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  <a:highlight>
                  <a:srgbClr val="000000"/>
                </a:highlight>
              </a:rPr>
              <a:t>ISIS  (Global Threat)</a:t>
            </a:r>
          </a:p>
          <a:p>
            <a:pPr marL="0" marR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  <a:highlight>
                  <a:srgbClr val="000000"/>
                </a:highlight>
              </a:rPr>
              <a:t>Relationships with Allies  (Strained)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b="1"/>
              <a:t>Essential Questions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311700" y="1161400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b="1" dirty="0">
                <a:solidFill>
                  <a:srgbClr val="000000"/>
                </a:solidFill>
              </a:rPr>
              <a:t>American Government:</a:t>
            </a:r>
          </a:p>
          <a:p>
            <a:pPr rtl="0">
              <a:spcBef>
                <a:spcPts val="0"/>
              </a:spcBef>
              <a:buNone/>
            </a:pPr>
            <a:r>
              <a:rPr lang="en" dirty="0">
                <a:solidFill>
                  <a:srgbClr val="000000"/>
                </a:solidFill>
              </a:rPr>
              <a:t>How are the three branches of government involved in creating foreign policy and domestic public policy? </a:t>
            </a:r>
            <a:r>
              <a:rPr lang="en" dirty="0"/>
              <a:t>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/>
        </p:nvSpPr>
        <p:spPr>
          <a:xfrm>
            <a:off x="0" y="2690700"/>
            <a:ext cx="5531399" cy="24528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b="1" dirty="0">
                <a:highlight>
                  <a:srgbClr val="FFFFFF"/>
                </a:highlight>
              </a:rPr>
              <a:t>The U.S. has agreed to accept 10,000 Syrian refugees</a:t>
            </a:r>
          </a:p>
          <a:p>
            <a:pPr rtl="0">
              <a:spcBef>
                <a:spcPts val="0"/>
              </a:spcBef>
              <a:buNone/>
            </a:pPr>
            <a:endParaRPr b="1" dirty="0">
              <a:highlight>
                <a:srgbClr val="FFFFFF"/>
              </a:highlight>
            </a:endParaRPr>
          </a:p>
          <a:p>
            <a:pPr rtl="0">
              <a:spcBef>
                <a:spcPts val="0"/>
              </a:spcBef>
              <a:buNone/>
            </a:pPr>
            <a:r>
              <a:rPr lang="en" b="1" dirty="0">
                <a:highlight>
                  <a:srgbClr val="FFFFFF"/>
                </a:highlight>
              </a:rPr>
              <a:t>Germany has accepted 100,000 and is expecting to accept up to 800,000</a:t>
            </a:r>
          </a:p>
          <a:p>
            <a:pPr rtl="0">
              <a:spcBef>
                <a:spcPts val="0"/>
              </a:spcBef>
              <a:buNone/>
            </a:pPr>
            <a:endParaRPr b="1" dirty="0">
              <a:highlight>
                <a:srgbClr val="FFFFFF"/>
              </a:highlight>
            </a:endParaRPr>
          </a:p>
          <a:p>
            <a:pPr rtl="0">
              <a:spcBef>
                <a:spcPts val="0"/>
              </a:spcBef>
              <a:buNone/>
            </a:pPr>
            <a:r>
              <a:rPr lang="en" b="1" dirty="0">
                <a:highlight>
                  <a:srgbClr val="FFFFFF"/>
                </a:highlight>
              </a:rPr>
              <a:t>Venezuela has pledged to accept 20,000</a:t>
            </a:r>
          </a:p>
          <a:p>
            <a:pPr rtl="0">
              <a:spcBef>
                <a:spcPts val="0"/>
              </a:spcBef>
              <a:buNone/>
            </a:pPr>
            <a:endParaRPr b="1" dirty="0">
              <a:highlight>
                <a:srgbClr val="FFFFFF"/>
              </a:highlight>
            </a:endParaRPr>
          </a:p>
          <a:p>
            <a:pPr rtl="0">
              <a:spcBef>
                <a:spcPts val="0"/>
              </a:spcBef>
              <a:buNone/>
            </a:pPr>
            <a:r>
              <a:rPr lang="en" b="1" dirty="0">
                <a:highlight>
                  <a:srgbClr val="FFFFFF"/>
                </a:highlight>
              </a:rPr>
              <a:t>Why isn’t the U.S. taking a more active role in helping Syrian refugees?</a:t>
            </a:r>
          </a:p>
          <a:p>
            <a:pPr rtl="0">
              <a:spcBef>
                <a:spcPts val="0"/>
              </a:spcBef>
              <a:buNone/>
            </a:pPr>
            <a:endParaRPr b="1" dirty="0">
              <a:highlight>
                <a:srgbClr val="FFFFFF"/>
              </a:highlight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b="1" dirty="0">
                <a:highlight>
                  <a:srgbClr val="FFFFFF"/>
                </a:highlight>
              </a:rPr>
              <a:t>What kind of immigrants do we desire in this country?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469</Words>
  <Application>Microsoft Macintosh PowerPoint</Application>
  <PresentationFormat>On-screen Show (16:9)</PresentationFormat>
  <Paragraphs>103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simple-light-2</vt:lpstr>
      <vt:lpstr>Syrian Civil War</vt:lpstr>
      <vt:lpstr>PowerPoint Presentation</vt:lpstr>
      <vt:lpstr>PowerPoint Presentation</vt:lpstr>
      <vt:lpstr>PowerPoint Presentation</vt:lpstr>
      <vt:lpstr>PowerPoint Presentation</vt:lpstr>
      <vt:lpstr>Background and Statistics </vt:lpstr>
      <vt:lpstr>Implications for America</vt:lpstr>
      <vt:lpstr>Essential Questions </vt:lpstr>
      <vt:lpstr>PowerPoint Presentation</vt:lpstr>
      <vt:lpstr>Learning Objective</vt:lpstr>
      <vt:lpstr>Video</vt:lpstr>
      <vt:lpstr>PowerPoint Presentation</vt:lpstr>
      <vt:lpstr>Where are the refugees going?</vt:lpstr>
      <vt:lpstr>Questions to consider</vt:lpstr>
      <vt:lpstr>American Involvement in Foreign Conflicts</vt:lpstr>
      <vt:lpstr>AUMF through the branches of government.  </vt:lpstr>
      <vt:lpstr>PowerPoint Presentation</vt:lpstr>
      <vt:lpstr>Exit Slip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Syrian Civil War</dc:title>
  <dc:creator>Joel</dc:creator>
  <cp:lastModifiedBy>Tami Augustine</cp:lastModifiedBy>
  <cp:revision>2</cp:revision>
  <dcterms:modified xsi:type="dcterms:W3CDTF">2015-12-31T03:04:38Z</dcterms:modified>
</cp:coreProperties>
</file>