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8"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464"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7749169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4760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7470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9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2062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2907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96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3755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1063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9391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8386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0" name="Shape 10"/>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a:endParaRPr/>
          </a:p>
        </p:txBody>
      </p:sp>
      <p:sp>
        <p:nvSpPr>
          <p:cNvPr id="11" name="Shape 11"/>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algn="ctr">
              <a:lnSpc>
                <a:spcPct val="100000"/>
              </a:lnSpc>
              <a:spcBef>
                <a:spcPts val="0"/>
              </a:spcBef>
              <a:spcAft>
                <a:spcPts val="0"/>
              </a:spcAft>
              <a:buClr>
                <a:schemeClr val="accent1"/>
              </a:buClr>
              <a:buSzPct val="100000"/>
              <a:buNone/>
              <a:defRPr sz="2100" b="1">
                <a:solidFill>
                  <a:schemeClr val="accent1"/>
                </a:solidFill>
              </a:defRPr>
            </a:lvl1pPr>
            <a:lvl2pPr algn="ctr">
              <a:lnSpc>
                <a:spcPct val="100000"/>
              </a:lnSpc>
              <a:spcBef>
                <a:spcPts val="0"/>
              </a:spcBef>
              <a:spcAft>
                <a:spcPts val="0"/>
              </a:spcAft>
              <a:buClr>
                <a:schemeClr val="accent1"/>
              </a:buClr>
              <a:buSzPct val="100000"/>
              <a:buNone/>
              <a:defRPr sz="2100" b="1">
                <a:solidFill>
                  <a:schemeClr val="accent1"/>
                </a:solidFill>
              </a:defRPr>
            </a:lvl2pPr>
            <a:lvl3pPr algn="ctr">
              <a:lnSpc>
                <a:spcPct val="100000"/>
              </a:lnSpc>
              <a:spcBef>
                <a:spcPts val="0"/>
              </a:spcBef>
              <a:spcAft>
                <a:spcPts val="0"/>
              </a:spcAft>
              <a:buClr>
                <a:schemeClr val="accent1"/>
              </a:buClr>
              <a:buSzPct val="100000"/>
              <a:buNone/>
              <a:defRPr sz="2100" b="1">
                <a:solidFill>
                  <a:schemeClr val="accent1"/>
                </a:solidFill>
              </a:defRPr>
            </a:lvl3pPr>
            <a:lvl4pPr algn="ctr">
              <a:lnSpc>
                <a:spcPct val="100000"/>
              </a:lnSpc>
              <a:spcBef>
                <a:spcPts val="0"/>
              </a:spcBef>
              <a:spcAft>
                <a:spcPts val="0"/>
              </a:spcAft>
              <a:buClr>
                <a:schemeClr val="accent1"/>
              </a:buClr>
              <a:buSzPct val="100000"/>
              <a:buNone/>
              <a:defRPr sz="2100" b="1">
                <a:solidFill>
                  <a:schemeClr val="accent1"/>
                </a:solidFill>
              </a:defRPr>
            </a:lvl4pPr>
            <a:lvl5pPr algn="ctr">
              <a:lnSpc>
                <a:spcPct val="100000"/>
              </a:lnSpc>
              <a:spcBef>
                <a:spcPts val="0"/>
              </a:spcBef>
              <a:spcAft>
                <a:spcPts val="0"/>
              </a:spcAft>
              <a:buClr>
                <a:schemeClr val="accent1"/>
              </a:buClr>
              <a:buSzPct val="100000"/>
              <a:buNone/>
              <a:defRPr sz="2100" b="1">
                <a:solidFill>
                  <a:schemeClr val="accent1"/>
                </a:solidFill>
              </a:defRPr>
            </a:lvl5pPr>
            <a:lvl6pPr algn="ctr">
              <a:lnSpc>
                <a:spcPct val="100000"/>
              </a:lnSpc>
              <a:spcBef>
                <a:spcPts val="0"/>
              </a:spcBef>
              <a:spcAft>
                <a:spcPts val="0"/>
              </a:spcAft>
              <a:buClr>
                <a:schemeClr val="accent1"/>
              </a:buClr>
              <a:buSzPct val="100000"/>
              <a:buNone/>
              <a:defRPr sz="2100" b="1">
                <a:solidFill>
                  <a:schemeClr val="accent1"/>
                </a:solidFill>
              </a:defRPr>
            </a:lvl6pPr>
            <a:lvl7pPr algn="ctr">
              <a:lnSpc>
                <a:spcPct val="100000"/>
              </a:lnSpc>
              <a:spcBef>
                <a:spcPts val="0"/>
              </a:spcBef>
              <a:spcAft>
                <a:spcPts val="0"/>
              </a:spcAft>
              <a:buClr>
                <a:schemeClr val="accent1"/>
              </a:buClr>
              <a:buSzPct val="100000"/>
              <a:buNone/>
              <a:defRPr sz="2100" b="1">
                <a:solidFill>
                  <a:schemeClr val="accent1"/>
                </a:solidFill>
              </a:defRPr>
            </a:lvl7pPr>
            <a:lvl8pPr algn="ctr">
              <a:lnSpc>
                <a:spcPct val="100000"/>
              </a:lnSpc>
              <a:spcBef>
                <a:spcPts val="0"/>
              </a:spcBef>
              <a:spcAft>
                <a:spcPts val="0"/>
              </a:spcAft>
              <a:buClr>
                <a:schemeClr val="accent1"/>
              </a:buClr>
              <a:buSzPct val="100000"/>
              <a:buNone/>
              <a:defRPr sz="2100" b="1">
                <a:solidFill>
                  <a:schemeClr val="accent1"/>
                </a:solidFill>
              </a:defRPr>
            </a:lvl8pPr>
            <a:lvl9pPr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240275"/>
            <a:ext cx="8520599" cy="19818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47" name="Shape 47"/>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309350"/>
            <a:ext cx="8537700" cy="748200"/>
          </a:xfrm>
          <a:prstGeom prst="rect">
            <a:avLst/>
          </a:prstGeom>
        </p:spPr>
        <p:txBody>
          <a:bodyPr lIns="91425" tIns="91425" rIns="91425" bIns="91425" anchor="t" anchorCtr="0"/>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7" name="Shape 37"/>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8" name="Shape 38"/>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a:p>
        </p:txBody>
      </p:sp>
      <p:sp>
        <p:nvSpPr>
          <p:cNvPr id="39" name="Shape 39"/>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a:endParaRPr/>
          </a:p>
        </p:txBody>
      </p:sp>
      <p:sp>
        <p:nvSpPr>
          <p:cNvPr id="40" name="Shape 4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6" name="Shape 6"/>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youtube.com/v/vMO2KkI1OBY" TargetMode="External"/><Relationship Id="rId5"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nytimes.com/2015/06/27/us/supreme-court-same-sex-marriage.html?_r=0" TargetMode="External"/><Relationship Id="rId4" Type="http://schemas.openxmlformats.org/officeDocument/2006/relationships/hyperlink" Target="http://www.courier-journal.com/story/news/local/2015/07/21/marriage-license-suit-vs-clerk-back-court/30319757/" TargetMode="External"/><Relationship Id="rId5" Type="http://schemas.openxmlformats.org/officeDocument/2006/relationships/hyperlink" Target="http://www.usatoday.com/story/news/nation/2015/09/05/kim-davis-christian-gay-rights/71772980/"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BY1k1GcZRww" TargetMode="External"/><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a:spcBef>
                <a:spcPts val="0"/>
              </a:spcBef>
              <a:buNone/>
            </a:pPr>
            <a:r>
              <a:rPr lang="en" sz="4400" dirty="0"/>
              <a:t>It’s Kimpossible to get married in Rowan county kentucky right now</a:t>
            </a:r>
          </a:p>
        </p:txBody>
      </p:sp>
      <p:sp>
        <p:nvSpPr>
          <p:cNvPr id="53" name="Shape 53"/>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a:spcBef>
                <a:spcPts val="0"/>
              </a:spcBef>
              <a:buNone/>
            </a:pPr>
            <a:r>
              <a:rPr lang="en"/>
              <a:t>BY: Thomas R. Krucek and Marcus D. Lingrell</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224550"/>
            <a:ext cx="8520599" cy="705900"/>
          </a:xfrm>
          <a:prstGeom prst="rect">
            <a:avLst/>
          </a:prstGeom>
        </p:spPr>
        <p:txBody>
          <a:bodyPr lIns="91425" tIns="91425" rIns="91425" bIns="91425" anchor="t" anchorCtr="0">
            <a:noAutofit/>
          </a:bodyPr>
          <a:lstStyle/>
          <a:p>
            <a:pPr>
              <a:spcBef>
                <a:spcPts val="0"/>
              </a:spcBef>
              <a:buNone/>
            </a:pPr>
            <a:r>
              <a:rPr lang="en" sz="3200" dirty="0"/>
              <a:t>How does this story relate to sociology?</a:t>
            </a:r>
          </a:p>
        </p:txBody>
      </p:sp>
      <p:sp>
        <p:nvSpPr>
          <p:cNvPr id="142" name="Shape 142"/>
          <p:cNvSpPr txBox="1">
            <a:spLocks noGrp="1"/>
          </p:cNvSpPr>
          <p:nvPr>
            <p:ph type="body" idx="1"/>
          </p:nvPr>
        </p:nvSpPr>
        <p:spPr>
          <a:xfrm>
            <a:off x="311700" y="1026550"/>
            <a:ext cx="8520599" cy="4790699"/>
          </a:xfrm>
          <a:prstGeom prst="rect">
            <a:avLst/>
          </a:prstGeom>
        </p:spPr>
        <p:txBody>
          <a:bodyPr lIns="91425" tIns="91425" rIns="91425" bIns="91425" anchor="t" anchorCtr="0">
            <a:noAutofit/>
          </a:bodyPr>
          <a:lstStyle/>
          <a:p>
            <a:pPr marL="457200" lvl="0" indent="-228600" rtl="0">
              <a:spcBef>
                <a:spcPts val="0"/>
              </a:spcBef>
              <a:buSzPct val="100000"/>
            </a:pPr>
            <a:r>
              <a:rPr lang="en" sz="1600" dirty="0"/>
              <a:t>Sociology is the study of interactions, including those between humans and institutions.</a:t>
            </a:r>
          </a:p>
          <a:p>
            <a:pPr marL="457200" lvl="0" indent="-228600" rtl="0">
              <a:spcBef>
                <a:spcPts val="0"/>
              </a:spcBef>
              <a:buSzPct val="100000"/>
            </a:pPr>
            <a:r>
              <a:rPr lang="en" sz="1600" dirty="0"/>
              <a:t>Over time, the institution of marriage has changed to serve many purposes including having a clear division of labor, maintaining prescribed gender roles, and bringing two families closer together. </a:t>
            </a:r>
          </a:p>
          <a:p>
            <a:pPr marL="457200" lvl="0" indent="-228600" rtl="0">
              <a:spcBef>
                <a:spcPts val="0"/>
              </a:spcBef>
              <a:buSzPct val="100000"/>
            </a:pPr>
            <a:r>
              <a:rPr lang="en" sz="1600" dirty="0"/>
              <a:t>The revolutionary aspect of same-sex marriage as it stands today, is the lack of defined roles in terms of gender and labor. </a:t>
            </a:r>
          </a:p>
          <a:p>
            <a:pPr marL="457200" lvl="0" indent="-228600">
              <a:spcBef>
                <a:spcPts val="0"/>
              </a:spcBef>
              <a:buSzPct val="100000"/>
            </a:pPr>
            <a:r>
              <a:rPr lang="en" sz="1600" dirty="0"/>
              <a:t>This revolution is not new however. Beginning in the Enlightenment period, marriage was redefined to allow individuals to choose their significant other based on love and attraction. This ran in direct opposition to the practicality marriage was supposed to stand for.</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sz="3200" dirty="0"/>
              <a:t>Kim Davis: The Yoda of marriage sanctity</a:t>
            </a:r>
          </a:p>
        </p:txBody>
      </p:sp>
      <p:sp>
        <p:nvSpPr>
          <p:cNvPr id="59" name="Shape 59"/>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a:spcBef>
                <a:spcPts val="0"/>
              </a:spcBef>
              <a:buNone/>
            </a:pPr>
            <a:endParaRPr dirty="0"/>
          </a:p>
        </p:txBody>
      </p:sp>
      <p:pic>
        <p:nvPicPr>
          <p:cNvPr id="60" name="Shape 60"/>
          <p:cNvPicPr preferRelativeResize="0"/>
          <p:nvPr/>
        </p:nvPicPr>
        <p:blipFill>
          <a:blip r:embed="rId3">
            <a:alphaModFix/>
          </a:blip>
          <a:stretch>
            <a:fillRect/>
          </a:stretch>
        </p:blipFill>
        <p:spPr>
          <a:xfrm>
            <a:off x="356750" y="1228674"/>
            <a:ext cx="5446475" cy="3717349"/>
          </a:xfrm>
          <a:prstGeom prst="rect">
            <a:avLst/>
          </a:prstGeom>
          <a:noFill/>
          <a:ln>
            <a:noFill/>
          </a:ln>
        </p:spPr>
      </p:pic>
      <p:sp>
        <p:nvSpPr>
          <p:cNvPr id="61" name="Shape 61"/>
          <p:cNvSpPr/>
          <p:nvPr/>
        </p:nvSpPr>
        <p:spPr>
          <a:xfrm>
            <a:off x="3443900" y="1666050"/>
            <a:ext cx="3533400" cy="961499"/>
          </a:xfrm>
          <a:prstGeom prst="wedgeEllipseCallout">
            <a:avLst>
              <a:gd name="adj1" fmla="val -20833"/>
              <a:gd name="adj2" fmla="val 625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2" name="Shape 62"/>
          <p:cNvSpPr txBox="1"/>
          <p:nvPr/>
        </p:nvSpPr>
        <p:spPr>
          <a:xfrm>
            <a:off x="3812900" y="1951050"/>
            <a:ext cx="2940599" cy="391500"/>
          </a:xfrm>
          <a:prstGeom prst="rect">
            <a:avLst/>
          </a:prstGeom>
          <a:noFill/>
          <a:ln>
            <a:noFill/>
          </a:ln>
        </p:spPr>
        <p:txBody>
          <a:bodyPr lIns="91425" tIns="91425" rIns="91425" bIns="91425" anchor="t" anchorCtr="0">
            <a:noAutofit/>
          </a:bodyPr>
          <a:lstStyle/>
          <a:p>
            <a:pPr>
              <a:spcBef>
                <a:spcPts val="0"/>
              </a:spcBef>
              <a:buNone/>
            </a:pPr>
            <a:r>
              <a:rPr lang="en"/>
              <a:t>Give you license, I cannot.</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a:t>Kim Davis: ROZ In Disguise?</a:t>
            </a:r>
          </a:p>
        </p:txBody>
      </p:sp>
      <p:sp>
        <p:nvSpPr>
          <p:cNvPr id="68" name="Shape 68"/>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a:spcBef>
                <a:spcPts val="0"/>
              </a:spcBef>
              <a:buNone/>
            </a:pPr>
            <a:endParaRPr/>
          </a:p>
        </p:txBody>
      </p:sp>
      <p:pic>
        <p:nvPicPr>
          <p:cNvPr id="69" name="Shape 69"/>
          <p:cNvPicPr preferRelativeResize="0"/>
          <p:nvPr/>
        </p:nvPicPr>
        <p:blipFill>
          <a:blip r:embed="rId3">
            <a:alphaModFix/>
          </a:blip>
          <a:stretch>
            <a:fillRect/>
          </a:stretch>
        </p:blipFill>
        <p:spPr>
          <a:xfrm>
            <a:off x="311700" y="1228675"/>
            <a:ext cx="6875600" cy="3680025"/>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sz="2800" dirty="0"/>
              <a:t>It’s the.. eye of the tiger it’s the thrill of the fight</a:t>
            </a:r>
          </a:p>
        </p:txBody>
      </p:sp>
      <p:sp>
        <p:nvSpPr>
          <p:cNvPr id="75" name="Shape 75"/>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a:spcBef>
                <a:spcPts val="0"/>
              </a:spcBef>
              <a:buNone/>
            </a:pPr>
            <a:endParaRPr/>
          </a:p>
        </p:txBody>
      </p:sp>
      <p:pic>
        <p:nvPicPr>
          <p:cNvPr id="76" name="Shape 76"/>
          <p:cNvPicPr preferRelativeResize="0"/>
          <p:nvPr/>
        </p:nvPicPr>
        <p:blipFill>
          <a:blip r:embed="rId3">
            <a:alphaModFix/>
          </a:blip>
          <a:stretch>
            <a:fillRect/>
          </a:stretch>
        </p:blipFill>
        <p:spPr>
          <a:xfrm>
            <a:off x="4935125" y="1228675"/>
            <a:ext cx="4027099" cy="3340200"/>
          </a:xfrm>
          <a:prstGeom prst="rect">
            <a:avLst/>
          </a:prstGeom>
          <a:noFill/>
          <a:ln>
            <a:noFill/>
          </a:ln>
        </p:spPr>
      </p:pic>
      <p:sp>
        <p:nvSpPr>
          <p:cNvPr id="77" name="Shape 77">
            <a:hlinkClick r:id="rId4"/>
          </p:cNvPr>
          <p:cNvSpPr/>
          <p:nvPr/>
        </p:nvSpPr>
        <p:spPr>
          <a:xfrm>
            <a:off x="172700" y="1184275"/>
            <a:ext cx="4572000" cy="3429000"/>
          </a:xfrm>
          <a:prstGeom prst="rect">
            <a:avLst/>
          </a:prstGeom>
          <a:blipFill>
            <a:blip r:embed="rId5">
              <a:alphaModFix/>
            </a:blip>
            <a:stretch>
              <a:fillRect/>
            </a:stretch>
          </a:blipFill>
          <a:ln>
            <a:noFill/>
          </a:ln>
        </p:spPr>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sz="3600" dirty="0"/>
              <a:t>Marriage Equality in recent news:</a:t>
            </a:r>
          </a:p>
        </p:txBody>
      </p:sp>
      <p:sp>
        <p:nvSpPr>
          <p:cNvPr id="83" name="Shape 8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rtl="0">
              <a:spcBef>
                <a:spcPts val="0"/>
              </a:spcBef>
              <a:buNone/>
            </a:pPr>
            <a:r>
              <a:rPr lang="en" dirty="0"/>
              <a:t>June 26th:</a:t>
            </a:r>
            <a:r>
              <a:rPr lang="en" u="sng" dirty="0">
                <a:solidFill>
                  <a:schemeClr val="hlink"/>
                </a:solidFill>
                <a:hlinkClick r:id="rId3"/>
              </a:rPr>
              <a:t>http://www.nytimes.com/2015/06/27/us/supreme-court-same-sex-marriage.html?_r=0</a:t>
            </a:r>
          </a:p>
          <a:p>
            <a:pPr rtl="0">
              <a:spcBef>
                <a:spcPts val="0"/>
              </a:spcBef>
              <a:buNone/>
            </a:pPr>
            <a:r>
              <a:rPr lang="en" dirty="0"/>
              <a:t>July 21st:</a:t>
            </a:r>
            <a:r>
              <a:rPr lang="en" u="sng" dirty="0">
                <a:solidFill>
                  <a:schemeClr val="hlink"/>
                </a:solidFill>
                <a:hlinkClick r:id="rId4"/>
              </a:rPr>
              <a:t>http://www.courier-journal.com/story/news/local/2015/07/21/marriage-license-suit-vs-clerk-back-court/30319757/</a:t>
            </a:r>
          </a:p>
          <a:p>
            <a:pPr rtl="0">
              <a:spcBef>
                <a:spcPts val="0"/>
              </a:spcBef>
              <a:buNone/>
            </a:pPr>
            <a:r>
              <a:rPr lang="en" u="sng" dirty="0">
                <a:solidFill>
                  <a:srgbClr val="000000"/>
                </a:solidFill>
                <a:hlinkClick r:id="rId5"/>
              </a:rPr>
              <a:t>Sept. 5th</a:t>
            </a:r>
            <a:r>
              <a:rPr lang="en" u="sng" dirty="0">
                <a:solidFill>
                  <a:schemeClr val="hlink"/>
                </a:solidFill>
                <a:hlinkClick r:id="rId5"/>
              </a:rPr>
              <a:t>:http://www.usatoday.com/story/news/nation/2015/09/05/kim-davis-christian-gay-rights/71772980/</a:t>
            </a:r>
          </a:p>
          <a:p>
            <a:pPr>
              <a:spcBef>
                <a:spcPts val="0"/>
              </a:spcBef>
              <a:buNone/>
            </a:pPr>
            <a:endParaRPr dirty="0"/>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Shape 89"/>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a:spcBef>
                <a:spcPts val="0"/>
              </a:spcBef>
              <a:buNone/>
            </a:pPr>
            <a:endParaRPr/>
          </a:p>
        </p:txBody>
      </p:sp>
      <p:pic>
        <p:nvPicPr>
          <p:cNvPr id="90" name="Shape 90"/>
          <p:cNvPicPr preferRelativeResize="0"/>
          <p:nvPr/>
        </p:nvPicPr>
        <p:blipFill>
          <a:blip r:embed="rId3">
            <a:alphaModFix/>
          </a:blip>
          <a:stretch>
            <a:fillRect/>
          </a:stretch>
        </p:blipFill>
        <p:spPr>
          <a:xfrm>
            <a:off x="146057" y="67101"/>
            <a:ext cx="4125799" cy="5076399"/>
          </a:xfrm>
          <a:prstGeom prst="rect">
            <a:avLst/>
          </a:prstGeom>
          <a:noFill/>
          <a:ln>
            <a:noFill/>
          </a:ln>
        </p:spPr>
      </p:pic>
      <p:pic>
        <p:nvPicPr>
          <p:cNvPr id="91" name="Shape 91"/>
          <p:cNvPicPr preferRelativeResize="0"/>
          <p:nvPr/>
        </p:nvPicPr>
        <p:blipFill>
          <a:blip r:embed="rId4">
            <a:alphaModFix/>
          </a:blip>
          <a:stretch>
            <a:fillRect/>
          </a:stretch>
        </p:blipFill>
        <p:spPr>
          <a:xfrm>
            <a:off x="4392300" y="877762"/>
            <a:ext cx="4696224" cy="3522174"/>
          </a:xfrm>
          <a:prstGeom prst="rect">
            <a:avLst/>
          </a:prstGeom>
          <a:noFill/>
          <a:ln>
            <a:noFill/>
          </a:ln>
        </p:spPr>
      </p:pic>
      <p:sp>
        <p:nvSpPr>
          <p:cNvPr id="92" name="Shape 92"/>
          <p:cNvSpPr txBox="1"/>
          <p:nvPr/>
        </p:nvSpPr>
        <p:spPr>
          <a:xfrm>
            <a:off x="4931050" y="201275"/>
            <a:ext cx="2068499" cy="458399"/>
          </a:xfrm>
          <a:prstGeom prst="rect">
            <a:avLst/>
          </a:prstGeom>
          <a:noFill/>
          <a:ln>
            <a:noFill/>
          </a:ln>
        </p:spPr>
        <p:txBody>
          <a:bodyPr lIns="91425" tIns="91425" rIns="91425" bIns="91425" anchor="t" anchorCtr="0">
            <a:noAutofit/>
          </a:bodyPr>
          <a:lstStyle/>
          <a:p>
            <a:pPr>
              <a:spcBef>
                <a:spcPts val="0"/>
              </a:spcBef>
              <a:buNone/>
            </a:pPr>
            <a:r>
              <a:rPr lang="en" sz="3600" dirty="0">
                <a:latin typeface="Amatic SC"/>
                <a:ea typeface="Amatic SC"/>
                <a:cs typeface="Amatic SC"/>
                <a:sym typeface="Amatic SC"/>
              </a:rPr>
              <a:t>NOW:</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311700" y="292850"/>
            <a:ext cx="4240402" cy="2366900"/>
          </a:xfrm>
          <a:prstGeom prst="rect">
            <a:avLst/>
          </a:prstGeom>
          <a:noFill/>
          <a:ln>
            <a:noFill/>
          </a:ln>
        </p:spPr>
      </p:pic>
      <p:pic>
        <p:nvPicPr>
          <p:cNvPr id="100" name="Shape 100"/>
          <p:cNvPicPr preferRelativeResize="0"/>
          <p:nvPr/>
        </p:nvPicPr>
        <p:blipFill>
          <a:blip r:embed="rId4">
            <a:alphaModFix/>
          </a:blip>
          <a:stretch>
            <a:fillRect/>
          </a:stretch>
        </p:blipFill>
        <p:spPr>
          <a:xfrm>
            <a:off x="4517325" y="2376125"/>
            <a:ext cx="4226624" cy="2366899"/>
          </a:xfrm>
          <a:prstGeom prst="rect">
            <a:avLst/>
          </a:prstGeom>
          <a:noFill/>
          <a:ln>
            <a:noFill/>
          </a:ln>
        </p:spPr>
      </p:pic>
      <p:sp>
        <p:nvSpPr>
          <p:cNvPr id="101" name="Shape 101"/>
          <p:cNvSpPr txBox="1"/>
          <p:nvPr/>
        </p:nvSpPr>
        <p:spPr>
          <a:xfrm>
            <a:off x="547259" y="2779621"/>
            <a:ext cx="3589200" cy="380400"/>
          </a:xfrm>
          <a:prstGeom prst="rect">
            <a:avLst/>
          </a:prstGeom>
          <a:noFill/>
          <a:ln>
            <a:noFill/>
          </a:ln>
        </p:spPr>
        <p:txBody>
          <a:bodyPr lIns="91425" tIns="91425" rIns="91425" bIns="91425" anchor="t" anchorCtr="0">
            <a:noAutofit/>
          </a:bodyPr>
          <a:lstStyle/>
          <a:p>
            <a:pPr>
              <a:spcBef>
                <a:spcPts val="0"/>
              </a:spcBef>
              <a:buNone/>
            </a:pPr>
            <a:r>
              <a:rPr lang="en" sz="2400" b="1" dirty="0">
                <a:solidFill>
                  <a:srgbClr val="351C75"/>
                </a:solidFill>
                <a:latin typeface="Amatic SC"/>
                <a:ea typeface="Amatic SC"/>
                <a:cs typeface="Amatic SC"/>
                <a:sym typeface="Amatic SC"/>
              </a:rPr>
              <a:t>In other important news: stop eating cucumbers now!</a:t>
            </a:r>
          </a:p>
        </p:txBody>
      </p:sp>
      <p:sp>
        <p:nvSpPr>
          <p:cNvPr id="102" name="Shape 102"/>
          <p:cNvSpPr/>
          <p:nvPr/>
        </p:nvSpPr>
        <p:spPr>
          <a:xfrm>
            <a:off x="1923225" y="4528525"/>
            <a:ext cx="2728199" cy="214500"/>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rgbClr val="FF0000"/>
              </a:solidFill>
            </a:endParaRPr>
          </a:p>
        </p:txBody>
      </p:sp>
      <p:sp>
        <p:nvSpPr>
          <p:cNvPr id="103" name="Shape 103"/>
          <p:cNvSpPr txBox="1"/>
          <p:nvPr/>
        </p:nvSpPr>
        <p:spPr>
          <a:xfrm>
            <a:off x="4740975" y="424900"/>
            <a:ext cx="3913499" cy="1542899"/>
          </a:xfrm>
          <a:prstGeom prst="rect">
            <a:avLst/>
          </a:prstGeom>
          <a:noFill/>
          <a:ln>
            <a:noFill/>
          </a:ln>
        </p:spPr>
        <p:txBody>
          <a:bodyPr lIns="91425" tIns="91425" rIns="91425" bIns="91425" anchor="t" anchorCtr="0">
            <a:noAutofit/>
          </a:bodyPr>
          <a:lstStyle/>
          <a:p>
            <a:pPr>
              <a:spcBef>
                <a:spcPts val="0"/>
              </a:spcBef>
              <a:buNone/>
            </a:pPr>
            <a:r>
              <a:rPr lang="en" sz="4000" b="1" dirty="0">
                <a:solidFill>
                  <a:srgbClr val="980000"/>
                </a:solidFill>
                <a:latin typeface="Amatic SC"/>
                <a:ea typeface="Amatic SC"/>
                <a:cs typeface="Amatic SC"/>
                <a:sym typeface="Amatic SC"/>
              </a:rPr>
              <a:t>Media discussions: </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sz="3200" dirty="0" smtClean="0"/>
              <a:t>I</a:t>
            </a:r>
            <a:r>
              <a:rPr lang="en-US" sz="3200" dirty="0" smtClean="0"/>
              <a:t>t</a:t>
            </a:r>
            <a:r>
              <a:rPr lang="en" sz="3200" dirty="0" smtClean="0"/>
              <a:t>’S </a:t>
            </a:r>
            <a:r>
              <a:rPr lang="en" sz="3200" dirty="0"/>
              <a:t>Time for...Dueling Documents! </a:t>
            </a:r>
          </a:p>
        </p:txBody>
      </p:sp>
      <p:sp>
        <p:nvSpPr>
          <p:cNvPr id="110" name="Shape 110">
            <a:hlinkClick r:id="rId3"/>
          </p:cNvPr>
          <p:cNvSpPr/>
          <p:nvPr/>
        </p:nvSpPr>
        <p:spPr>
          <a:xfrm>
            <a:off x="1950550" y="1093850"/>
            <a:ext cx="5124483" cy="3843375"/>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sz="2800" dirty="0"/>
              <a:t>How does this story relate to  U.S. government?</a:t>
            </a:r>
          </a:p>
        </p:txBody>
      </p:sp>
      <p:sp>
        <p:nvSpPr>
          <p:cNvPr id="122" name="Shape 122"/>
          <p:cNvSpPr txBox="1">
            <a:spLocks noGrp="1"/>
          </p:cNvSpPr>
          <p:nvPr>
            <p:ph type="body" idx="1"/>
          </p:nvPr>
        </p:nvSpPr>
        <p:spPr>
          <a:xfrm>
            <a:off x="311700" y="1051045"/>
            <a:ext cx="8520599" cy="3340199"/>
          </a:xfrm>
          <a:prstGeom prst="rect">
            <a:avLst/>
          </a:prstGeom>
        </p:spPr>
        <p:txBody>
          <a:bodyPr lIns="91425" tIns="91425" rIns="91425" bIns="91425" anchor="t" anchorCtr="0">
            <a:noAutofit/>
          </a:bodyPr>
          <a:lstStyle/>
          <a:p>
            <a:pPr marL="457200" lvl="0" indent="-228600" rtl="0">
              <a:spcBef>
                <a:spcPts val="0"/>
              </a:spcBef>
              <a:buSzPct val="100000"/>
              <a:buFont typeface="Amatic SC"/>
            </a:pPr>
            <a:r>
              <a:rPr lang="en" sz="1400" b="1" dirty="0">
                <a:latin typeface="Amatic SC"/>
                <a:ea typeface="Amatic SC"/>
                <a:cs typeface="Amatic SC"/>
                <a:sym typeface="Amatic SC"/>
              </a:rPr>
              <a:t>The better question would be how doesn’t it?</a:t>
            </a:r>
          </a:p>
          <a:p>
            <a:pPr marL="457200" lvl="0" indent="-228600" rtl="0">
              <a:spcBef>
                <a:spcPts val="0"/>
              </a:spcBef>
              <a:buSzPct val="100000"/>
              <a:buFont typeface="Amatic SC"/>
            </a:pPr>
            <a:r>
              <a:rPr lang="en" sz="1400" b="1" dirty="0">
                <a:latin typeface="Amatic SC"/>
                <a:ea typeface="Amatic SC"/>
                <a:cs typeface="Amatic SC"/>
                <a:sym typeface="Amatic SC"/>
              </a:rPr>
              <a:t>This story combines multiple facets of government including individual rights and liberties, judicial involvement, freedom of press, etc.</a:t>
            </a:r>
          </a:p>
          <a:p>
            <a:pPr marL="457200" lvl="0" indent="-228600" rtl="0">
              <a:spcBef>
                <a:spcPts val="0"/>
              </a:spcBef>
              <a:buSzPct val="100000"/>
              <a:buFont typeface="Amatic SC"/>
            </a:pPr>
            <a:r>
              <a:rPr lang="en" sz="1400" b="1" dirty="0">
                <a:latin typeface="Amatic SC"/>
                <a:ea typeface="Amatic SC"/>
                <a:cs typeface="Amatic SC"/>
                <a:sym typeface="Amatic SC"/>
              </a:rPr>
              <a:t>U.S. Supreme court rules in favor of same sex marriage, overturning previous rulings and setting new precedent</a:t>
            </a:r>
          </a:p>
          <a:p>
            <a:pPr marL="457200" lvl="0" indent="-228600" rtl="0">
              <a:spcBef>
                <a:spcPts val="0"/>
              </a:spcBef>
              <a:buSzPct val="100000"/>
              <a:buFont typeface="Amatic SC"/>
            </a:pPr>
            <a:r>
              <a:rPr lang="en" sz="1400" b="1" dirty="0">
                <a:latin typeface="Amatic SC"/>
                <a:ea typeface="Amatic SC"/>
                <a:cs typeface="Amatic SC"/>
                <a:sym typeface="Amatic SC"/>
              </a:rPr>
              <a:t>Kim Davis cites freedom of religion in not awarding marriage licenses </a:t>
            </a:r>
          </a:p>
          <a:p>
            <a:pPr marL="457200" lvl="0" indent="-228600" rtl="0">
              <a:spcBef>
                <a:spcPts val="0"/>
              </a:spcBef>
              <a:buSzPct val="100000"/>
              <a:buFont typeface="Amatic SC"/>
            </a:pPr>
            <a:r>
              <a:rPr lang="en" sz="1400" b="1" dirty="0">
                <a:latin typeface="Amatic SC"/>
                <a:ea typeface="Amatic SC"/>
                <a:cs typeface="Amatic SC"/>
                <a:sym typeface="Amatic SC"/>
              </a:rPr>
              <a:t>But the constitution guarantees a separation of church and state</a:t>
            </a:r>
          </a:p>
          <a:p>
            <a:pPr marL="457200" lvl="0" indent="-228600" rtl="0">
              <a:spcBef>
                <a:spcPts val="0"/>
              </a:spcBef>
              <a:buSzPct val="100000"/>
              <a:buFont typeface="Amatic SC"/>
            </a:pPr>
            <a:r>
              <a:rPr lang="en" sz="1400" b="1" dirty="0">
                <a:latin typeface="Amatic SC"/>
                <a:ea typeface="Amatic SC"/>
                <a:cs typeface="Amatic SC"/>
                <a:sym typeface="Amatic SC"/>
              </a:rPr>
              <a:t>Groups of protesters exercise their right of freedom of assembly</a:t>
            </a:r>
          </a:p>
          <a:p>
            <a:pPr marL="457200" lvl="0" indent="-228600" rtl="0">
              <a:spcBef>
                <a:spcPts val="0"/>
              </a:spcBef>
              <a:buSzPct val="100000"/>
              <a:buFont typeface="Amatic SC"/>
            </a:pPr>
            <a:r>
              <a:rPr lang="en" sz="1400" b="1" dirty="0">
                <a:latin typeface="Amatic SC"/>
                <a:ea typeface="Amatic SC"/>
                <a:cs typeface="Amatic SC"/>
                <a:sym typeface="Amatic SC"/>
              </a:rPr>
              <a:t>Courts execute due process of law in bringing Kim Davis to jail after she violates federal law</a:t>
            </a:r>
          </a:p>
          <a:p>
            <a:pPr lvl="0">
              <a:spcBef>
                <a:spcPts val="0"/>
              </a:spcBef>
              <a:buNone/>
            </a:pPr>
            <a:endParaRPr sz="1600" b="1" dirty="0"/>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335</Words>
  <Application>Microsoft Macintosh PowerPoint</Application>
  <PresentationFormat>On-screen Show (16:9)</PresentationFormat>
  <Paragraphs>27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beach-day</vt:lpstr>
      <vt:lpstr>It’s Kimpossible to get married in Rowan county kentucky right now</vt:lpstr>
      <vt:lpstr>Kim Davis: The Yoda of marriage sanctity</vt:lpstr>
      <vt:lpstr>Kim Davis: ROZ In Disguise?</vt:lpstr>
      <vt:lpstr>It’s the.. eye of the tiger it’s the thrill of the fight</vt:lpstr>
      <vt:lpstr>Marriage Equality in recent news:</vt:lpstr>
      <vt:lpstr>PowerPoint Presentation</vt:lpstr>
      <vt:lpstr>PowerPoint Presentation</vt:lpstr>
      <vt:lpstr>It’S Time for...Dueling Documents! </vt:lpstr>
      <vt:lpstr>How does this story relate to  U.S. government?</vt:lpstr>
      <vt:lpstr>How does this story relate to sociology?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Kimpossible to get married in Rowan county kentucky right now</dc:title>
  <dc:creator>Marcus Lingrell</dc:creator>
  <cp:lastModifiedBy>Tami Augustine</cp:lastModifiedBy>
  <cp:revision>4</cp:revision>
  <dcterms:modified xsi:type="dcterms:W3CDTF">2015-12-31T01:40:09Z</dcterms:modified>
</cp:coreProperties>
</file>