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8" r:id="rId3"/>
    <p:sldId id="257" r:id="rId4"/>
    <p:sldId id="259" r:id="rId5"/>
    <p:sldId id="260" r:id="rId6"/>
    <p:sldId id="264" r:id="rId7"/>
    <p:sldId id="261" r:id="rId8"/>
    <p:sldId id="262" r:id="rId9"/>
    <p:sldId id="263" r:id="rId10"/>
    <p:sldId id="265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1" d="100"/>
          <a:sy n="141" d="100"/>
        </p:scale>
        <p:origin x="-464" y="-1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3865125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25"/>
            <a:ext cx="4572000" cy="51434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199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199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0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ct val="100000"/>
              <a:defRPr sz="1800">
                <a:solidFill>
                  <a:schemeClr val="lt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lt2"/>
                </a:solidFill>
              </a:rPr>
              <a:t>‹#›</a:t>
            </a:fld>
            <a:endParaRPr lang="en" sz="1000">
              <a:solidFill>
                <a:schemeClr val="lt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origins.osu.edu/milestones/december-2013-celebrating-repeal-drink-not-joint" TargetMode="External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ballotpedia.org/Ohio_Marijuana_Legalization_Initiative,_Issue_3_(2015)" TargetMode="External"/><Relationship Id="rId4" Type="http://schemas.openxmlformats.org/officeDocument/2006/relationships/image" Target="../media/image3.jp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youtube.com/watch?v=CYCXqqSMOnI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0" y="195950"/>
            <a:ext cx="8520599" cy="1479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Monday Night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Government Smackdown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4238375"/>
            <a:ext cx="8520599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Who has the power???</a:t>
            </a:r>
          </a:p>
        </p:txBody>
      </p:sp>
      <p:pic>
        <p:nvPicPr>
          <p:cNvPr id="56" name="Shape 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75174" y="1593302"/>
            <a:ext cx="2948025" cy="27121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Exit Slip!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sng" dirty="0" smtClean="0"/>
              <a:t>Question: Does Federalism working or does the United States need a new system of government? Why or why not? Defend your answer with evidence from the </a:t>
            </a:r>
            <a:r>
              <a:rPr lang="en-US" u="sng" smtClean="0"/>
              <a:t>Origins article and video. 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757469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 smtClean="0"/>
              <a:t>Government </a:t>
            </a:r>
            <a:r>
              <a:rPr lang="en" dirty="0" smtClean="0"/>
              <a:t>Learning </a:t>
            </a:r>
            <a:r>
              <a:rPr lang="en" dirty="0"/>
              <a:t>Objectives</a:t>
            </a:r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u="sng" dirty="0" smtClean="0"/>
              <a:t>Government </a:t>
            </a:r>
            <a:r>
              <a:rPr lang="en" u="sng" dirty="0"/>
              <a:t>Class Learning </a:t>
            </a:r>
            <a:r>
              <a:rPr lang="en" u="sng" dirty="0" smtClean="0"/>
              <a:t>Objective</a:t>
            </a:r>
            <a:r>
              <a:rPr lang="en-US" u="sng" dirty="0" smtClean="0"/>
              <a:t> 1 </a:t>
            </a:r>
            <a:r>
              <a:rPr lang="en" u="sng" dirty="0" smtClean="0"/>
              <a:t>- </a:t>
            </a:r>
            <a:r>
              <a:rPr lang="en" dirty="0"/>
              <a:t>Students </a:t>
            </a:r>
            <a:r>
              <a:rPr lang="en" dirty="0" smtClean="0"/>
              <a:t>will </a:t>
            </a:r>
            <a:r>
              <a:rPr lang="en" dirty="0"/>
              <a:t>examine the idea of Federalism by looking at Ohio’s Issue </a:t>
            </a:r>
            <a:r>
              <a:rPr lang="en" dirty="0" smtClean="0"/>
              <a:t>3</a:t>
            </a:r>
            <a:r>
              <a:rPr lang="en-US" dirty="0" smtClean="0"/>
              <a:t>.</a:t>
            </a:r>
          </a:p>
          <a:p>
            <a:pPr lvl="0">
              <a:spcBef>
                <a:spcPts val="0"/>
              </a:spcBef>
              <a:buNone/>
            </a:pPr>
            <a:endParaRPr lang="en-US" u="sng" dirty="0"/>
          </a:p>
          <a:p>
            <a:pPr lvl="0">
              <a:spcBef>
                <a:spcPts val="0"/>
              </a:spcBef>
              <a:buNone/>
            </a:pPr>
            <a:r>
              <a:rPr lang="en-US" u="sng" dirty="0" smtClean="0"/>
              <a:t>Government Class Learning Objective 2 – </a:t>
            </a:r>
            <a:r>
              <a:rPr lang="en-US" dirty="0" smtClean="0"/>
              <a:t>Students will decide which level of government has/should have the ultimate authority over the issue. </a:t>
            </a:r>
            <a:endParaRPr lang="en" u="sng" dirty="0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Origins Article </a:t>
            </a:r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4214100" cy="1211271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 smtClean="0">
                <a:hlinkClick r:id="rId3"/>
              </a:rPr>
              <a:t>- </a:t>
            </a:r>
            <a:r>
              <a:rPr lang="en" u="sng" dirty="0" smtClean="0">
                <a:solidFill>
                  <a:schemeClr val="hlink"/>
                </a:solidFill>
                <a:hlinkClick r:id="rId3"/>
              </a:rPr>
              <a:t>https</a:t>
            </a:r>
            <a:r>
              <a:rPr lang="en" u="sng" dirty="0">
                <a:solidFill>
                  <a:schemeClr val="hlink"/>
                </a:solidFill>
                <a:hlinkClick r:id="rId3"/>
              </a:rPr>
              <a:t>://origins.osu.edu/milestones/december-2013-celebrating-repeal-drink-not-joint</a:t>
            </a:r>
          </a:p>
          <a:p>
            <a:r>
              <a:rPr lang="en" dirty="0"/>
              <a:t>Questions:</a:t>
            </a:r>
          </a:p>
          <a:p>
            <a:pPr fontAlgn="base"/>
            <a:r>
              <a:rPr lang="en" dirty="0" smtClean="0"/>
              <a:t>- What </a:t>
            </a:r>
            <a:r>
              <a:rPr lang="en" dirty="0"/>
              <a:t>does the author say people are really celebrating on Repeal Day?</a:t>
            </a:r>
          </a:p>
          <a:p>
            <a:pPr fontAlgn="base"/>
            <a:r>
              <a:rPr lang="en" dirty="0" smtClean="0"/>
              <a:t>- Why </a:t>
            </a:r>
            <a:r>
              <a:rPr lang="en" dirty="0"/>
              <a:t>is this important</a:t>
            </a:r>
            <a:r>
              <a:rPr lang="en" dirty="0" smtClean="0"/>
              <a:t>?</a:t>
            </a:r>
            <a:endParaRPr dirty="0"/>
          </a:p>
          <a:p>
            <a:pPr marL="2743200" lvl="0" indent="0">
              <a:spcBef>
                <a:spcPts val="0"/>
              </a:spcBef>
              <a:buNone/>
            </a:pPr>
            <a:r>
              <a:rPr lang="en" dirty="0"/>
              <a:t>- </a:t>
            </a:r>
            <a:r>
              <a:rPr lang="en" sz="1100" dirty="0"/>
              <a:t>NORML.org</a:t>
            </a:r>
          </a:p>
        </p:txBody>
      </p:sp>
      <p:pic>
        <p:nvPicPr>
          <p:cNvPr id="63" name="Shape 6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02875" y="628650"/>
            <a:ext cx="3161724" cy="388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Ohio Marijuana Legalization Initiative Issue 3 </a:t>
            </a:r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311700" y="1017724"/>
            <a:ext cx="8520599" cy="3995151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/>
              <a:t>- </a:t>
            </a:r>
            <a:r>
              <a:rPr lang="en" sz="1400" dirty="0"/>
              <a:t>On the ballot November 3, 2015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400" dirty="0"/>
              <a:t>-  Would legalize the medical and personal use of marijuana for persons 21 years and older 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400" dirty="0" smtClean="0"/>
              <a:t>-  Key </a:t>
            </a:r>
            <a:r>
              <a:rPr lang="en" sz="1400" dirty="0"/>
              <a:t>points: 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sz="1400" dirty="0" smtClean="0"/>
              <a:t>	</a:t>
            </a:r>
            <a:r>
              <a:rPr lang="en" sz="1400" dirty="0" smtClean="0"/>
              <a:t>- </a:t>
            </a:r>
            <a:r>
              <a:rPr lang="en" sz="1400" dirty="0"/>
              <a:t>Doctor’s note required for medical use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400" dirty="0"/>
              <a:t>	- Recreational user allowed to possess only one ounce or less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400" dirty="0"/>
              <a:t>	- Only allowed to grow four plants at a time for recreational use at home  with </a:t>
            </a:r>
            <a:r>
              <a:rPr lang="en" sz="1400" dirty="0" smtClean="0"/>
              <a:t>cultivation</a:t>
            </a:r>
            <a:r>
              <a:rPr lang="en-US" sz="1400" dirty="0" smtClean="0"/>
              <a:t>    	</a:t>
            </a:r>
            <a:r>
              <a:rPr lang="en" sz="1400" dirty="0" smtClean="0"/>
              <a:t>license</a:t>
            </a:r>
            <a:endParaRPr lang="en-US" sz="1400" dirty="0"/>
          </a:p>
          <a:p>
            <a:pPr lvl="0" rtl="0">
              <a:spcBef>
                <a:spcPts val="0"/>
              </a:spcBef>
              <a:buNone/>
            </a:pPr>
            <a:r>
              <a:rPr lang="en-US" sz="1400" dirty="0"/>
              <a:t>	</a:t>
            </a:r>
            <a:r>
              <a:rPr lang="en" sz="1400" dirty="0" smtClean="0"/>
              <a:t>- </a:t>
            </a:r>
            <a:r>
              <a:rPr lang="en" sz="1400" dirty="0"/>
              <a:t>Amendment would already provide for 10 Marijuana Growth, Cultivation, and Extraction </a:t>
            </a:r>
            <a:r>
              <a:rPr lang="en-US" sz="1400" dirty="0" smtClean="0"/>
              <a:t>	</a:t>
            </a:r>
            <a:r>
              <a:rPr lang="en" sz="1400" dirty="0" smtClean="0"/>
              <a:t>facilities </a:t>
            </a:r>
            <a:r>
              <a:rPr lang="en" sz="1400" dirty="0"/>
              <a:t>(MCGE) which are the only places that would have these powers </a:t>
            </a:r>
          </a:p>
          <a:p>
            <a:pPr marL="457200" lvl="0" indent="0">
              <a:spcBef>
                <a:spcPts val="0"/>
              </a:spcBef>
              <a:buNone/>
            </a:pPr>
            <a:r>
              <a:rPr lang="en" sz="1400" dirty="0"/>
              <a:t>			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/>
              <a:t>Is It Legal??</a:t>
            </a:r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139799" cy="3524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Use the information provided at the following link to help you answer the questions. </a:t>
            </a:r>
          </a:p>
          <a:p>
            <a:pPr lvl="0" rt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http://ballotpedia.org/Ohio_Marijuana_Legalization_Initiative,_Issue_3_(2015)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82" name="Shape 8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51475" y="1093913"/>
            <a:ext cx="5380821" cy="3659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293857"/>
            <a:ext cx="8520599" cy="572699"/>
          </a:xfrm>
        </p:spPr>
        <p:txBody>
          <a:bodyPr/>
          <a:lstStyle/>
          <a:p>
            <a:pPr algn="ctr"/>
            <a:r>
              <a:rPr lang="en-US" dirty="0" smtClean="0"/>
              <a:t>Is It Legal??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282421"/>
              </p:ext>
            </p:extLst>
          </p:nvPr>
        </p:nvGraphicFramePr>
        <p:xfrm>
          <a:off x="311700" y="1103527"/>
          <a:ext cx="8520600" cy="3659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0200"/>
                <a:gridCol w="2840200"/>
                <a:gridCol w="2840200"/>
              </a:tblGrid>
              <a:tr h="37792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Scenario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State Government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Federal Government</a:t>
                      </a:r>
                      <a:endParaRPr lang="en-US" dirty="0"/>
                    </a:p>
                  </a:txBody>
                  <a:tcPr/>
                </a:tc>
              </a:tr>
              <a:tr h="5290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bg1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1. An 18 year old citizen smoking marijuana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212121"/>
                          </a:solidFill>
                        </a:rPr>
                        <a:t>No</a:t>
                      </a:r>
                      <a:endParaRPr lang="en-US" dirty="0">
                        <a:solidFill>
                          <a:srgbClr val="21212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212121"/>
                          </a:solidFill>
                        </a:rPr>
                        <a:t>No</a:t>
                      </a:r>
                      <a:endParaRPr lang="en-US" dirty="0">
                        <a:solidFill>
                          <a:srgbClr val="212121"/>
                        </a:solidFill>
                      </a:endParaRPr>
                    </a:p>
                  </a:txBody>
                  <a:tcPr/>
                </a:tc>
              </a:tr>
              <a:tr h="8011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cap="none" dirty="0" smtClean="0">
                          <a:solidFill>
                            <a:srgbClr val="21212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  <a:rtl val="0"/>
                        </a:rPr>
                        <a:t>2. A 32 year old woman possessing an ounce of marijuana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212121"/>
                          </a:solidFill>
                        </a:rPr>
                        <a:t>Yes</a:t>
                      </a:r>
                      <a:endParaRPr lang="en-US" dirty="0">
                        <a:solidFill>
                          <a:srgbClr val="21212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212121"/>
                          </a:solidFill>
                        </a:rPr>
                        <a:t>No</a:t>
                      </a:r>
                      <a:endParaRPr lang="en-US" dirty="0">
                        <a:solidFill>
                          <a:srgbClr val="212121"/>
                        </a:solidFill>
                      </a:endParaRPr>
                    </a:p>
                  </a:txBody>
                  <a:tcPr/>
                </a:tc>
              </a:tr>
              <a:tr h="4837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cap="none" dirty="0" smtClean="0">
                          <a:solidFill>
                            <a:srgbClr val="21212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  <a:rtl val="0"/>
                        </a:rPr>
                        <a:t>3. A 46 year old woman smoking marijuana in her own 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212121"/>
                          </a:solidFill>
                        </a:rPr>
                        <a:t>Yes</a:t>
                      </a:r>
                      <a:endParaRPr lang="en-US" dirty="0">
                        <a:solidFill>
                          <a:srgbClr val="21212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212121"/>
                          </a:solidFill>
                        </a:rPr>
                        <a:t>No</a:t>
                      </a:r>
                      <a:endParaRPr lang="en-US" dirty="0">
                        <a:solidFill>
                          <a:srgbClr val="212121"/>
                        </a:solidFill>
                      </a:endParaRPr>
                    </a:p>
                  </a:txBody>
                  <a:tcPr/>
                </a:tc>
              </a:tr>
              <a:tr h="7214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cap="none" dirty="0" smtClean="0">
                          <a:solidFill>
                            <a:srgbClr val="21212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  <a:rtl val="0"/>
                        </a:rPr>
                        <a:t>4. A private citizen growing 4 marijuana plants in their private residence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212121"/>
                          </a:solidFill>
                        </a:rPr>
                        <a:t>Yes</a:t>
                      </a:r>
                      <a:endParaRPr lang="en-US" dirty="0">
                        <a:solidFill>
                          <a:srgbClr val="21212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212121"/>
                          </a:solidFill>
                        </a:rPr>
                        <a:t>No</a:t>
                      </a:r>
                      <a:endParaRPr lang="en-US" dirty="0">
                        <a:solidFill>
                          <a:srgbClr val="212121"/>
                        </a:solidFill>
                      </a:endParaRPr>
                    </a:p>
                  </a:txBody>
                  <a:tcPr/>
                </a:tc>
              </a:tr>
              <a:tr h="7014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cap="none" dirty="0" smtClean="0">
                          <a:solidFill>
                            <a:srgbClr val="21212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  <a:rtl val="0"/>
                        </a:rPr>
                        <a:t>5. A 23 year old man smoking marijuana at the State House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212121"/>
                          </a:solidFill>
                        </a:rPr>
                        <a:t>No</a:t>
                      </a:r>
                      <a:endParaRPr lang="en-US" dirty="0">
                        <a:solidFill>
                          <a:srgbClr val="21212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212121"/>
                          </a:solidFill>
                        </a:rPr>
                        <a:t>No</a:t>
                      </a:r>
                      <a:endParaRPr lang="en-US" dirty="0">
                        <a:solidFill>
                          <a:srgbClr val="21212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2944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/>
              <a:t>What’s The Point??</a:t>
            </a:r>
          </a:p>
        </p:txBody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000"/>
              <a:t>Federalism: Power split between a central government and smaller regional governments</a:t>
            </a:r>
          </a:p>
          <a:p>
            <a:pPr lvl="0" rtl="0">
              <a:spcBef>
                <a:spcPts val="0"/>
              </a:spcBef>
              <a:buNone/>
            </a:pPr>
            <a:endParaRPr sz="3000"/>
          </a:p>
          <a:p>
            <a:pPr lvl="0">
              <a:spcBef>
                <a:spcPts val="0"/>
              </a:spcBef>
              <a:buNone/>
            </a:pPr>
            <a:r>
              <a:rPr lang="en" sz="3000"/>
              <a:t>Potential Problems: Confusing/contradicting laws over the same issue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dirty="0"/>
              <a:t>Potential </a:t>
            </a:r>
            <a:r>
              <a:rPr lang="en" dirty="0" smtClean="0"/>
              <a:t>Problems</a:t>
            </a:r>
            <a:r>
              <a:rPr lang="en-US" dirty="0" smtClean="0"/>
              <a:t> Video</a:t>
            </a:r>
            <a:endParaRPr lang="en" dirty="0"/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1389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228600" lvl="0" rtl="0">
              <a:spcBef>
                <a:spcPts val="0"/>
              </a:spcBef>
            </a:pPr>
            <a:r>
              <a:rPr lang="en-US" dirty="0" smtClean="0">
                <a:solidFill>
                  <a:schemeClr val="tx2"/>
                </a:solidFill>
              </a:rPr>
              <a:t>Questions:</a:t>
            </a:r>
          </a:p>
          <a:p>
            <a:pPr marL="514350" lvl="0" indent="-285750" rtl="0">
              <a:spcBef>
                <a:spcPts val="0"/>
              </a:spcBef>
              <a:buFontTx/>
              <a:buChar char="-"/>
            </a:pPr>
            <a:r>
              <a:rPr lang="en-US" dirty="0" smtClean="0">
                <a:solidFill>
                  <a:srgbClr val="ADADAD"/>
                </a:solidFill>
              </a:rPr>
              <a:t>What is the contradiction? </a:t>
            </a:r>
          </a:p>
          <a:p>
            <a:pPr marL="514350" lvl="0" indent="-285750" rtl="0">
              <a:spcBef>
                <a:spcPts val="0"/>
              </a:spcBef>
              <a:buFontTx/>
              <a:buChar char="-"/>
            </a:pPr>
            <a:r>
              <a:rPr lang="en-US" dirty="0" smtClean="0">
                <a:solidFill>
                  <a:srgbClr val="ADADAD"/>
                </a:solidFill>
              </a:rPr>
              <a:t>Which law is supreme and why?</a:t>
            </a:r>
          </a:p>
          <a:p>
            <a:pPr marL="514350" lvl="0" indent="-285750" rtl="0">
              <a:spcBef>
                <a:spcPts val="0"/>
              </a:spcBef>
              <a:buFontTx/>
              <a:buChar char="-"/>
            </a:pPr>
            <a:r>
              <a:rPr lang="en-US" dirty="0" smtClean="0">
                <a:solidFill>
                  <a:srgbClr val="ADADAD"/>
                </a:solidFill>
              </a:rPr>
              <a:t>What are the consequences for violating the federal law?</a:t>
            </a:r>
          </a:p>
          <a:p>
            <a:pPr marL="514350" lvl="0" indent="-285750" rtl="0">
              <a:spcBef>
                <a:spcPts val="0"/>
              </a:spcBef>
              <a:buFontTx/>
              <a:buChar char="-"/>
            </a:pPr>
            <a:r>
              <a:rPr lang="en-US" dirty="0" smtClean="0">
                <a:solidFill>
                  <a:srgbClr val="ADADAD"/>
                </a:solidFill>
              </a:rPr>
              <a:t>Is this fair? Why or why not? Support your answer with evidence from the Is It Legal activity and video. </a:t>
            </a:r>
            <a:endParaRPr lang="en-US" u="sng" dirty="0">
              <a:solidFill>
                <a:schemeClr val="hlink"/>
              </a:solidFill>
              <a:hlinkClick r:id="rId3"/>
            </a:endParaRP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en" u="sng" dirty="0" smtClean="0">
                <a:solidFill>
                  <a:schemeClr val="hlink"/>
                </a:solidFill>
                <a:hlinkClick r:id="rId3"/>
              </a:rPr>
              <a:t>https</a:t>
            </a:r>
            <a:r>
              <a:rPr lang="en" u="sng" dirty="0">
                <a:solidFill>
                  <a:schemeClr val="hlink"/>
                </a:solidFill>
                <a:hlinkClick r:id="rId3"/>
              </a:rPr>
              <a:t>://www.youtube.com/watch?v=CYCXqqSMOnI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/>
              <a:t>Federalism: Does it work?</a:t>
            </a:r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311700" y="1502225"/>
            <a:ext cx="8520599" cy="3066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buSzPct val="100000"/>
            </a:pPr>
            <a:r>
              <a:rPr lang="en" sz="2400"/>
              <a:t>Talk in your groups</a:t>
            </a:r>
          </a:p>
          <a:p>
            <a:pPr lvl="0" algn="l">
              <a:spcBef>
                <a:spcPts val="0"/>
              </a:spcBef>
              <a:buNone/>
            </a:pPr>
            <a:endParaRPr sz="2400"/>
          </a:p>
        </p:txBody>
      </p:sp>
      <p:pic>
        <p:nvPicPr>
          <p:cNvPr id="101" name="Shape 10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66600" y="1345946"/>
            <a:ext cx="5004449" cy="3222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theme/theme1.xml><?xml version="1.0" encoding="utf-8"?>
<a:theme xmlns:a="http://schemas.openxmlformats.org/drawingml/2006/main" name="simple-dark-2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352</Words>
  <Application>Microsoft Macintosh PowerPoint</Application>
  <PresentationFormat>On-screen Show (16:9)</PresentationFormat>
  <Paragraphs>59</Paragraphs>
  <Slides>10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simple-dark-2</vt:lpstr>
      <vt:lpstr>Monday Night Government Smackdown</vt:lpstr>
      <vt:lpstr>Government Learning Objectives</vt:lpstr>
      <vt:lpstr>Origins Article </vt:lpstr>
      <vt:lpstr>Ohio Marijuana Legalization Initiative Issue 3 </vt:lpstr>
      <vt:lpstr>Is It Legal??</vt:lpstr>
      <vt:lpstr>Is It Legal??</vt:lpstr>
      <vt:lpstr>What’s The Point??</vt:lpstr>
      <vt:lpstr>Potential Problems Video</vt:lpstr>
      <vt:lpstr>Federalism: Does it work?</vt:lpstr>
      <vt:lpstr>Exit Slip!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Night Government Smackdown</dc:title>
  <cp:lastModifiedBy>Tami Augustine</cp:lastModifiedBy>
  <cp:revision>6</cp:revision>
  <dcterms:modified xsi:type="dcterms:W3CDTF">2015-12-31T02:23:27Z</dcterms:modified>
</cp:coreProperties>
</file>