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5" r:id="rId1"/>
    <p:sldMasterId id="2147483751" r:id="rId2"/>
  </p:sldMasterIdLst>
  <p:notesMasterIdLst>
    <p:notesMasterId r:id="rId16"/>
  </p:notesMasterIdLst>
  <p:handoutMasterIdLst>
    <p:handoutMasterId r:id="rId17"/>
  </p:handoutMasterIdLst>
  <p:sldIdLst>
    <p:sldId id="256" r:id="rId3"/>
    <p:sldId id="266" r:id="rId4"/>
    <p:sldId id="271" r:id="rId5"/>
    <p:sldId id="272" r:id="rId6"/>
    <p:sldId id="273" r:id="rId7"/>
    <p:sldId id="274" r:id="rId8"/>
    <p:sldId id="275" r:id="rId9"/>
    <p:sldId id="276" r:id="rId10"/>
    <p:sldId id="277" r:id="rId11"/>
    <p:sldId id="278" r:id="rId12"/>
    <p:sldId id="279" r:id="rId13"/>
    <p:sldId id="280" r:id="rId14"/>
    <p:sldId id="28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6D6E"/>
    <a:srgbClr val="BB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0C08C7-7178-4D1D-B583-AF9197C1DA46}" v="255" dt="2020-03-12T00:20:58.666"/>
    <p1510:client id="{D5BA3D9C-2C16-4DE9-B130-EF2422F06146}" v="1306" dt="2020-03-07T02:25:32.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593" autoAdjust="0"/>
  </p:normalViewPr>
  <p:slideViewPr>
    <p:cSldViewPr snapToGrid="0" snapToObjects="1">
      <p:cViewPr varScale="1">
        <p:scale>
          <a:sx n="117" d="100"/>
          <a:sy n="117" d="100"/>
        </p:scale>
        <p:origin x="1480" y="16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1" d="100"/>
          <a:sy n="111" d="100"/>
        </p:scale>
        <p:origin x="-394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5B6E0F-1DB3-5A43-B8F9-5E1E696749DF}" type="datetimeFigureOut">
              <a:t>3/14/20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C1F9FE-B8FF-F345-B45D-636AC2B598BD}" type="slidenum">
              <a:t>‹#›</a:t>
            </a:fld>
            <a:endParaRPr lang="en-US"/>
          </a:p>
        </p:txBody>
      </p:sp>
    </p:spTree>
    <p:extLst>
      <p:ext uri="{BB962C8B-B14F-4D97-AF65-F5344CB8AC3E}">
        <p14:creationId xmlns:p14="http://schemas.microsoft.com/office/powerpoint/2010/main" val="1905765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BC211-ACBD-CB48-B939-364088D2CD6D}" type="datetimeFigureOut">
              <a:t>3/14/20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04D311-73F7-5D42-B843-E8305C73070F}" type="slidenum">
              <a:t>‹#›</a:t>
            </a:fld>
            <a:endParaRPr lang="en-US"/>
          </a:p>
        </p:txBody>
      </p:sp>
    </p:spTree>
    <p:extLst>
      <p:ext uri="{BB962C8B-B14F-4D97-AF65-F5344CB8AC3E}">
        <p14:creationId xmlns:p14="http://schemas.microsoft.com/office/powerpoint/2010/main" val="11940208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80389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sp>
        <p:nvSpPr>
          <p:cNvPr id="13"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4"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Tree>
    <p:extLst>
      <p:ext uri="{BB962C8B-B14F-4D97-AF65-F5344CB8AC3E}">
        <p14:creationId xmlns:p14="http://schemas.microsoft.com/office/powerpoint/2010/main" val="3793167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Phrase-Word Slide WHITE1">
    <p:spTree>
      <p:nvGrpSpPr>
        <p:cNvPr id="1" name=""/>
        <p:cNvGrpSpPr/>
        <p:nvPr/>
      </p:nvGrpSpPr>
      <p:grpSpPr>
        <a:xfrm>
          <a:off x="0" y="0"/>
          <a:ext cx="0" cy="0"/>
          <a:chOff x="0" y="0"/>
          <a:chExt cx="0" cy="0"/>
        </a:xfrm>
      </p:grpSpPr>
      <p:sp>
        <p:nvSpPr>
          <p:cNvPr id="10" name="Content Placeholder 2"/>
          <p:cNvSpPr>
            <a:spLocks noGrp="1"/>
          </p:cNvSpPr>
          <p:nvPr>
            <p:ph idx="16" hasCustomPrompt="1"/>
          </p:nvPr>
        </p:nvSpPr>
        <p:spPr>
          <a:xfrm>
            <a:off x="651757" y="1734522"/>
            <a:ext cx="7194020" cy="4417350"/>
          </a:xfrm>
          <a:prstGeom prst="rect">
            <a:avLst/>
          </a:prstGeom>
          <a:ln>
            <a:solidFill>
              <a:srgbClr val="FFFFFF"/>
            </a:solidFill>
          </a:ln>
        </p:spPr>
        <p:txBody>
          <a:bodyPr/>
          <a:lstStyle>
            <a:lvl1pPr algn="l">
              <a:lnSpc>
                <a:spcPts val="8400"/>
              </a:lnSpc>
              <a:spcBef>
                <a:spcPts val="0"/>
              </a:spcBef>
              <a:defRPr sz="8000" b="1" baseline="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BIG WORD BIG PHRASE</a:t>
            </a:r>
            <a:br>
              <a:rPr lang="en-US" dirty="0"/>
            </a:br>
            <a:r>
              <a:rPr lang="en-US" dirty="0"/>
              <a:t>SLIDE</a:t>
            </a:r>
          </a:p>
        </p:txBody>
      </p:sp>
      <p:sp>
        <p:nvSpPr>
          <p:cNvPr id="11"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Tree>
    <p:extLst>
      <p:ext uri="{BB962C8B-B14F-4D97-AF65-F5344CB8AC3E}">
        <p14:creationId xmlns:p14="http://schemas.microsoft.com/office/powerpoint/2010/main" val="110680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Phrase-Word Slide RED">
    <p:spTree>
      <p:nvGrpSpPr>
        <p:cNvPr id="1" name=""/>
        <p:cNvGrpSpPr/>
        <p:nvPr/>
      </p:nvGrpSpPr>
      <p:grpSpPr>
        <a:xfrm>
          <a:off x="0" y="0"/>
          <a:ext cx="0" cy="0"/>
          <a:chOff x="0" y="0"/>
          <a:chExt cx="0" cy="0"/>
        </a:xfrm>
      </p:grpSpPr>
      <p:sp>
        <p:nvSpPr>
          <p:cNvPr id="4" name="Rectangle 3"/>
          <p:cNvSpPr/>
          <p:nvPr userDrawn="1"/>
        </p:nvSpPr>
        <p:spPr>
          <a:xfrm>
            <a:off x="0" y="910167"/>
            <a:ext cx="9144000" cy="5947833"/>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B0000"/>
              </a:solidFill>
            </a:endParaRPr>
          </a:p>
        </p:txBody>
      </p:sp>
      <p:sp>
        <p:nvSpPr>
          <p:cNvPr id="8" name="Content Placeholder 2"/>
          <p:cNvSpPr>
            <a:spLocks noGrp="1"/>
          </p:cNvSpPr>
          <p:nvPr>
            <p:ph idx="15" hasCustomPrompt="1"/>
          </p:nvPr>
        </p:nvSpPr>
        <p:spPr>
          <a:xfrm>
            <a:off x="5573888" y="242139"/>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9" name="Content Placeholder 2"/>
          <p:cNvSpPr>
            <a:spLocks noGrp="1"/>
          </p:cNvSpPr>
          <p:nvPr>
            <p:ph idx="16" hasCustomPrompt="1"/>
          </p:nvPr>
        </p:nvSpPr>
        <p:spPr>
          <a:xfrm>
            <a:off x="651757" y="1734522"/>
            <a:ext cx="7194020" cy="4417350"/>
          </a:xfrm>
          <a:prstGeom prst="rect">
            <a:avLst/>
          </a:prstGeom>
          <a:ln>
            <a:solidFill>
              <a:srgbClr val="BB0000"/>
            </a:solidFill>
          </a:ln>
        </p:spPr>
        <p:txBody>
          <a:bodyPr/>
          <a:lstStyle>
            <a:lvl1pPr algn="l">
              <a:lnSpc>
                <a:spcPts val="8400"/>
              </a:lnSpc>
              <a:spcBef>
                <a:spcPts val="0"/>
              </a:spcBef>
              <a:defRPr sz="8000" b="1"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BIG WORD</a:t>
            </a:r>
          </a:p>
          <a:p>
            <a:pPr lvl="0"/>
            <a:r>
              <a:rPr lang="en-US" dirty="0"/>
              <a:t>BIG PHRASE</a:t>
            </a:r>
            <a:br>
              <a:rPr lang="en-US" dirty="0"/>
            </a:br>
            <a:r>
              <a:rPr lang="en-US" dirty="0"/>
              <a:t>SLIDE</a:t>
            </a:r>
          </a:p>
        </p:txBody>
      </p:sp>
    </p:spTree>
    <p:extLst>
      <p:ext uri="{BB962C8B-B14F-4D97-AF65-F5344CB8AC3E}">
        <p14:creationId xmlns:p14="http://schemas.microsoft.com/office/powerpoint/2010/main" val="147195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1"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3" name="Content Placeholder 2"/>
          <p:cNvSpPr>
            <a:spLocks noGrp="1"/>
          </p:cNvSpPr>
          <p:nvPr>
            <p:ph idx="17" hasCustomPrompt="1"/>
          </p:nvPr>
        </p:nvSpPr>
        <p:spPr>
          <a:xfrm>
            <a:off x="4881010" y="5372665"/>
            <a:ext cx="3392206" cy="1094025"/>
          </a:xfrm>
          <a:prstGeom prst="rect">
            <a:avLst/>
          </a:prstGeom>
          <a:ln>
            <a:solidFill>
              <a:schemeClr val="bg1"/>
            </a:solidFill>
          </a:ln>
        </p:spPr>
        <p:txBody>
          <a:bodyPr/>
          <a:lstStyle>
            <a:lvl1pPr algn="r">
              <a:lnSpc>
                <a:spcPct val="110000"/>
              </a:lnSpc>
              <a:spcBef>
                <a:spcPts val="0"/>
              </a:spcBef>
              <a:defRPr sz="2400" baseline="-2500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algn="r">
              <a:lnSpc>
                <a:spcPct val="110000"/>
              </a:lnSpc>
            </a:pPr>
            <a:r>
              <a:rPr lang="en-US" sz="2400" dirty="0">
                <a:solidFill>
                  <a:schemeClr val="tx1">
                    <a:lumMod val="75000"/>
                    <a:lumOff val="25000"/>
                  </a:schemeClr>
                </a:solidFill>
                <a:cs typeface="Arial"/>
              </a:rPr>
              <a:t>– </a:t>
            </a:r>
            <a:r>
              <a:rPr lang="en-US" sz="2400" dirty="0" err="1">
                <a:solidFill>
                  <a:schemeClr val="tx1">
                    <a:lumMod val="75000"/>
                    <a:lumOff val="25000"/>
                  </a:schemeClr>
                </a:solidFill>
                <a:cs typeface="Arial"/>
              </a:rPr>
              <a:t>Firstandlast</a:t>
            </a:r>
            <a:r>
              <a:rPr lang="en-US" sz="2400" dirty="0">
                <a:solidFill>
                  <a:schemeClr val="tx1">
                    <a:lumMod val="75000"/>
                    <a:lumOff val="25000"/>
                  </a:schemeClr>
                </a:solidFill>
                <a:cs typeface="Arial"/>
              </a:rPr>
              <a:t> Name</a:t>
            </a:r>
          </a:p>
          <a:p>
            <a:pPr algn="r">
              <a:lnSpc>
                <a:spcPct val="110000"/>
              </a:lnSpc>
            </a:pPr>
            <a:r>
              <a:rPr lang="en-US" sz="1800" dirty="0">
                <a:solidFill>
                  <a:schemeClr val="tx1">
                    <a:lumMod val="60000"/>
                    <a:lumOff val="40000"/>
                  </a:schemeClr>
                </a:solidFill>
                <a:cs typeface="Arial"/>
              </a:rPr>
              <a:t>   Optional title line</a:t>
            </a:r>
            <a:endParaRPr lang="en-US" dirty="0"/>
          </a:p>
        </p:txBody>
      </p:sp>
      <p:sp>
        <p:nvSpPr>
          <p:cNvPr id="14" name="Text Placeholder 13"/>
          <p:cNvSpPr>
            <a:spLocks noGrp="1"/>
          </p:cNvSpPr>
          <p:nvPr>
            <p:ph type="body" sz="quarter" idx="18" hasCustomPrompt="1"/>
          </p:nvPr>
        </p:nvSpPr>
        <p:spPr>
          <a:xfrm>
            <a:off x="944698" y="1734523"/>
            <a:ext cx="7200384" cy="3789978"/>
          </a:xfrm>
          <a:prstGeom prst="rect">
            <a:avLst/>
          </a:prstGeom>
          <a:ln>
            <a:solidFill>
              <a:srgbClr val="FFFFFF"/>
            </a:solidFill>
          </a:ln>
        </p:spPr>
        <p:txBody>
          <a:bodyPr vert="horz"/>
          <a:lstStyle>
            <a:lvl1pPr algn="ctr">
              <a:defRPr lang="en-US" sz="3200" b="0" smtClean="0">
                <a:solidFill>
                  <a:srgbClr val="BB0032"/>
                </a:solidFill>
                <a:cs typeface="Arial"/>
              </a:defRPr>
            </a:lvl1pPr>
          </a:lstStyle>
          <a:p>
            <a:pPr lvl="0"/>
            <a:r>
              <a:rPr lang="en-US" sz="6500" b="0" dirty="0">
                <a:solidFill>
                  <a:srgbClr val="BB0032"/>
                </a:solidFill>
                <a:latin typeface="+mj-lt"/>
                <a:cs typeface="Arial"/>
              </a:rPr>
              <a:t>“Notable quote</a:t>
            </a:r>
            <a:br>
              <a:rPr lang="en-US" sz="6500" b="0" dirty="0">
                <a:solidFill>
                  <a:srgbClr val="BB0032"/>
                </a:solidFill>
                <a:latin typeface="+mj-lt"/>
                <a:cs typeface="Arial"/>
              </a:rPr>
            </a:br>
            <a:r>
              <a:rPr lang="en-US" sz="6500" b="0" dirty="0">
                <a:solidFill>
                  <a:srgbClr val="BB0032"/>
                </a:solidFill>
                <a:latin typeface="+mj-lt"/>
                <a:cs typeface="Arial"/>
              </a:rPr>
              <a:t>goes right here,</a:t>
            </a:r>
            <a:br>
              <a:rPr lang="en-US" sz="6500" b="0" dirty="0">
                <a:solidFill>
                  <a:srgbClr val="BB0032"/>
                </a:solidFill>
                <a:latin typeface="+mj-lt"/>
                <a:cs typeface="Arial"/>
              </a:rPr>
            </a:br>
            <a:r>
              <a:rPr lang="en-US" sz="6500" b="0" dirty="0">
                <a:solidFill>
                  <a:srgbClr val="BB0032"/>
                </a:solidFill>
                <a:latin typeface="+mj-lt"/>
                <a:cs typeface="Arial"/>
              </a:rPr>
              <a:t>yes right here.”</a:t>
            </a:r>
            <a:endParaRPr lang="en-US" dirty="0"/>
          </a:p>
        </p:txBody>
      </p:sp>
    </p:spTree>
    <p:extLst>
      <p:ext uri="{BB962C8B-B14F-4D97-AF65-F5344CB8AC3E}">
        <p14:creationId xmlns:p14="http://schemas.microsoft.com/office/powerpoint/2010/main" val="162792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hoto Sli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923936"/>
            <a:ext cx="9144000" cy="5934064"/>
          </a:xfrm>
          <a:prstGeom prst="rect">
            <a:avLst/>
          </a:prstGeom>
        </p:spPr>
        <p:txBody>
          <a:bodyPr vert="horz"/>
          <a:lstStyle>
            <a:lvl1pPr>
              <a:defRPr>
                <a:solidFill>
                  <a:schemeClr val="bg1">
                    <a:lumMod val="75000"/>
                  </a:schemeClr>
                </a:solidFill>
              </a:defRPr>
            </a:lvl1pPr>
          </a:lstStyle>
          <a:p>
            <a:r>
              <a:rPr lang="en-US" dirty="0"/>
              <a:t>Full slide picture</a:t>
            </a:r>
          </a:p>
        </p:txBody>
      </p:sp>
      <p:sp>
        <p:nvSpPr>
          <p:cNvPr id="11"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2" name="Content Placeholder 2"/>
          <p:cNvSpPr>
            <a:spLocks noGrp="1"/>
          </p:cNvSpPr>
          <p:nvPr>
            <p:ph idx="14"/>
          </p:nvPr>
        </p:nvSpPr>
        <p:spPr>
          <a:xfrm>
            <a:off x="4868540" y="1436104"/>
            <a:ext cx="3998889" cy="1591385"/>
          </a:xfrm>
          <a:prstGeom prst="rect">
            <a:avLst/>
          </a:prstGeom>
          <a:ln w="19050" cmpd="sng">
            <a:solidFill>
              <a:schemeClr val="tx1">
                <a:lumMod val="50000"/>
                <a:lumOff val="50000"/>
              </a:schemeClr>
            </a:solidFill>
          </a:ln>
          <a:effectLst/>
        </p:spPr>
        <p:txBody>
          <a:bodyPr/>
          <a:lstStyle>
            <a:lvl1pPr marL="91440">
              <a:lnSpc>
                <a:spcPts val="3440"/>
              </a:lnSpc>
              <a:spcBef>
                <a:spcPts val="0"/>
              </a:spcBef>
              <a:defRPr sz="2000" b="1">
                <a:solidFill>
                  <a:srgbClr val="BB0000"/>
                </a:solidFill>
              </a:defRPr>
            </a:lvl1pPr>
            <a:lvl2pPr marL="91440" indent="182880">
              <a:spcBef>
                <a:spcPts val="200"/>
              </a:spcBef>
              <a:spcAft>
                <a:spcPts val="0"/>
              </a:spcAft>
              <a:buClr>
                <a:srgbClr val="BB0000"/>
              </a:buClr>
              <a:buFont typeface="Arial"/>
              <a:buChar char="•"/>
              <a:defRPr sz="1600">
                <a:solidFill>
                  <a:schemeClr val="tx1">
                    <a:lumMod val="65000"/>
                    <a:lumOff val="35000"/>
                  </a:schemeClr>
                </a:solidFill>
              </a:defRPr>
            </a:lvl2pPr>
            <a:lvl3pPr marL="91440" indent="182880">
              <a:spcBef>
                <a:spcPts val="200"/>
              </a:spcBef>
              <a:spcAft>
                <a:spcPts val="0"/>
              </a:spcAft>
              <a:buClr>
                <a:srgbClr val="BB0000"/>
              </a:buClr>
              <a:defRPr sz="1600">
                <a:solidFill>
                  <a:schemeClr val="tx1">
                    <a:lumMod val="65000"/>
                    <a:lumOff val="35000"/>
                  </a:schemeClr>
                </a:solidFill>
              </a:defRPr>
            </a:lvl3pPr>
            <a:lvl5pPr marL="502920" indent="0">
              <a:spcBef>
                <a:spcPts val="350"/>
              </a:spcBef>
              <a:buFont typeface="Arial"/>
              <a:buNone/>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2"/>
            <a:r>
              <a:rPr lang="en-US" dirty="0"/>
              <a:t>Fourth level</a:t>
            </a:r>
          </a:p>
        </p:txBody>
      </p:sp>
    </p:spTree>
    <p:extLst>
      <p:ext uri="{BB962C8B-B14F-4D97-AF65-F5344CB8AC3E}">
        <p14:creationId xmlns:p14="http://schemas.microsoft.com/office/powerpoint/2010/main" val="320174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923936"/>
            <a:ext cx="3883850" cy="5934064"/>
          </a:xfrm>
          <a:prstGeom prst="rect">
            <a:avLst/>
          </a:prstGeom>
        </p:spPr>
        <p:txBody>
          <a:bodyPr vert="horz"/>
          <a:lstStyle>
            <a:lvl1pPr>
              <a:defRPr>
                <a:solidFill>
                  <a:srgbClr val="BFBFBF"/>
                </a:solidFill>
              </a:defRPr>
            </a:lvl1pPr>
          </a:lstStyle>
          <a:p>
            <a:r>
              <a:rPr lang="en-US" dirty="0"/>
              <a:t>½ slide picture</a:t>
            </a:r>
          </a:p>
        </p:txBody>
      </p:sp>
      <p:sp>
        <p:nvSpPr>
          <p:cNvPr id="8" name="Content Placeholder 2"/>
          <p:cNvSpPr>
            <a:spLocks noGrp="1"/>
          </p:cNvSpPr>
          <p:nvPr>
            <p:ph idx="14"/>
          </p:nvPr>
        </p:nvSpPr>
        <p:spPr>
          <a:xfrm>
            <a:off x="4137592" y="1830387"/>
            <a:ext cx="4701503" cy="4525963"/>
          </a:xfrm>
          <a:prstGeom prst="rect">
            <a:avLst/>
          </a:prstGeom>
          <a:ln>
            <a:solidFill>
              <a:srgbClr val="FFFFFF"/>
            </a:solidFill>
          </a:ln>
        </p:spPr>
        <p:txBody>
          <a:bodyPr/>
          <a:lstStyle>
            <a:lvl1pPr>
              <a:lnSpc>
                <a:spcPts val="3440"/>
              </a:lnSpc>
              <a:spcBef>
                <a:spcPts val="0"/>
              </a:spcBef>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Fifth level</a:t>
            </a:r>
          </a:p>
        </p:txBody>
      </p:sp>
      <p:sp>
        <p:nvSpPr>
          <p:cNvPr id="12"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3"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Tree>
    <p:extLst>
      <p:ext uri="{BB962C8B-B14F-4D97-AF65-F5344CB8AC3E}">
        <p14:creationId xmlns:p14="http://schemas.microsoft.com/office/powerpoint/2010/main" val="167368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5"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
        <p:nvSpPr>
          <p:cNvPr id="6" name="Content Placeholder 2"/>
          <p:cNvSpPr>
            <a:spLocks noGrp="1"/>
          </p:cNvSpPr>
          <p:nvPr>
            <p:ph idx="14"/>
          </p:nvPr>
        </p:nvSpPr>
        <p:spPr>
          <a:xfrm>
            <a:off x="1400403" y="1830387"/>
            <a:ext cx="6527582" cy="4525963"/>
          </a:xfrm>
          <a:prstGeom prst="rect">
            <a:avLst/>
          </a:prstGeom>
          <a:ln>
            <a:solidFill>
              <a:srgbClr val="FFFFFF"/>
            </a:solidFill>
          </a:ln>
        </p:spPr>
        <p:txBody>
          <a:bodyPr/>
          <a:lstStyle>
            <a:lvl1pPr algn="ctr">
              <a:lnSpc>
                <a:spcPts val="3440"/>
              </a:lnSpc>
              <a:spcBef>
                <a:spcPts val="0"/>
              </a:spcBef>
              <a:defRPr>
                <a:solidFill>
                  <a:schemeClr val="bg1">
                    <a:lumMod val="7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endParaRPr lang="en-US" dirty="0"/>
          </a:p>
          <a:p>
            <a:pPr lvl="0"/>
            <a:endParaRPr lang="en-US" dirty="0"/>
          </a:p>
          <a:p>
            <a:pPr lvl="0"/>
            <a:endParaRPr lang="en-US" dirty="0"/>
          </a:p>
          <a:p>
            <a:pPr lvl="0"/>
            <a:endParaRPr lang="en-US" dirty="0"/>
          </a:p>
          <a:p>
            <a:pPr lvl="0"/>
            <a:r>
              <a:rPr lang="en-US" dirty="0"/>
              <a:t>chart/graph/table</a:t>
            </a:r>
          </a:p>
        </p:txBody>
      </p:sp>
    </p:spTree>
    <p:extLst>
      <p:ext uri="{BB962C8B-B14F-4D97-AF65-F5344CB8AC3E}">
        <p14:creationId xmlns:p14="http://schemas.microsoft.com/office/powerpoint/2010/main" val="3833282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709460" y="6356350"/>
            <a:ext cx="2133600" cy="365125"/>
          </a:xfrm>
          <a:prstGeom prst="rect">
            <a:avLst/>
          </a:prstGeom>
          <a:ln>
            <a:solidFill>
              <a:schemeClr val="bg1"/>
            </a:solidFill>
          </a:ln>
        </p:spPr>
        <p:txBody>
          <a:bodyPr vert="horz" lIns="91440" tIns="45720" rIns="91440" bIns="45720" rtlCol="0" anchor="ctr"/>
          <a:lstStyle>
            <a:lvl1pPr algn="ctr">
              <a:defRPr sz="1200">
                <a:solidFill>
                  <a:schemeClr val="tx1">
                    <a:tint val="75000"/>
                  </a:schemeClr>
                </a:solidFill>
              </a:defRPr>
            </a:lvl1pPr>
          </a:lstStyle>
          <a:p>
            <a:fld id="{0F0D8E7B-AF3B-B444-8E74-E549FC814F53}" type="datetimeFigureOut">
              <a:rPr lang="en-US" smtClean="0"/>
              <a:pPr/>
              <a:t>3/14/20</a:t>
            </a:fld>
            <a:endParaRPr lang="en-US" dirty="0"/>
          </a:p>
        </p:txBody>
      </p:sp>
      <p:sp>
        <p:nvSpPr>
          <p:cNvPr id="7" name="Rectangle 6"/>
          <p:cNvSpPr/>
          <p:nvPr userDrawn="1"/>
        </p:nvSpPr>
        <p:spPr>
          <a:xfrm>
            <a:off x="0" y="2974444"/>
            <a:ext cx="9144000" cy="2962806"/>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TheOhioStateUniversity-Horiz-RGB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250" y="1600201"/>
            <a:ext cx="6424083" cy="931492"/>
          </a:xfrm>
          <a:prstGeom prst="rect">
            <a:avLst/>
          </a:prstGeom>
        </p:spPr>
      </p:pic>
    </p:spTree>
    <p:extLst>
      <p:ext uri="{BB962C8B-B14F-4D97-AF65-F5344CB8AC3E}">
        <p14:creationId xmlns:p14="http://schemas.microsoft.com/office/powerpoint/2010/main" val="1848112563"/>
      </p:ext>
    </p:extLst>
  </p:cSld>
  <p:clrMap bg1="lt1" tx1="dk1" bg2="lt2" tx2="dk2" accent1="accent1" accent2="accent2" accent3="accent3" accent4="accent4" accent5="accent5" accent6="accent6" hlink="hlink" folHlink="folHlink"/>
  <p:sldLayoutIdLst>
    <p:sldLayoutId id="214748377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910167"/>
            <a:chOff x="0" y="1040406"/>
            <a:chExt cx="9144000" cy="910167"/>
          </a:xfrm>
        </p:grpSpPr>
        <p:sp>
          <p:nvSpPr>
            <p:cNvPr id="8" name="Rectangle 7"/>
            <p:cNvSpPr/>
            <p:nvPr/>
          </p:nvSpPr>
          <p:spPr>
            <a:xfrm>
              <a:off x="0" y="1040406"/>
              <a:ext cx="9144000" cy="910167"/>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TheOhioStateUniversity-REV-Horiz-RGBHEX.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6917" y="1238314"/>
              <a:ext cx="3284042" cy="476186"/>
            </a:xfrm>
            <a:prstGeom prst="rect">
              <a:avLst/>
            </a:prstGeom>
          </p:spPr>
        </p:pic>
      </p:grpSp>
      <p:sp>
        <p:nvSpPr>
          <p:cNvPr id="2" name="Rectangle 1"/>
          <p:cNvSpPr/>
          <p:nvPr userDrawn="1"/>
        </p:nvSpPr>
        <p:spPr>
          <a:xfrm>
            <a:off x="8518368" y="6351239"/>
            <a:ext cx="435436" cy="338554"/>
          </a:xfrm>
          <a:prstGeom prst="rect">
            <a:avLst/>
          </a:prstGeom>
        </p:spPr>
        <p:txBody>
          <a:bodyPr wrap="none">
            <a:spAutoFit/>
          </a:bodyPr>
          <a:lstStyle/>
          <a:p>
            <a:fld id="{B5C881AA-F0C4-B947-803C-EA0A96934EAC}" type="slidenum">
              <a:rPr lang="en-US" sz="1600" smtClean="0">
                <a:solidFill>
                  <a:srgbClr val="636D6E"/>
                </a:solidFill>
              </a:rPr>
              <a:pPr/>
              <a:t>‹#›</a:t>
            </a:fld>
            <a:endParaRPr lang="en-US" sz="1600" dirty="0">
              <a:solidFill>
                <a:srgbClr val="636D6E"/>
              </a:solidFill>
            </a:endParaRPr>
          </a:p>
        </p:txBody>
      </p:sp>
    </p:spTree>
    <p:extLst>
      <p:ext uri="{BB962C8B-B14F-4D97-AF65-F5344CB8AC3E}">
        <p14:creationId xmlns:p14="http://schemas.microsoft.com/office/powerpoint/2010/main" val="4027036291"/>
      </p:ext>
    </p:extLst>
  </p:cSld>
  <p:clrMap bg1="lt1" tx1="dk1" bg2="lt2" tx2="dk2" accent1="accent1" accent2="accent2" accent3="accent3" accent4="accent4" accent5="accent5" accent6="accent6" hlink="hlink" folHlink="folHlink"/>
  <p:sldLayoutIdLst>
    <p:sldLayoutId id="2147483752" r:id="rId1"/>
    <p:sldLayoutId id="2147483754" r:id="rId2"/>
    <p:sldLayoutId id="2147483769" r:id="rId3"/>
    <p:sldLayoutId id="2147483767" r:id="rId4"/>
    <p:sldLayoutId id="2147483758" r:id="rId5"/>
    <p:sldLayoutId id="2147483768" r:id="rId6"/>
    <p:sldLayoutId id="2147483763"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0" indent="-228600" algn="l" defTabSz="457200" rtl="0" eaLnBrk="1" latinLnBrk="0" hangingPunct="1">
        <a:spcBef>
          <a:spcPts val="500"/>
        </a:spcBef>
        <a:buFont typeface="Arial"/>
        <a:buChar char="•"/>
        <a:defRPr sz="2400" kern="1200">
          <a:solidFill>
            <a:schemeClr val="tx1"/>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p:cNvSpPr txBox="1">
            <a:spLocks/>
          </p:cNvSpPr>
          <p:nvPr/>
        </p:nvSpPr>
        <p:spPr>
          <a:xfrm>
            <a:off x="1413015" y="3744003"/>
            <a:ext cx="6400800" cy="823382"/>
          </a:xfrm>
          <a:prstGeom prst="rect">
            <a:avLst/>
          </a:prstGeom>
        </p:spPr>
        <p:txBody>
          <a:bodyPr anchor="t"/>
          <a:lstStyle>
            <a:lvl1pPr marL="0" indent="0" algn="ctr" defTabSz="457200" rtl="0" eaLnBrk="1" latinLnBrk="0" hangingPunct="1">
              <a:spcBef>
                <a:spcPct val="20000"/>
              </a:spcBef>
              <a:buFont typeface="Arial"/>
              <a:buNone/>
              <a:defRPr sz="4000" kern="1200" baseline="0">
                <a:solidFill>
                  <a:schemeClr val="bg1"/>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The Relationship Between Media and Politics</a:t>
            </a:r>
          </a:p>
        </p:txBody>
      </p:sp>
    </p:spTree>
    <p:extLst>
      <p:ext uri="{BB962C8B-B14F-4D97-AF65-F5344CB8AC3E}">
        <p14:creationId xmlns:p14="http://schemas.microsoft.com/office/powerpoint/2010/main" val="228447740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457200" y="1809451"/>
            <a:ext cx="8229600" cy="3239097"/>
          </a:xfrm>
        </p:spPr>
        <p:txBody>
          <a:bodyPr anchor="t"/>
          <a:lstStyle/>
          <a:p>
            <a:r>
              <a:rPr lang="en-US" dirty="0">
                <a:solidFill>
                  <a:schemeClr val="tx1">
                    <a:lumMod val="65000"/>
                    <a:lumOff val="35000"/>
                  </a:schemeClr>
                </a:solidFill>
                <a:cs typeface="Arial"/>
              </a:rPr>
              <a:t>The Profit Driven News Media</a:t>
            </a:r>
          </a:p>
          <a:p>
            <a:pPr marL="457200" indent="-457200">
              <a:buChar char="•"/>
            </a:pPr>
            <a:r>
              <a:rPr lang="en-US" sz="2400" dirty="0">
                <a:solidFill>
                  <a:schemeClr val="tx1">
                    <a:lumMod val="65000"/>
                    <a:lumOff val="35000"/>
                  </a:schemeClr>
                </a:solidFill>
                <a:cs typeface="Arial"/>
              </a:rPr>
              <a:t>As the years continued into the 1980s and 1990s, the government started to pull back some of the control that they had tried to establish earlier</a:t>
            </a:r>
          </a:p>
          <a:p>
            <a:pPr marL="457200" lvl="1">
              <a:buChar char="•"/>
            </a:pPr>
            <a:r>
              <a:rPr lang="en-US" sz="1600" dirty="0">
                <a:cs typeface="Arial"/>
              </a:rPr>
              <a:t>With the presidencies and Ronald Reagan and George Bush, the regulations on broadcasting diminished</a:t>
            </a:r>
          </a:p>
          <a:p>
            <a:pPr marL="457200" lvl="1">
              <a:buChar char="•"/>
            </a:pPr>
            <a:r>
              <a:rPr lang="en-US" sz="1600" dirty="0">
                <a:solidFill>
                  <a:srgbClr val="595959"/>
                </a:solidFill>
                <a:cs typeface="Arial"/>
              </a:rPr>
              <a:t>This led to another decrease in overall companies, seeing a decline from 50 corporations in 1983 to 6 by 2000</a:t>
            </a:r>
          </a:p>
          <a:p>
            <a:endParaRPr lang="en-US" sz="2400" dirty="0">
              <a:solidFill>
                <a:srgbClr val="595959"/>
              </a:solidFill>
              <a:cs typeface="Arial"/>
            </a:endParaRPr>
          </a:p>
          <a:p>
            <a:pPr marL="457200" indent="-457200"/>
            <a:endParaRPr lang="en-US" dirty="0">
              <a:cs typeface="Arial"/>
            </a:endParaRPr>
          </a:p>
          <a:p>
            <a:pPr marL="457200" indent="-457200"/>
            <a:endParaRPr lang="en-US" dirty="0">
              <a:solidFill>
                <a:schemeClr val="tx1">
                  <a:lumMod val="65000"/>
                  <a:lumOff val="35000"/>
                </a:schemeClr>
              </a:solidFill>
              <a:cs typeface="Arial"/>
            </a:endParaRPr>
          </a:p>
          <a:p>
            <a:pPr marL="457200" indent="-457200"/>
            <a:endParaRPr lang="en-US" dirty="0">
              <a:solidFill>
                <a:schemeClr val="tx1">
                  <a:lumMod val="65000"/>
                  <a:lumOff val="35000"/>
                </a:schemeClr>
              </a:solidFill>
              <a:cs typeface="Arial"/>
            </a:endParaRPr>
          </a:p>
        </p:txBody>
      </p:sp>
    </p:spTree>
    <p:extLst>
      <p:ext uri="{BB962C8B-B14F-4D97-AF65-F5344CB8AC3E}">
        <p14:creationId xmlns:p14="http://schemas.microsoft.com/office/powerpoint/2010/main" val="2838998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219918" y="1234932"/>
            <a:ext cx="8229600" cy="4525963"/>
          </a:xfrm>
        </p:spPr>
        <p:txBody>
          <a:bodyPr anchor="t"/>
          <a:lstStyle/>
          <a:p>
            <a:r>
              <a:rPr lang="en-US" dirty="0">
                <a:solidFill>
                  <a:schemeClr val="tx1">
                    <a:lumMod val="65000"/>
                    <a:lumOff val="35000"/>
                  </a:schemeClr>
                </a:solidFill>
                <a:cs typeface="Arial"/>
              </a:rPr>
              <a:t>The Profit Driven News Media</a:t>
            </a:r>
          </a:p>
          <a:p>
            <a:pPr marL="457200" indent="-457200">
              <a:buChar char="•"/>
            </a:pPr>
            <a:r>
              <a:rPr lang="en-US" sz="2400" dirty="0">
                <a:solidFill>
                  <a:schemeClr val="tx1">
                    <a:lumMod val="65000"/>
                    <a:lumOff val="35000"/>
                  </a:schemeClr>
                </a:solidFill>
                <a:cs typeface="Arial"/>
              </a:rPr>
              <a:t>Now, news coverage of presidential campaigns is even overrun by advertising </a:t>
            </a:r>
          </a:p>
          <a:p>
            <a:pPr marL="457200" lvl="1">
              <a:buChar char="•"/>
            </a:pPr>
            <a:r>
              <a:rPr lang="en-US" sz="1600" dirty="0">
                <a:cs typeface="Arial"/>
              </a:rPr>
              <a:t>News companies give more air time to the candidates that are the most entertaining</a:t>
            </a:r>
          </a:p>
          <a:p>
            <a:pPr marL="457200" lvl="1">
              <a:buChar char="•"/>
            </a:pPr>
            <a:r>
              <a:rPr lang="en-US" sz="1600" dirty="0">
                <a:solidFill>
                  <a:srgbClr val="595959"/>
                </a:solidFill>
                <a:cs typeface="Arial"/>
              </a:rPr>
              <a:t>They do this to bring more viewers, which will then lead to more sponsors wanting to advertise on those networks</a:t>
            </a:r>
          </a:p>
          <a:p>
            <a:pPr marL="457200" indent="-457200">
              <a:buChar char="•"/>
            </a:pPr>
            <a:r>
              <a:rPr lang="en-US" sz="2400" dirty="0">
                <a:solidFill>
                  <a:srgbClr val="595959"/>
                </a:solidFill>
                <a:cs typeface="Arial"/>
              </a:rPr>
              <a:t>What do you think this could mean for news coverage of future political campaigns?</a:t>
            </a:r>
          </a:p>
          <a:p>
            <a:endParaRPr lang="en-US" sz="2400" dirty="0">
              <a:cs typeface="Arial"/>
            </a:endParaRPr>
          </a:p>
          <a:p>
            <a:pPr marL="457200" indent="-457200"/>
            <a:endParaRPr lang="en-US" dirty="0">
              <a:cs typeface="Arial"/>
            </a:endParaRPr>
          </a:p>
          <a:p>
            <a:pPr marL="457200" indent="-457200"/>
            <a:endParaRPr lang="en-US" dirty="0">
              <a:solidFill>
                <a:schemeClr val="tx1">
                  <a:lumMod val="65000"/>
                  <a:lumOff val="35000"/>
                </a:schemeClr>
              </a:solidFill>
              <a:cs typeface="Arial"/>
            </a:endParaRPr>
          </a:p>
          <a:p>
            <a:pPr marL="457200" indent="-457200"/>
            <a:endParaRPr lang="en-US" dirty="0">
              <a:solidFill>
                <a:schemeClr val="tx1">
                  <a:lumMod val="65000"/>
                  <a:lumOff val="35000"/>
                </a:schemeClr>
              </a:solidFill>
              <a:cs typeface="Arial"/>
            </a:endParaRPr>
          </a:p>
        </p:txBody>
      </p:sp>
    </p:spTree>
    <p:extLst>
      <p:ext uri="{BB962C8B-B14F-4D97-AF65-F5344CB8AC3E}">
        <p14:creationId xmlns:p14="http://schemas.microsoft.com/office/powerpoint/2010/main" val="458073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219918" y="1234932"/>
            <a:ext cx="8229600" cy="4525963"/>
          </a:xfrm>
        </p:spPr>
        <p:txBody>
          <a:bodyPr anchor="t"/>
          <a:lstStyle/>
          <a:p>
            <a:r>
              <a:rPr lang="en-US" b="1" dirty="0">
                <a:solidFill>
                  <a:schemeClr val="tx1">
                    <a:lumMod val="65000"/>
                    <a:lumOff val="35000"/>
                  </a:schemeClr>
                </a:solidFill>
                <a:cs typeface="Arial"/>
              </a:rPr>
              <a:t>STATIONS</a:t>
            </a:r>
            <a:endParaRPr lang="en-US" dirty="0">
              <a:solidFill>
                <a:schemeClr val="tx1">
                  <a:lumMod val="65000"/>
                  <a:lumOff val="35000"/>
                </a:schemeClr>
              </a:solidFill>
              <a:cs typeface="Arial"/>
            </a:endParaRPr>
          </a:p>
          <a:p>
            <a:pPr marL="457200" indent="-457200">
              <a:buChar char="•"/>
            </a:pPr>
            <a:r>
              <a:rPr lang="en-US" sz="2400" dirty="0">
                <a:solidFill>
                  <a:schemeClr val="accent5"/>
                </a:solidFill>
                <a:ea typeface="+mn-lt"/>
                <a:cs typeface="+mn-lt"/>
              </a:rPr>
              <a:t>For this activity, you will be reading and looking over the documents at each station and you will be answering questions about each of them as you go </a:t>
            </a:r>
            <a:endParaRPr lang="en-US" b="1" dirty="0">
              <a:solidFill>
                <a:schemeClr val="accent5"/>
              </a:solidFill>
              <a:ea typeface="+mn-lt"/>
              <a:cs typeface="+mn-lt"/>
            </a:endParaRPr>
          </a:p>
          <a:p>
            <a:pPr marL="457200" indent="-457200">
              <a:buChar char="•"/>
            </a:pPr>
            <a:endParaRPr lang="en-US" sz="2400" dirty="0">
              <a:solidFill>
                <a:schemeClr val="accent5"/>
              </a:solidFill>
              <a:ea typeface="+mn-lt"/>
              <a:cs typeface="+mn-lt"/>
            </a:endParaRPr>
          </a:p>
          <a:p>
            <a:pPr marL="457200" indent="-457200">
              <a:buChar char="•"/>
            </a:pPr>
            <a:r>
              <a:rPr lang="en-US" sz="2400" dirty="0">
                <a:solidFill>
                  <a:schemeClr val="accent5"/>
                </a:solidFill>
                <a:ea typeface="+mn-lt"/>
                <a:cs typeface="+mn-lt"/>
              </a:rPr>
              <a:t>Each section of this worksheet corresponds to a station, so make sure that you are answering the questions for the appropriate station </a:t>
            </a:r>
            <a:endParaRPr lang="en-US" b="1">
              <a:solidFill>
                <a:schemeClr val="accent5"/>
              </a:solidFill>
              <a:ea typeface="+mn-lt"/>
              <a:cs typeface="+mn-lt"/>
            </a:endParaRPr>
          </a:p>
          <a:p>
            <a:pPr marL="457200" indent="-457200">
              <a:buChar char="•"/>
            </a:pPr>
            <a:endParaRPr lang="en-US" sz="2400" dirty="0">
              <a:solidFill>
                <a:schemeClr val="accent5"/>
              </a:solidFill>
              <a:ea typeface="+mn-lt"/>
              <a:cs typeface="+mn-lt"/>
            </a:endParaRPr>
          </a:p>
          <a:p>
            <a:pPr marL="457200" indent="-457200">
              <a:buChar char="•"/>
            </a:pPr>
            <a:r>
              <a:rPr lang="en-US" sz="2400" dirty="0">
                <a:solidFill>
                  <a:schemeClr val="accent5"/>
                </a:solidFill>
                <a:ea typeface="+mn-lt"/>
                <a:cs typeface="+mn-lt"/>
              </a:rPr>
              <a:t>You are going to be working together in your groups, just make sure that everyone is filling out the worksheet, because each person will submit their own </a:t>
            </a:r>
            <a:endParaRPr lang="en-US" b="1" dirty="0">
              <a:solidFill>
                <a:schemeClr val="accent5"/>
              </a:solidFill>
              <a:cs typeface="Arial"/>
            </a:endParaRPr>
          </a:p>
          <a:p>
            <a:pPr marL="457200" indent="-457200"/>
            <a:endParaRPr lang="en-US" dirty="0">
              <a:cs typeface="Arial"/>
            </a:endParaRPr>
          </a:p>
          <a:p>
            <a:pPr marL="457200" indent="-457200"/>
            <a:endParaRPr lang="en-US" dirty="0">
              <a:solidFill>
                <a:schemeClr val="tx1">
                  <a:lumMod val="65000"/>
                  <a:lumOff val="35000"/>
                </a:schemeClr>
              </a:solidFill>
              <a:cs typeface="Arial"/>
            </a:endParaRPr>
          </a:p>
          <a:p>
            <a:pPr marL="457200" indent="-457200"/>
            <a:endParaRPr lang="en-US" dirty="0">
              <a:solidFill>
                <a:schemeClr val="tx1">
                  <a:lumMod val="65000"/>
                  <a:lumOff val="35000"/>
                </a:schemeClr>
              </a:solidFill>
              <a:cs typeface="Arial"/>
            </a:endParaRPr>
          </a:p>
        </p:txBody>
      </p:sp>
    </p:spTree>
    <p:extLst>
      <p:ext uri="{BB962C8B-B14F-4D97-AF65-F5344CB8AC3E}">
        <p14:creationId xmlns:p14="http://schemas.microsoft.com/office/powerpoint/2010/main" val="2344022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219918" y="1234932"/>
            <a:ext cx="8229600" cy="4525963"/>
          </a:xfrm>
        </p:spPr>
        <p:txBody>
          <a:bodyPr anchor="t"/>
          <a:lstStyle/>
          <a:p>
            <a:r>
              <a:rPr lang="en-US" b="1" dirty="0">
                <a:solidFill>
                  <a:schemeClr val="tx1">
                    <a:lumMod val="65000"/>
                    <a:lumOff val="35000"/>
                  </a:schemeClr>
                </a:solidFill>
                <a:cs typeface="Arial"/>
              </a:rPr>
              <a:t>Main Points</a:t>
            </a:r>
            <a:endParaRPr lang="en-US" dirty="0">
              <a:solidFill>
                <a:schemeClr val="tx1">
                  <a:lumMod val="65000"/>
                  <a:lumOff val="35000"/>
                </a:schemeClr>
              </a:solidFill>
            </a:endParaRPr>
          </a:p>
          <a:p>
            <a:pPr marL="457200" indent="-457200">
              <a:buChar char="•"/>
            </a:pPr>
            <a:r>
              <a:rPr lang="en-US" sz="2400" dirty="0">
                <a:solidFill>
                  <a:schemeClr val="tx1">
                    <a:lumMod val="65000"/>
                    <a:lumOff val="35000"/>
                  </a:schemeClr>
                </a:solidFill>
                <a:cs typeface="Arial"/>
              </a:rPr>
              <a:t>Politics can impact media by regulating number of companies and by regulating content the media can cover.</a:t>
            </a:r>
          </a:p>
          <a:p>
            <a:pPr marL="457200" lvl="1">
              <a:buChar char="•"/>
            </a:pPr>
            <a:r>
              <a:rPr lang="en-US" sz="1400" dirty="0">
                <a:cs typeface="Arial"/>
              </a:rPr>
              <a:t>This is important because the government can stop companies from having a monopoly of the media business. Monopolies are bad because they can limit the amount of information that is available for the public to have access to. </a:t>
            </a:r>
          </a:p>
          <a:p>
            <a:pPr marL="457200" indent="-457200">
              <a:buChar char="•"/>
            </a:pPr>
            <a:r>
              <a:rPr lang="en-US" sz="2400" dirty="0">
                <a:solidFill>
                  <a:schemeClr val="tx1">
                    <a:lumMod val="65000"/>
                    <a:lumOff val="35000"/>
                  </a:schemeClr>
                </a:solidFill>
                <a:cs typeface="Arial"/>
              </a:rPr>
              <a:t>Media can impact politics by limiting the amount of airtime certain candidates get on their show or newspaper. </a:t>
            </a:r>
          </a:p>
          <a:p>
            <a:pPr marL="457200" lvl="1">
              <a:buChar char="•"/>
            </a:pPr>
            <a:r>
              <a:rPr lang="en-US" sz="1400" dirty="0">
                <a:cs typeface="Arial"/>
              </a:rPr>
              <a:t>This is important because it can restrict people from having access to certain candidates and to their ideas. If candidates have limited exposure, they likely will not be elected. Because of this, media companies can influence elections by giving their candidate of choice more exposure than the candidates they do not agree with. </a:t>
            </a:r>
          </a:p>
          <a:p>
            <a:pPr marL="457200" indent="-457200">
              <a:buChar char="•"/>
            </a:pPr>
            <a:endParaRPr lang="en-US" sz="2400" dirty="0">
              <a:solidFill>
                <a:srgbClr val="5F5F5F"/>
              </a:solidFill>
              <a:cs typeface="Arial"/>
            </a:endParaRPr>
          </a:p>
          <a:p>
            <a:pPr marL="457200" indent="-457200"/>
            <a:endParaRPr lang="en-US" dirty="0">
              <a:cs typeface="Arial"/>
            </a:endParaRPr>
          </a:p>
          <a:p>
            <a:pPr marL="457200" indent="-457200"/>
            <a:endParaRPr lang="en-US" dirty="0">
              <a:solidFill>
                <a:schemeClr val="tx1">
                  <a:lumMod val="65000"/>
                  <a:lumOff val="35000"/>
                </a:schemeClr>
              </a:solidFill>
              <a:cs typeface="Arial"/>
            </a:endParaRPr>
          </a:p>
          <a:p>
            <a:pPr marL="457200" indent="-457200"/>
            <a:endParaRPr lang="en-US" dirty="0">
              <a:solidFill>
                <a:schemeClr val="tx1">
                  <a:lumMod val="65000"/>
                  <a:lumOff val="35000"/>
                </a:schemeClr>
              </a:solidFill>
              <a:cs typeface="Arial"/>
            </a:endParaRPr>
          </a:p>
        </p:txBody>
      </p:sp>
    </p:spTree>
    <p:extLst>
      <p:ext uri="{BB962C8B-B14F-4D97-AF65-F5344CB8AC3E}">
        <p14:creationId xmlns:p14="http://schemas.microsoft.com/office/powerpoint/2010/main" val="699521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219918" y="1234932"/>
            <a:ext cx="8229600" cy="4525963"/>
          </a:xfrm>
        </p:spPr>
        <p:txBody>
          <a:bodyPr anchor="t"/>
          <a:lstStyle/>
          <a:p>
            <a:r>
              <a:rPr lang="en-US" dirty="0">
                <a:solidFill>
                  <a:schemeClr val="tx1">
                    <a:lumMod val="65000"/>
                    <a:lumOff val="35000"/>
                  </a:schemeClr>
                </a:solidFill>
                <a:cs typeface="Arial"/>
              </a:rPr>
              <a:t>Today's Agenda</a:t>
            </a:r>
          </a:p>
          <a:p>
            <a:pPr marL="457200" indent="-457200">
              <a:buChar char="•"/>
            </a:pPr>
            <a:r>
              <a:rPr lang="en-US" sz="2400" dirty="0">
                <a:solidFill>
                  <a:schemeClr val="tx1">
                    <a:lumMod val="65000"/>
                    <a:lumOff val="35000"/>
                  </a:schemeClr>
                </a:solidFill>
                <a:cs typeface="Arial"/>
              </a:rPr>
              <a:t>Learning objectives </a:t>
            </a:r>
          </a:p>
          <a:p>
            <a:pPr marL="457200" indent="-457200">
              <a:buChar char="•"/>
            </a:pPr>
            <a:r>
              <a:rPr lang="en-US" sz="2400" dirty="0">
                <a:solidFill>
                  <a:schemeClr val="tx1">
                    <a:lumMod val="65000"/>
                    <a:lumOff val="35000"/>
                  </a:schemeClr>
                </a:solidFill>
                <a:cs typeface="Arial"/>
              </a:rPr>
              <a:t>Think-Pair-Share</a:t>
            </a:r>
          </a:p>
          <a:p>
            <a:pPr marL="457200" indent="-457200">
              <a:buChar char="•"/>
            </a:pPr>
            <a:r>
              <a:rPr lang="en-US" sz="2400" dirty="0">
                <a:solidFill>
                  <a:schemeClr val="tx1">
                    <a:lumMod val="65000"/>
                    <a:lumOff val="35000"/>
                  </a:schemeClr>
                </a:solidFill>
                <a:cs typeface="Arial"/>
              </a:rPr>
              <a:t>Mini-lecture</a:t>
            </a:r>
          </a:p>
          <a:p>
            <a:pPr marL="457200" indent="-457200">
              <a:buChar char="•"/>
            </a:pPr>
            <a:r>
              <a:rPr lang="en-US" sz="2400" dirty="0">
                <a:solidFill>
                  <a:schemeClr val="tx1">
                    <a:lumMod val="65000"/>
                    <a:lumOff val="35000"/>
                  </a:schemeClr>
                </a:solidFill>
                <a:cs typeface="Arial"/>
              </a:rPr>
              <a:t>Stations activity</a:t>
            </a:r>
          </a:p>
          <a:p>
            <a:pPr marL="457200" indent="-457200">
              <a:buChar char="•"/>
            </a:pPr>
            <a:r>
              <a:rPr lang="en-US" sz="2400" dirty="0">
                <a:solidFill>
                  <a:schemeClr val="tx1">
                    <a:lumMod val="65000"/>
                    <a:lumOff val="35000"/>
                  </a:schemeClr>
                </a:solidFill>
                <a:cs typeface="Arial"/>
              </a:rPr>
              <a:t>Exit ticket</a:t>
            </a:r>
          </a:p>
          <a:p>
            <a:pPr marL="457200" indent="-457200">
              <a:buChar char="•"/>
            </a:pPr>
            <a:endParaRPr lang="en-US" dirty="0">
              <a:solidFill>
                <a:schemeClr val="tx1">
                  <a:lumMod val="65000"/>
                  <a:lumOff val="35000"/>
                </a:schemeClr>
              </a:solidFill>
              <a:cs typeface="Arial"/>
            </a:endParaRPr>
          </a:p>
          <a:p>
            <a:pPr marL="457200" indent="-457200">
              <a:buChar char="•"/>
            </a:pPr>
            <a:endParaRPr lang="en-US" dirty="0">
              <a:solidFill>
                <a:schemeClr val="tx1">
                  <a:lumMod val="65000"/>
                  <a:lumOff val="35000"/>
                </a:schemeClr>
              </a:solidFill>
              <a:cs typeface="Arial"/>
            </a:endParaRPr>
          </a:p>
        </p:txBody>
      </p:sp>
      <p:pic>
        <p:nvPicPr>
          <p:cNvPr id="4" name="Picture 4" descr="A close up of a logo&#10;&#10;Description generated with high confidence">
            <a:extLst>
              <a:ext uri="{FF2B5EF4-FFF2-40B4-BE49-F238E27FC236}">
                <a16:creationId xmlns:a16="http://schemas.microsoft.com/office/drawing/2014/main" id="{DA688EAE-0461-40CA-9F44-C95E7929CF09}"/>
              </a:ext>
            </a:extLst>
          </p:cNvPr>
          <p:cNvPicPr>
            <a:picLocks noGrp="1" noChangeAspect="1"/>
          </p:cNvPicPr>
          <p:nvPr>
            <p:ph idx="15"/>
          </p:nvPr>
        </p:nvPicPr>
        <p:blipFill>
          <a:blip r:embed="rId2"/>
          <a:stretch>
            <a:fillRect/>
          </a:stretch>
        </p:blipFill>
        <p:spPr>
          <a:xfrm>
            <a:off x="4292696" y="2905936"/>
            <a:ext cx="4325643" cy="2763170"/>
          </a:xfrm>
        </p:spPr>
      </p:pic>
    </p:spTree>
    <p:extLst>
      <p:ext uri="{BB962C8B-B14F-4D97-AF65-F5344CB8AC3E}">
        <p14:creationId xmlns:p14="http://schemas.microsoft.com/office/powerpoint/2010/main" val="3293156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219918" y="1234932"/>
            <a:ext cx="8229600" cy="4525963"/>
          </a:xfrm>
        </p:spPr>
        <p:txBody>
          <a:bodyPr anchor="t"/>
          <a:lstStyle/>
          <a:p>
            <a:pPr algn="ctr"/>
            <a:r>
              <a:rPr lang="en-US" sz="3600" b="1" u="sng" dirty="0">
                <a:solidFill>
                  <a:schemeClr val="tx1">
                    <a:lumMod val="65000"/>
                    <a:lumOff val="35000"/>
                  </a:schemeClr>
                </a:solidFill>
                <a:cs typeface="Arial"/>
              </a:rPr>
              <a:t>Learning Objectives</a:t>
            </a:r>
          </a:p>
          <a:p>
            <a:pPr marL="457200" indent="-457200">
              <a:buChar char="•"/>
            </a:pPr>
            <a:endParaRPr lang="en-US" dirty="0">
              <a:ea typeface="+mn-lt"/>
              <a:cs typeface="+mn-lt"/>
            </a:endParaRPr>
          </a:p>
          <a:p>
            <a:pPr marL="457200" indent="-457200">
              <a:buChar char="•"/>
            </a:pPr>
            <a:r>
              <a:rPr lang="en-US" dirty="0">
                <a:ea typeface="+mn-lt"/>
                <a:cs typeface="+mn-lt"/>
              </a:rPr>
              <a:t>SWBAT identify the relationship between politics and media. </a:t>
            </a:r>
            <a:endParaRPr lang="en-US">
              <a:solidFill>
                <a:srgbClr val="595959"/>
              </a:solidFill>
              <a:ea typeface="+mn-lt"/>
              <a:cs typeface="+mn-lt"/>
            </a:endParaRPr>
          </a:p>
          <a:p>
            <a:pPr marL="457200" indent="-457200">
              <a:buChar char="•"/>
            </a:pPr>
            <a:endParaRPr lang="en-US" dirty="0">
              <a:ea typeface="+mn-lt"/>
              <a:cs typeface="+mn-lt"/>
            </a:endParaRPr>
          </a:p>
          <a:p>
            <a:pPr marL="457200" indent="-457200">
              <a:buChar char="•"/>
            </a:pPr>
            <a:r>
              <a:rPr lang="en-US" dirty="0">
                <a:ea typeface="+mn-lt"/>
                <a:cs typeface="+mn-lt"/>
              </a:rPr>
              <a:t>SWBAT compare how politics has been used for media profit throughout the decades. </a:t>
            </a:r>
            <a:endParaRPr lang="en-US">
              <a:solidFill>
                <a:schemeClr val="tx1">
                  <a:lumMod val="65000"/>
                  <a:lumOff val="35000"/>
                </a:schemeClr>
              </a:solidFill>
              <a:cs typeface="Arial"/>
            </a:endParaRPr>
          </a:p>
          <a:p>
            <a:pPr marL="457200" indent="-457200">
              <a:buChar char="•"/>
            </a:pPr>
            <a:endParaRPr lang="en-US" dirty="0">
              <a:solidFill>
                <a:schemeClr val="tx1">
                  <a:lumMod val="65000"/>
                  <a:lumOff val="35000"/>
                </a:schemeClr>
              </a:solidFill>
              <a:cs typeface="Arial"/>
            </a:endParaRPr>
          </a:p>
          <a:p>
            <a:pPr marL="457200" indent="-457200">
              <a:buChar char="•"/>
            </a:pPr>
            <a:endParaRPr lang="en-US" dirty="0">
              <a:solidFill>
                <a:schemeClr val="tx1">
                  <a:lumMod val="65000"/>
                  <a:lumOff val="35000"/>
                </a:schemeClr>
              </a:solidFill>
              <a:cs typeface="Arial"/>
            </a:endParaRPr>
          </a:p>
          <a:p>
            <a:pPr marL="457200" indent="-457200">
              <a:buChar char="•"/>
            </a:pPr>
            <a:endParaRPr lang="en-US" dirty="0">
              <a:solidFill>
                <a:schemeClr val="tx1">
                  <a:lumMod val="65000"/>
                  <a:lumOff val="35000"/>
                </a:schemeClr>
              </a:solidFill>
              <a:cs typeface="Arial"/>
            </a:endParaRPr>
          </a:p>
        </p:txBody>
      </p:sp>
    </p:spTree>
    <p:extLst>
      <p:ext uri="{BB962C8B-B14F-4D97-AF65-F5344CB8AC3E}">
        <p14:creationId xmlns:p14="http://schemas.microsoft.com/office/powerpoint/2010/main" val="203113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219918" y="1234932"/>
            <a:ext cx="8229600" cy="4525963"/>
          </a:xfrm>
        </p:spPr>
        <p:txBody>
          <a:bodyPr anchor="t"/>
          <a:lstStyle/>
          <a:p>
            <a:pPr algn="ctr"/>
            <a:r>
              <a:rPr lang="en-US" dirty="0">
                <a:solidFill>
                  <a:schemeClr val="tx1">
                    <a:lumMod val="65000"/>
                    <a:lumOff val="35000"/>
                  </a:schemeClr>
                </a:solidFill>
                <a:cs typeface="Arial"/>
              </a:rPr>
              <a:t>Think Pair Share</a:t>
            </a:r>
            <a:endParaRPr lang="en-US" sz="3600" b="1" u="sng" dirty="0">
              <a:solidFill>
                <a:schemeClr val="tx1">
                  <a:lumMod val="65000"/>
                  <a:lumOff val="35000"/>
                </a:schemeClr>
              </a:solidFill>
              <a:cs typeface="Arial"/>
            </a:endParaRPr>
          </a:p>
          <a:p>
            <a:pPr marL="457200" indent="-457200">
              <a:buChar char="•"/>
            </a:pPr>
            <a:r>
              <a:rPr lang="en-US" sz="2400" dirty="0">
                <a:solidFill>
                  <a:schemeClr val="tx1">
                    <a:lumMod val="65000"/>
                    <a:lumOff val="35000"/>
                  </a:schemeClr>
                </a:solidFill>
                <a:cs typeface="Arial"/>
              </a:rPr>
              <a:t>For this activity, you will answer this question on a scrap sheet of paper:</a:t>
            </a:r>
          </a:p>
          <a:p>
            <a:pPr marL="457200" indent="-457200">
              <a:buChar char="•"/>
            </a:pPr>
            <a:endParaRPr lang="en-US" sz="2400" dirty="0">
              <a:ea typeface="+mn-lt"/>
              <a:cs typeface="+mn-lt"/>
            </a:endParaRPr>
          </a:p>
          <a:p>
            <a:pPr marL="457200" indent="-457200">
              <a:buChar char="•"/>
            </a:pPr>
            <a:r>
              <a:rPr lang="en-US" sz="2400" dirty="0">
                <a:ea typeface="+mn-lt"/>
                <a:cs typeface="+mn-lt"/>
              </a:rPr>
              <a:t>What do you think the relationship is between media and politics?</a:t>
            </a:r>
            <a:endParaRPr lang="en-US" sz="2400" dirty="0">
              <a:solidFill>
                <a:schemeClr val="tx1">
                  <a:lumMod val="65000"/>
                  <a:lumOff val="35000"/>
                </a:schemeClr>
              </a:solidFill>
              <a:cs typeface="Arial"/>
            </a:endParaRPr>
          </a:p>
          <a:p>
            <a:pPr marL="457200" indent="-457200">
              <a:buChar char="•"/>
            </a:pPr>
            <a:endParaRPr lang="en-US" sz="2400" dirty="0">
              <a:solidFill>
                <a:schemeClr val="tx1"/>
              </a:solidFill>
              <a:cs typeface="Arial"/>
            </a:endParaRPr>
          </a:p>
          <a:p>
            <a:pPr marL="457200" indent="-457200">
              <a:buChar char="•"/>
            </a:pPr>
            <a:r>
              <a:rPr lang="en-US" sz="2400" dirty="0">
                <a:solidFill>
                  <a:schemeClr val="tx1"/>
                </a:solidFill>
                <a:cs typeface="Arial"/>
              </a:rPr>
              <a:t>You will first answer this question</a:t>
            </a:r>
            <a:r>
              <a:rPr lang="en-US" sz="2400" b="1" dirty="0">
                <a:solidFill>
                  <a:schemeClr val="tx1"/>
                </a:solidFill>
                <a:cs typeface="Arial"/>
              </a:rPr>
              <a:t> on your own</a:t>
            </a:r>
          </a:p>
          <a:p>
            <a:pPr marL="457200" indent="-457200">
              <a:buChar char="•"/>
            </a:pPr>
            <a:r>
              <a:rPr lang="en-US" sz="2400" dirty="0">
                <a:solidFill>
                  <a:schemeClr val="tx1"/>
                </a:solidFill>
                <a:cs typeface="Arial"/>
              </a:rPr>
              <a:t>After a few minutes, you will turn and </a:t>
            </a:r>
            <a:r>
              <a:rPr lang="en-US" sz="2400" b="1" dirty="0">
                <a:solidFill>
                  <a:schemeClr val="tx1"/>
                </a:solidFill>
                <a:cs typeface="Arial"/>
              </a:rPr>
              <a:t>talk to your partner</a:t>
            </a:r>
            <a:r>
              <a:rPr lang="en-US" sz="2400" dirty="0">
                <a:solidFill>
                  <a:schemeClr val="tx1"/>
                </a:solidFill>
                <a:cs typeface="Arial"/>
              </a:rPr>
              <a:t> about your ideas</a:t>
            </a:r>
          </a:p>
          <a:p>
            <a:pPr marL="457200" indent="-457200">
              <a:buChar char="•"/>
            </a:pPr>
            <a:r>
              <a:rPr lang="en-US" sz="2400" dirty="0">
                <a:solidFill>
                  <a:schemeClr val="tx1"/>
                </a:solidFill>
                <a:cs typeface="Arial"/>
              </a:rPr>
              <a:t>After that conversation, we will come together as a </a:t>
            </a:r>
            <a:r>
              <a:rPr lang="en-US" sz="2400" b="1" dirty="0">
                <a:solidFill>
                  <a:schemeClr val="tx1"/>
                </a:solidFill>
                <a:cs typeface="Arial"/>
              </a:rPr>
              <a:t>whole class</a:t>
            </a:r>
            <a:r>
              <a:rPr lang="en-US" sz="2400" dirty="0">
                <a:solidFill>
                  <a:schemeClr val="tx1"/>
                </a:solidFill>
                <a:cs typeface="Arial"/>
              </a:rPr>
              <a:t> to discuss</a:t>
            </a:r>
          </a:p>
          <a:p>
            <a:pPr marL="457200" indent="-457200"/>
            <a:endParaRPr lang="en-US" dirty="0">
              <a:cs typeface="Arial"/>
            </a:endParaRPr>
          </a:p>
          <a:p>
            <a:pPr marL="457200" indent="-457200"/>
            <a:endParaRPr lang="en-US" dirty="0">
              <a:solidFill>
                <a:schemeClr val="tx1">
                  <a:lumMod val="65000"/>
                  <a:lumOff val="35000"/>
                </a:schemeClr>
              </a:solidFill>
              <a:cs typeface="Arial"/>
            </a:endParaRPr>
          </a:p>
          <a:p>
            <a:pPr marL="457200" indent="-457200"/>
            <a:endParaRPr lang="en-US" dirty="0">
              <a:solidFill>
                <a:schemeClr val="tx1">
                  <a:lumMod val="65000"/>
                  <a:lumOff val="35000"/>
                </a:schemeClr>
              </a:solidFill>
              <a:cs typeface="Arial"/>
            </a:endParaRPr>
          </a:p>
        </p:txBody>
      </p:sp>
    </p:spTree>
    <p:extLst>
      <p:ext uri="{BB962C8B-B14F-4D97-AF65-F5344CB8AC3E}">
        <p14:creationId xmlns:p14="http://schemas.microsoft.com/office/powerpoint/2010/main" val="2287604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219918" y="1234932"/>
            <a:ext cx="8229600" cy="4525963"/>
          </a:xfrm>
        </p:spPr>
        <p:txBody>
          <a:bodyPr anchor="t"/>
          <a:lstStyle/>
          <a:p>
            <a:r>
              <a:rPr lang="en-US" dirty="0">
                <a:solidFill>
                  <a:schemeClr val="tx1">
                    <a:lumMod val="65000"/>
                    <a:lumOff val="35000"/>
                  </a:schemeClr>
                </a:solidFill>
                <a:cs typeface="Arial"/>
              </a:rPr>
              <a:t>The Profit Driven News Media</a:t>
            </a:r>
          </a:p>
          <a:p>
            <a:pPr marL="457200" indent="-457200">
              <a:buChar char="•"/>
            </a:pPr>
            <a:r>
              <a:rPr lang="en-US" sz="2400" dirty="0">
                <a:solidFill>
                  <a:schemeClr val="tx1">
                    <a:lumMod val="65000"/>
                    <a:lumOff val="35000"/>
                  </a:schemeClr>
                </a:solidFill>
                <a:cs typeface="Arial"/>
              </a:rPr>
              <a:t>In the early 20th century, profits from advertising generated about 80% of the revenue to media corporations</a:t>
            </a:r>
            <a:endParaRPr lang="en-US" dirty="0">
              <a:solidFill>
                <a:schemeClr val="tx1">
                  <a:lumMod val="65000"/>
                  <a:lumOff val="35000"/>
                </a:schemeClr>
              </a:solidFill>
              <a:cs typeface="Arial"/>
            </a:endParaRPr>
          </a:p>
          <a:p>
            <a:pPr marL="457200" lvl="1">
              <a:buChar char="•"/>
            </a:pPr>
            <a:r>
              <a:rPr lang="en-US" sz="1600" dirty="0">
                <a:cs typeface="Arial"/>
              </a:rPr>
              <a:t>This is much higher than other media businesses around the world</a:t>
            </a:r>
          </a:p>
          <a:p>
            <a:pPr marL="457200" indent="-457200">
              <a:buChar char="•"/>
            </a:pPr>
            <a:r>
              <a:rPr lang="en-US" sz="2400" dirty="0">
                <a:solidFill>
                  <a:srgbClr val="595959"/>
                </a:solidFill>
                <a:cs typeface="Arial"/>
              </a:rPr>
              <a:t>Radio started to become popular as well, which also had an interest in advertisement revenue</a:t>
            </a:r>
          </a:p>
          <a:p>
            <a:pPr marL="457200" lvl="1">
              <a:buChar char="•"/>
            </a:pPr>
            <a:r>
              <a:rPr lang="en-US" sz="1600" dirty="0">
                <a:solidFill>
                  <a:srgbClr val="595959"/>
                </a:solidFill>
                <a:cs typeface="Arial"/>
              </a:rPr>
              <a:t>Congress had little power to regulate this new media, and public options were limited</a:t>
            </a:r>
          </a:p>
          <a:p>
            <a:pPr marL="457200" lvl="1">
              <a:buChar char="•"/>
            </a:pPr>
            <a:r>
              <a:rPr lang="en-US" sz="1600" dirty="0">
                <a:solidFill>
                  <a:srgbClr val="595959"/>
                </a:solidFill>
                <a:cs typeface="Arial"/>
              </a:rPr>
              <a:t>Public radio stations came much later in the US than it did in other countries</a:t>
            </a:r>
          </a:p>
          <a:p>
            <a:pPr marL="457200" lvl="1">
              <a:buChar char="•"/>
            </a:pPr>
            <a:endParaRPr lang="en-US" sz="1600" dirty="0">
              <a:solidFill>
                <a:srgbClr val="595959"/>
              </a:solidFill>
              <a:cs typeface="Arial"/>
            </a:endParaRPr>
          </a:p>
          <a:p>
            <a:pPr marL="457200" indent="-457200"/>
            <a:endParaRPr lang="en-US" dirty="0">
              <a:cs typeface="Arial"/>
            </a:endParaRPr>
          </a:p>
          <a:p>
            <a:pPr marL="457200" indent="-457200"/>
            <a:endParaRPr lang="en-US" dirty="0">
              <a:solidFill>
                <a:schemeClr val="tx1">
                  <a:lumMod val="65000"/>
                  <a:lumOff val="35000"/>
                </a:schemeClr>
              </a:solidFill>
              <a:cs typeface="Arial"/>
            </a:endParaRPr>
          </a:p>
          <a:p>
            <a:pPr marL="457200" indent="-457200"/>
            <a:endParaRPr lang="en-US" dirty="0">
              <a:solidFill>
                <a:schemeClr val="tx1">
                  <a:lumMod val="65000"/>
                  <a:lumOff val="35000"/>
                </a:schemeClr>
              </a:solidFill>
              <a:cs typeface="Arial"/>
            </a:endParaRPr>
          </a:p>
        </p:txBody>
      </p:sp>
      <p:pic>
        <p:nvPicPr>
          <p:cNvPr id="4" name="Picture 5" descr="A close up of a logo&#10;&#10;Description generated with very high confidence">
            <a:extLst>
              <a:ext uri="{FF2B5EF4-FFF2-40B4-BE49-F238E27FC236}">
                <a16:creationId xmlns:a16="http://schemas.microsoft.com/office/drawing/2014/main" id="{B5907E28-BD5E-41F4-BD19-0B313E5B089F}"/>
              </a:ext>
            </a:extLst>
          </p:cNvPr>
          <p:cNvPicPr>
            <a:picLocks noGrp="1" noChangeAspect="1"/>
          </p:cNvPicPr>
          <p:nvPr>
            <p:ph idx="15"/>
          </p:nvPr>
        </p:nvPicPr>
        <p:blipFill>
          <a:blip r:embed="rId2"/>
          <a:stretch>
            <a:fillRect/>
          </a:stretch>
        </p:blipFill>
        <p:spPr>
          <a:xfrm>
            <a:off x="3529277" y="4945541"/>
            <a:ext cx="1821183" cy="1688614"/>
          </a:xfrm>
        </p:spPr>
      </p:pic>
    </p:spTree>
    <p:extLst>
      <p:ext uri="{BB962C8B-B14F-4D97-AF65-F5344CB8AC3E}">
        <p14:creationId xmlns:p14="http://schemas.microsoft.com/office/powerpoint/2010/main" val="4094068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219918" y="1234932"/>
            <a:ext cx="8229600" cy="4525963"/>
          </a:xfrm>
        </p:spPr>
        <p:txBody>
          <a:bodyPr anchor="t"/>
          <a:lstStyle/>
          <a:p>
            <a:r>
              <a:rPr lang="en-US" dirty="0">
                <a:solidFill>
                  <a:schemeClr val="tx1">
                    <a:lumMod val="65000"/>
                    <a:lumOff val="35000"/>
                  </a:schemeClr>
                </a:solidFill>
                <a:cs typeface="Arial"/>
              </a:rPr>
              <a:t>The Profit Driven News Media</a:t>
            </a:r>
          </a:p>
          <a:p>
            <a:pPr marL="457200" indent="-457200">
              <a:buChar char="•"/>
            </a:pPr>
            <a:r>
              <a:rPr lang="en-US" sz="2400" dirty="0">
                <a:solidFill>
                  <a:schemeClr val="tx1">
                    <a:lumMod val="65000"/>
                    <a:lumOff val="35000"/>
                  </a:schemeClr>
                </a:solidFill>
                <a:cs typeface="Arial"/>
              </a:rPr>
              <a:t>By the mid-1940s, there were four major broadcasting companies</a:t>
            </a:r>
          </a:p>
          <a:p>
            <a:pPr marL="457200" lvl="1">
              <a:buChar char="•"/>
            </a:pPr>
            <a:r>
              <a:rPr lang="en-US" sz="1600" dirty="0">
                <a:cs typeface="Arial"/>
              </a:rPr>
              <a:t>National Broadcasting Company (NBC)</a:t>
            </a:r>
          </a:p>
          <a:p>
            <a:pPr marL="457200" lvl="1">
              <a:buChar char="•"/>
            </a:pPr>
            <a:r>
              <a:rPr lang="en-US" sz="1600" dirty="0">
                <a:cs typeface="Arial"/>
              </a:rPr>
              <a:t>Columbia Broadcasting System (CBS)</a:t>
            </a:r>
          </a:p>
          <a:p>
            <a:pPr marL="457200" lvl="1">
              <a:buChar char="•"/>
            </a:pPr>
            <a:r>
              <a:rPr lang="en-US" sz="1600" dirty="0">
                <a:solidFill>
                  <a:srgbClr val="595959"/>
                </a:solidFill>
                <a:cs typeface="Arial"/>
              </a:rPr>
              <a:t>Mutual Broadcasting System (MBS)</a:t>
            </a:r>
          </a:p>
          <a:p>
            <a:pPr marL="457200" lvl="1">
              <a:buChar char="•"/>
            </a:pPr>
            <a:r>
              <a:rPr lang="en-US" sz="1600" dirty="0">
                <a:solidFill>
                  <a:srgbClr val="595959"/>
                </a:solidFill>
                <a:cs typeface="Arial"/>
              </a:rPr>
              <a:t>American Broadcasting Company (ABC)</a:t>
            </a:r>
          </a:p>
          <a:p>
            <a:pPr marL="457200" lvl="1"/>
            <a:r>
              <a:rPr lang="en-US" sz="1600" dirty="0">
                <a:solidFill>
                  <a:srgbClr val="595959"/>
                </a:solidFill>
                <a:cs typeface="Arial"/>
              </a:rPr>
              <a:t>        - Had been a part of NBC until 1943</a:t>
            </a:r>
          </a:p>
          <a:p>
            <a:pPr marL="457200" indent="-457200">
              <a:buChar char="•"/>
            </a:pPr>
            <a:r>
              <a:rPr lang="en-US" sz="2400" dirty="0">
                <a:solidFill>
                  <a:schemeClr val="accent5"/>
                </a:solidFill>
                <a:ea typeface="+mn-lt"/>
                <a:cs typeface="+mn-lt"/>
              </a:rPr>
              <a:t>Most broadcasters viewed their primary role as selling airtime to advertisers who developed programs and promoted their products</a:t>
            </a:r>
            <a:endParaRPr lang="en-US" sz="2400" dirty="0">
              <a:solidFill>
                <a:schemeClr val="accent5"/>
              </a:solidFill>
              <a:cs typeface="Arial"/>
            </a:endParaRPr>
          </a:p>
          <a:p>
            <a:pPr marL="457200" lvl="1">
              <a:buChar char="•"/>
            </a:pPr>
            <a:endParaRPr lang="en-US" sz="1600" dirty="0">
              <a:solidFill>
                <a:srgbClr val="595959"/>
              </a:solidFill>
              <a:cs typeface="Arial"/>
            </a:endParaRPr>
          </a:p>
          <a:p>
            <a:pPr marL="457200" indent="-457200"/>
            <a:endParaRPr lang="en-US" dirty="0">
              <a:cs typeface="Arial"/>
            </a:endParaRPr>
          </a:p>
          <a:p>
            <a:pPr marL="457200" indent="-457200"/>
            <a:endParaRPr lang="en-US" dirty="0">
              <a:solidFill>
                <a:schemeClr val="tx1">
                  <a:lumMod val="65000"/>
                  <a:lumOff val="35000"/>
                </a:schemeClr>
              </a:solidFill>
              <a:cs typeface="Arial"/>
            </a:endParaRPr>
          </a:p>
          <a:p>
            <a:pPr marL="457200" indent="-457200"/>
            <a:endParaRPr lang="en-US" dirty="0">
              <a:solidFill>
                <a:schemeClr val="tx1">
                  <a:lumMod val="65000"/>
                  <a:lumOff val="35000"/>
                </a:schemeClr>
              </a:solidFill>
              <a:cs typeface="Arial"/>
            </a:endParaRPr>
          </a:p>
        </p:txBody>
      </p:sp>
    </p:spTree>
    <p:extLst>
      <p:ext uri="{BB962C8B-B14F-4D97-AF65-F5344CB8AC3E}">
        <p14:creationId xmlns:p14="http://schemas.microsoft.com/office/powerpoint/2010/main" val="3865678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219918" y="995446"/>
            <a:ext cx="8229600" cy="4525963"/>
          </a:xfrm>
        </p:spPr>
        <p:txBody>
          <a:bodyPr anchor="t"/>
          <a:lstStyle/>
          <a:p>
            <a:r>
              <a:rPr lang="en-US" dirty="0">
                <a:solidFill>
                  <a:schemeClr val="tx1">
                    <a:lumMod val="65000"/>
                    <a:lumOff val="35000"/>
                  </a:schemeClr>
                </a:solidFill>
                <a:cs typeface="Arial"/>
              </a:rPr>
              <a:t>The Profit Driven News Media</a:t>
            </a:r>
          </a:p>
          <a:p>
            <a:pPr marL="457200" indent="-457200">
              <a:buChar char="•"/>
            </a:pPr>
            <a:r>
              <a:rPr lang="en-US" sz="2400" dirty="0">
                <a:solidFill>
                  <a:schemeClr val="tx1">
                    <a:lumMod val="65000"/>
                    <a:lumOff val="35000"/>
                  </a:schemeClr>
                </a:solidFill>
                <a:cs typeface="Arial"/>
              </a:rPr>
              <a:t>Advertisers, or sponsors, would be entire time slots to advertise their product or service</a:t>
            </a:r>
          </a:p>
          <a:p>
            <a:pPr marL="457200" lvl="1">
              <a:buChar char="•"/>
            </a:pPr>
            <a:r>
              <a:rPr lang="en-US" sz="1600" dirty="0">
                <a:ea typeface="+mn-lt"/>
                <a:cs typeface="+mn-lt"/>
              </a:rPr>
              <a:t>Shows like soap operas, the term given to 1940s radio serials due to their frequent soap company sponsorship, gave sponsors free rein to air numerous commercials and even to influence actual programming</a:t>
            </a:r>
            <a:endParaRPr lang="en-US" sz="1600" dirty="0">
              <a:cs typeface="Arial"/>
            </a:endParaRPr>
          </a:p>
          <a:p>
            <a:pPr marL="457200" indent="-457200">
              <a:buChar char="•"/>
            </a:pPr>
            <a:r>
              <a:rPr lang="en-US" sz="2400" dirty="0">
                <a:solidFill>
                  <a:srgbClr val="595959"/>
                </a:solidFill>
                <a:cs typeface="Arial"/>
              </a:rPr>
              <a:t>The Federal Communications Commission (FCC) had power to make certain changes for public interest, but no actions were taken at the time</a:t>
            </a:r>
          </a:p>
          <a:p>
            <a:pPr marL="457200" lvl="1">
              <a:buChar char="•"/>
            </a:pPr>
            <a:r>
              <a:rPr lang="en-US" sz="1600" dirty="0">
                <a:solidFill>
                  <a:srgbClr val="595959"/>
                </a:solidFill>
                <a:cs typeface="Arial"/>
              </a:rPr>
              <a:t>This could be partly related to President Franklin Delano Roosevelt's partnership for his "Fireside Chats"</a:t>
            </a:r>
          </a:p>
          <a:p>
            <a:pPr marL="457200" lvl="1">
              <a:buChar char="•"/>
            </a:pPr>
            <a:endParaRPr lang="en-US" sz="1600" dirty="0">
              <a:solidFill>
                <a:srgbClr val="595959"/>
              </a:solidFill>
              <a:cs typeface="Arial"/>
            </a:endParaRPr>
          </a:p>
          <a:p>
            <a:pPr marL="457200" indent="-457200"/>
            <a:endParaRPr lang="en-US" dirty="0">
              <a:cs typeface="Arial"/>
            </a:endParaRPr>
          </a:p>
          <a:p>
            <a:pPr marL="457200" indent="-457200"/>
            <a:endParaRPr lang="en-US" dirty="0">
              <a:solidFill>
                <a:schemeClr val="tx1">
                  <a:lumMod val="65000"/>
                  <a:lumOff val="35000"/>
                </a:schemeClr>
              </a:solidFill>
              <a:cs typeface="Arial"/>
            </a:endParaRPr>
          </a:p>
          <a:p>
            <a:pPr marL="457200" indent="-457200"/>
            <a:endParaRPr lang="en-US" dirty="0">
              <a:solidFill>
                <a:schemeClr val="tx1">
                  <a:lumMod val="65000"/>
                  <a:lumOff val="35000"/>
                </a:schemeClr>
              </a:solidFill>
              <a:cs typeface="Arial"/>
            </a:endParaRPr>
          </a:p>
        </p:txBody>
      </p:sp>
      <p:pic>
        <p:nvPicPr>
          <p:cNvPr id="3" name="Picture 3" descr="A black and white photo of a person&#10;&#10;Description generated with very high confidence">
            <a:extLst>
              <a:ext uri="{FF2B5EF4-FFF2-40B4-BE49-F238E27FC236}">
                <a16:creationId xmlns:a16="http://schemas.microsoft.com/office/drawing/2014/main" id="{28930D2C-F6DF-4916-BA37-2430C659797A}"/>
              </a:ext>
            </a:extLst>
          </p:cNvPr>
          <p:cNvPicPr>
            <a:picLocks noGrp="1" noChangeAspect="1"/>
          </p:cNvPicPr>
          <p:nvPr>
            <p:ph idx="15"/>
          </p:nvPr>
        </p:nvPicPr>
        <p:blipFill>
          <a:blip r:embed="rId2"/>
          <a:stretch>
            <a:fillRect/>
          </a:stretch>
        </p:blipFill>
        <p:spPr>
          <a:xfrm>
            <a:off x="4419151" y="4796812"/>
            <a:ext cx="2831176" cy="1928165"/>
          </a:xfrm>
        </p:spPr>
      </p:pic>
    </p:spTree>
    <p:extLst>
      <p:ext uri="{BB962C8B-B14F-4D97-AF65-F5344CB8AC3E}">
        <p14:creationId xmlns:p14="http://schemas.microsoft.com/office/powerpoint/2010/main" val="2680477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219918" y="1234932"/>
            <a:ext cx="8229600" cy="4525963"/>
          </a:xfrm>
        </p:spPr>
        <p:txBody>
          <a:bodyPr anchor="t"/>
          <a:lstStyle/>
          <a:p>
            <a:r>
              <a:rPr lang="en-US" dirty="0">
                <a:solidFill>
                  <a:schemeClr val="tx1">
                    <a:lumMod val="65000"/>
                    <a:lumOff val="35000"/>
                  </a:schemeClr>
                </a:solidFill>
                <a:cs typeface="Arial"/>
              </a:rPr>
              <a:t>The Profit Driven News Media</a:t>
            </a:r>
          </a:p>
          <a:p>
            <a:pPr marL="457200" indent="-457200">
              <a:buChar char="•"/>
            </a:pPr>
            <a:r>
              <a:rPr lang="en-US" sz="2400" dirty="0">
                <a:solidFill>
                  <a:schemeClr val="tx1">
                    <a:lumMod val="65000"/>
                    <a:lumOff val="35000"/>
                  </a:schemeClr>
                </a:solidFill>
                <a:cs typeface="Arial"/>
              </a:rPr>
              <a:t>As newspaper companies began buying radio agencies, FDR saw the problem that was occurring and wanted to make a change</a:t>
            </a:r>
          </a:p>
          <a:p>
            <a:pPr marL="457200" indent="-457200">
              <a:buChar char="•"/>
            </a:pPr>
            <a:r>
              <a:rPr lang="en-US" sz="2400" dirty="0">
                <a:solidFill>
                  <a:schemeClr val="tx1">
                    <a:lumMod val="65000"/>
                    <a:lumOff val="35000"/>
                  </a:schemeClr>
                </a:solidFill>
                <a:cs typeface="Arial"/>
              </a:rPr>
              <a:t>The government began making some changes going against these monopolies</a:t>
            </a:r>
            <a:endParaRPr lang="en-US" dirty="0">
              <a:solidFill>
                <a:schemeClr val="tx1">
                  <a:lumMod val="65000"/>
                  <a:lumOff val="35000"/>
                </a:schemeClr>
              </a:solidFill>
              <a:cs typeface="Arial"/>
            </a:endParaRPr>
          </a:p>
          <a:p>
            <a:pPr marL="457200" lvl="1">
              <a:buChar char="•"/>
            </a:pPr>
            <a:r>
              <a:rPr lang="en-US" sz="1600" dirty="0">
                <a:ea typeface="+mn-lt"/>
                <a:cs typeface="+mn-lt"/>
              </a:rPr>
              <a:t>In 1943, the FCC took anti-monopoly measures against chain broadcasters, which forced NBC to divest itself of a major network (which became ABC)</a:t>
            </a:r>
            <a:endParaRPr lang="en-US" sz="1600" dirty="0">
              <a:cs typeface="Arial"/>
            </a:endParaRPr>
          </a:p>
          <a:p>
            <a:pPr marL="457200" lvl="1">
              <a:buChar char="•"/>
            </a:pPr>
            <a:r>
              <a:rPr lang="en-US" sz="1600" dirty="0">
                <a:ea typeface="+mn-lt"/>
                <a:cs typeface="+mn-lt"/>
              </a:rPr>
              <a:t>Two years later, the Supreme Court issued an antitrust ruling affirming the need for “diverse and antagonistic sources” against the Associated Press</a:t>
            </a:r>
          </a:p>
          <a:p>
            <a:pPr marL="457200" indent="-457200">
              <a:buChar char="•"/>
            </a:pPr>
            <a:r>
              <a:rPr lang="en-US" sz="2400" dirty="0">
                <a:solidFill>
                  <a:srgbClr val="595959"/>
                </a:solidFill>
                <a:ea typeface="+mn-lt"/>
                <a:cs typeface="+mn-lt"/>
              </a:rPr>
              <a:t>While these weren't as successful as they had hoped, they did at least create more companies, stopping a potential monopoly</a:t>
            </a:r>
          </a:p>
          <a:p>
            <a:pPr marL="457200" lvl="1">
              <a:buChar char="•"/>
            </a:pPr>
            <a:endParaRPr lang="en-US" sz="1600" dirty="0">
              <a:solidFill>
                <a:srgbClr val="595959"/>
              </a:solidFill>
              <a:cs typeface="Arial"/>
            </a:endParaRPr>
          </a:p>
          <a:p>
            <a:pPr marL="457200" indent="-457200"/>
            <a:endParaRPr lang="en-US" dirty="0">
              <a:cs typeface="Arial"/>
            </a:endParaRPr>
          </a:p>
          <a:p>
            <a:pPr marL="457200" indent="-457200"/>
            <a:endParaRPr lang="en-US" dirty="0">
              <a:solidFill>
                <a:schemeClr val="tx1">
                  <a:lumMod val="65000"/>
                  <a:lumOff val="35000"/>
                </a:schemeClr>
              </a:solidFill>
              <a:cs typeface="Arial"/>
            </a:endParaRPr>
          </a:p>
          <a:p>
            <a:pPr marL="457200" indent="-457200"/>
            <a:endParaRPr lang="en-US" dirty="0">
              <a:solidFill>
                <a:schemeClr val="tx1">
                  <a:lumMod val="65000"/>
                  <a:lumOff val="35000"/>
                </a:schemeClr>
              </a:solidFill>
              <a:cs typeface="Arial"/>
            </a:endParaRPr>
          </a:p>
        </p:txBody>
      </p:sp>
    </p:spTree>
    <p:extLst>
      <p:ext uri="{BB962C8B-B14F-4D97-AF65-F5344CB8AC3E}">
        <p14:creationId xmlns:p14="http://schemas.microsoft.com/office/powerpoint/2010/main" val="165228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219918" y="1234932"/>
            <a:ext cx="8229600" cy="4525963"/>
          </a:xfrm>
        </p:spPr>
        <p:txBody>
          <a:bodyPr anchor="t"/>
          <a:lstStyle/>
          <a:p>
            <a:r>
              <a:rPr lang="en-US" dirty="0">
                <a:solidFill>
                  <a:schemeClr val="tx1">
                    <a:lumMod val="65000"/>
                    <a:lumOff val="35000"/>
                  </a:schemeClr>
                </a:solidFill>
                <a:cs typeface="Arial"/>
              </a:rPr>
              <a:t>The Profit Driven News Media</a:t>
            </a:r>
          </a:p>
          <a:p>
            <a:pPr marL="457200" indent="-457200">
              <a:buChar char="•"/>
            </a:pPr>
            <a:r>
              <a:rPr lang="en-US" sz="2400" dirty="0">
                <a:solidFill>
                  <a:schemeClr val="tx1">
                    <a:lumMod val="65000"/>
                    <a:lumOff val="35000"/>
                  </a:schemeClr>
                </a:solidFill>
                <a:cs typeface="Arial"/>
              </a:rPr>
              <a:t>Some of the corporate-friendly policies also translated to the new medium in the 1950s and 60s: television</a:t>
            </a:r>
            <a:endParaRPr lang="en-US" dirty="0">
              <a:solidFill>
                <a:schemeClr val="tx1">
                  <a:lumMod val="65000"/>
                  <a:lumOff val="35000"/>
                </a:schemeClr>
              </a:solidFill>
              <a:cs typeface="Arial"/>
            </a:endParaRPr>
          </a:p>
          <a:p>
            <a:pPr marL="457200" lvl="1">
              <a:buChar char="•"/>
            </a:pPr>
            <a:r>
              <a:rPr lang="en-US" sz="1600" dirty="0">
                <a:cs typeface="Arial"/>
              </a:rPr>
              <a:t>Again, this comes with the complaints about serving the public and having public options for television</a:t>
            </a:r>
          </a:p>
          <a:p>
            <a:pPr marL="457200" lvl="1">
              <a:buChar char="•"/>
            </a:pPr>
            <a:r>
              <a:rPr lang="en-US" sz="1600" dirty="0">
                <a:solidFill>
                  <a:srgbClr val="595959"/>
                </a:solidFill>
                <a:cs typeface="Arial"/>
              </a:rPr>
              <a:t>Because of this, we see the creation of stations like NPR and PBS because of the 1967 </a:t>
            </a:r>
            <a:r>
              <a:rPr lang="en-US" sz="1600" dirty="0">
                <a:ea typeface="+mn-lt"/>
                <a:cs typeface="+mn-lt"/>
              </a:rPr>
              <a:t>Public Broadcasting Act and the Supreme Court’s 1969 </a:t>
            </a:r>
            <a:r>
              <a:rPr lang="en-US" sz="1600" i="1" dirty="0">
                <a:ea typeface="+mn-lt"/>
                <a:cs typeface="+mn-lt"/>
              </a:rPr>
              <a:t>Red Lion</a:t>
            </a:r>
            <a:r>
              <a:rPr lang="en-US" sz="1600" dirty="0">
                <a:ea typeface="+mn-lt"/>
                <a:cs typeface="+mn-lt"/>
              </a:rPr>
              <a:t> case</a:t>
            </a:r>
            <a:endParaRPr lang="en-US" sz="1600" dirty="0">
              <a:solidFill>
                <a:srgbClr val="595959"/>
              </a:solidFill>
              <a:cs typeface="Arial"/>
            </a:endParaRPr>
          </a:p>
          <a:p>
            <a:endParaRPr lang="en-US" sz="2400" dirty="0">
              <a:solidFill>
                <a:srgbClr val="595959"/>
              </a:solidFill>
              <a:cs typeface="Arial"/>
            </a:endParaRPr>
          </a:p>
          <a:p>
            <a:pPr marL="457200" indent="-457200"/>
            <a:endParaRPr lang="en-US" dirty="0">
              <a:cs typeface="Arial"/>
            </a:endParaRPr>
          </a:p>
          <a:p>
            <a:pPr marL="457200" indent="-457200"/>
            <a:endParaRPr lang="en-US" dirty="0">
              <a:solidFill>
                <a:schemeClr val="tx1">
                  <a:lumMod val="65000"/>
                  <a:lumOff val="35000"/>
                </a:schemeClr>
              </a:solidFill>
              <a:cs typeface="Arial"/>
            </a:endParaRPr>
          </a:p>
          <a:p>
            <a:pPr marL="457200" indent="-457200"/>
            <a:endParaRPr lang="en-US" dirty="0">
              <a:solidFill>
                <a:schemeClr val="tx1">
                  <a:lumMod val="65000"/>
                  <a:lumOff val="35000"/>
                </a:schemeClr>
              </a:solidFill>
              <a:cs typeface="Arial"/>
            </a:endParaRPr>
          </a:p>
        </p:txBody>
      </p:sp>
      <p:pic>
        <p:nvPicPr>
          <p:cNvPr id="3" name="Picture 3" descr="A picture containing drawing&#10;&#10;Description generated with very high confidence">
            <a:extLst>
              <a:ext uri="{FF2B5EF4-FFF2-40B4-BE49-F238E27FC236}">
                <a16:creationId xmlns:a16="http://schemas.microsoft.com/office/drawing/2014/main" id="{03D78D06-7349-4D74-B5BE-A8DD4F152097}"/>
              </a:ext>
            </a:extLst>
          </p:cNvPr>
          <p:cNvPicPr>
            <a:picLocks noGrp="1" noChangeAspect="1"/>
          </p:cNvPicPr>
          <p:nvPr>
            <p:ph idx="15"/>
          </p:nvPr>
        </p:nvPicPr>
        <p:blipFill>
          <a:blip r:embed="rId2"/>
          <a:stretch>
            <a:fillRect/>
          </a:stretch>
        </p:blipFill>
        <p:spPr>
          <a:xfrm>
            <a:off x="2617342" y="4226888"/>
            <a:ext cx="3432877" cy="1921320"/>
          </a:xfrm>
        </p:spPr>
      </p:pic>
    </p:spTree>
    <p:extLst>
      <p:ext uri="{BB962C8B-B14F-4D97-AF65-F5344CB8AC3E}">
        <p14:creationId xmlns:p14="http://schemas.microsoft.com/office/powerpoint/2010/main" val="2605305613"/>
      </p:ext>
    </p:extLst>
  </p:cSld>
  <p:clrMapOvr>
    <a:masterClrMapping/>
  </p:clrMapOvr>
</p:sld>
</file>

<file path=ppt/theme/theme1.xml><?xml version="1.0" encoding="utf-8"?>
<a:theme xmlns:a="http://schemas.openxmlformats.org/drawingml/2006/main" name="2_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267</TotalTime>
  <Words>896</Words>
  <Application>Microsoft Macintosh PowerPoint</Application>
  <PresentationFormat>On-screen Show (4:3)</PresentationFormat>
  <Paragraphs>88</Paragraphs>
  <Slides>13</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Calibri</vt:lpstr>
      <vt:lpstr>2_Title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Jacquie Aberegg</dc:creator>
  <cp:lastModifiedBy>Tami Augustine</cp:lastModifiedBy>
  <cp:revision>217</cp:revision>
  <cp:lastPrinted>2013-08-13T14:25:08Z</cp:lastPrinted>
  <dcterms:created xsi:type="dcterms:W3CDTF">2013-05-24T18:55:25Z</dcterms:created>
  <dcterms:modified xsi:type="dcterms:W3CDTF">2020-03-14T22:21:23Z</dcterms:modified>
</cp:coreProperties>
</file>