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  <p:sldMasterId id="2147483751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6" r:id="rId4"/>
    <p:sldId id="271" r:id="rId5"/>
    <p:sldId id="273" r:id="rId6"/>
    <p:sldId id="275" r:id="rId7"/>
    <p:sldId id="274" r:id="rId8"/>
    <p:sldId id="276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D6E"/>
    <a:srgbClr val="BB0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4" autoAdjust="0"/>
    <p:restoredTop sz="93118" autoAdjust="0"/>
  </p:normalViewPr>
  <p:slideViewPr>
    <p:cSldViewPr snapToGrid="0" snapToObjects="1">
      <p:cViewPr varScale="1">
        <p:scale>
          <a:sx n="106" d="100"/>
          <a:sy n="106" d="100"/>
        </p:scale>
        <p:origin x="201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6" Type="http://schemas.openxmlformats.org/officeDocument/2006/relationships/slide" Target="slides/slide12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 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</a:t>
            </a:r>
          </a:p>
          <a:p>
            <a:pPr lvl="0"/>
            <a:r>
              <a:rPr lang="en-US" dirty="0"/>
              <a:t>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789978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5/19/2020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 txBox="1">
            <a:spLocks/>
          </p:cNvSpPr>
          <p:nvPr/>
        </p:nvSpPr>
        <p:spPr>
          <a:xfrm>
            <a:off x="932979" y="3309256"/>
            <a:ext cx="7360871" cy="1937657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“WARS” ON CRIME &amp; DRUGS: A GATEWAY TO MASS INCARCERATION?</a:t>
            </a:r>
          </a:p>
        </p:txBody>
      </p:sp>
    </p:spTree>
    <p:extLst>
      <p:ext uri="{BB962C8B-B14F-4D97-AF65-F5344CB8AC3E}">
        <p14:creationId xmlns:p14="http://schemas.microsoft.com/office/powerpoint/2010/main" val="228447740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algn="ctr"/>
            <a:endParaRPr lang="en-US" sz="6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wars on crime and drugs: </a:t>
            </a:r>
          </a:p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did these impact incarceration rates?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243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597184" y="1018075"/>
            <a:ext cx="8229600" cy="5610115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wars on crime and drugs: </a:t>
            </a:r>
          </a:p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did these create a pathway to racial disparities in the justice system?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490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630678" y="1010134"/>
            <a:ext cx="7882643" cy="525325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000" dirty="0">
                <a:solidFill>
                  <a:srgbClr val="636D6E"/>
                </a:solidFill>
              </a:rPr>
              <a:t>Response Activity</a:t>
            </a:r>
          </a:p>
          <a:p>
            <a:pPr algn="ctr">
              <a:lnSpc>
                <a:spcPct val="100000"/>
              </a:lnSpc>
            </a:pPr>
            <a:endParaRPr lang="en-US" sz="1500" dirty="0">
              <a:solidFill>
                <a:srgbClr val="636D6E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sz="3000" dirty="0"/>
              <a:t>Choose any of the following formats to respond to what you have learned about mass incarceration: </a:t>
            </a:r>
          </a:p>
          <a:p>
            <a:pPr algn="ctr">
              <a:lnSpc>
                <a:spcPct val="100000"/>
              </a:lnSpc>
            </a:pPr>
            <a:endParaRPr lang="en-US" sz="1500" dirty="0"/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Letter to a representative</a:t>
            </a:r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Awareness campaign proposal</a:t>
            </a:r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Pamphlet</a:t>
            </a:r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Poem</a:t>
            </a:r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Spoken word</a:t>
            </a:r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Music lyrics</a:t>
            </a:r>
          </a:p>
          <a:p>
            <a:pPr marL="457200" indent="-457200" algn="ctr">
              <a:lnSpc>
                <a:spcPct val="100000"/>
              </a:lnSpc>
              <a:buFont typeface="Arial" charset="0"/>
              <a:buChar char="•"/>
            </a:pPr>
            <a:r>
              <a:rPr lang="en-US" sz="3000" dirty="0"/>
              <a:t>Other </a:t>
            </a:r>
            <a:r>
              <a:rPr lang="en-US" sz="3000" i="1" dirty="0"/>
              <a:t>approved</a:t>
            </a:r>
            <a:r>
              <a:rPr lang="en-US" sz="3000" dirty="0"/>
              <a:t> option</a:t>
            </a:r>
          </a:p>
          <a:p>
            <a:pPr marL="914400" indent="-914400">
              <a:lnSpc>
                <a:spcPct val="100000"/>
              </a:lnSpc>
              <a:buAutoNum type="arabicPeriod"/>
            </a:pPr>
            <a:endParaRPr lang="en-US" sz="3000" dirty="0"/>
          </a:p>
          <a:p>
            <a:pPr marL="914400" indent="-914400">
              <a:lnSpc>
                <a:spcPct val="100000"/>
              </a:lnSpc>
              <a:buAutoNum type="arabicPeriod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7395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85672" y="898622"/>
            <a:ext cx="8229600" cy="4525963"/>
          </a:xfrm>
        </p:spPr>
        <p:txBody>
          <a:bodyPr/>
          <a:lstStyle/>
          <a:p>
            <a:pPr algn="ctr"/>
            <a:r>
              <a:rPr lang="en-US" sz="35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WARM UP</a:t>
            </a:r>
            <a:r>
              <a:rPr lang="en-US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Based on what you read in “</a:t>
            </a:r>
            <a:r>
              <a:rPr lang="en-US" dirty="0">
                <a:solidFill>
                  <a:srgbClr val="636D6E"/>
                </a:solidFill>
              </a:rPr>
              <a:t>From Harlem to Ferguson: LBJ’s War on Crime and America’s Prison Crisis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”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respond to the question below in the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first box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of your handout:</a:t>
            </a:r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3800" b="1" dirty="0"/>
              <a:t>How could LBJ’s declaration of a “war on crime” have led to racial disparities in the justice system </a:t>
            </a:r>
            <a:r>
              <a:rPr lang="en-US" sz="3800" b="1" u="sng" dirty="0"/>
              <a:t>and</a:t>
            </a:r>
            <a:r>
              <a:rPr lang="en-US" sz="3800" b="1" dirty="0"/>
              <a:t> increased incarceration rates?</a:t>
            </a:r>
            <a:endParaRPr lang="en-US" sz="3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15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6"/>
          </p:nvPr>
        </p:nvSpPr>
        <p:spPr>
          <a:xfrm>
            <a:off x="391886" y="910951"/>
            <a:ext cx="8273143" cy="1654629"/>
          </a:xfrm>
        </p:spPr>
        <p:txBody>
          <a:bodyPr/>
          <a:lstStyle/>
          <a:p>
            <a:pPr algn="ctr"/>
            <a:r>
              <a:rPr lang="en-US" sz="4500" dirty="0"/>
              <a:t>COMPELLING QUESTIONS: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1886" y="2264229"/>
            <a:ext cx="8273143" cy="4288971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marL="0" indent="0" algn="l" defTabSz="457200" rtl="0" eaLnBrk="1" latinLnBrk="0" hangingPunct="1">
              <a:lnSpc>
                <a:spcPts val="8400"/>
              </a:lnSpc>
              <a:spcBef>
                <a:spcPts val="0"/>
              </a:spcBef>
              <a:buFont typeface="Arial"/>
              <a:buNone/>
              <a:defRPr sz="80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600"/>
              </a:spcBef>
              <a:buFont typeface="Arial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228600" algn="l" defTabSz="457200" rtl="0" eaLnBrk="1" latinLnBrk="0" hangingPunct="1">
              <a:spcBef>
                <a:spcPts val="0"/>
              </a:spcBef>
              <a:buFont typeface="Arial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48640" indent="0" algn="l" defTabSz="457200" rtl="0" eaLnBrk="1" latinLnBrk="0" hangingPunct="1">
              <a:spcBef>
                <a:spcPts val="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2920" indent="0" algn="l" defTabSz="457200" rtl="0" eaLnBrk="1" latinLnBrk="0" hangingPunct="1">
              <a:spcBef>
                <a:spcPts val="350"/>
              </a:spcBef>
              <a:buFont typeface="Arial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r>
              <a:rPr lang="en-US" sz="3600" dirty="0"/>
              <a:t>How has legislation impacted mass incarceration? </a:t>
            </a:r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36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r>
              <a:rPr lang="en-US" sz="3600" dirty="0"/>
              <a:t>How does mass incarceration effect society?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098964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6"/>
          </p:nvPr>
        </p:nvSpPr>
        <p:spPr>
          <a:xfrm>
            <a:off x="391886" y="660182"/>
            <a:ext cx="8273143" cy="1654629"/>
          </a:xfrm>
        </p:spPr>
        <p:txBody>
          <a:bodyPr/>
          <a:lstStyle/>
          <a:p>
            <a:pPr algn="ctr"/>
            <a:r>
              <a:rPr lang="en-US" sz="4500" dirty="0"/>
              <a:t>LEARNING OBJECTIVES: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1886" y="1912437"/>
            <a:ext cx="8273143" cy="3987620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marL="0" indent="0" algn="l" defTabSz="457200" rtl="0" eaLnBrk="1" latinLnBrk="0" hangingPunct="1">
              <a:lnSpc>
                <a:spcPts val="8400"/>
              </a:lnSpc>
              <a:spcBef>
                <a:spcPts val="0"/>
              </a:spcBef>
              <a:buFont typeface="Arial"/>
              <a:buNone/>
              <a:defRPr sz="80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600"/>
              </a:spcBef>
              <a:buFont typeface="Arial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228600" algn="l" defTabSz="457200" rtl="0" eaLnBrk="1" latinLnBrk="0" hangingPunct="1">
              <a:spcBef>
                <a:spcPts val="0"/>
              </a:spcBef>
              <a:buFont typeface="Arial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48640" indent="0" algn="l" defTabSz="457200" rtl="0" eaLnBrk="1" latinLnBrk="0" hangingPunct="1">
              <a:spcBef>
                <a:spcPts val="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2920" indent="0" algn="l" defTabSz="457200" rtl="0" eaLnBrk="1" latinLnBrk="0" hangingPunct="1">
              <a:spcBef>
                <a:spcPts val="350"/>
              </a:spcBef>
              <a:buFont typeface="Arial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r>
              <a:rPr lang="en-US" sz="3500" dirty="0"/>
              <a:t>I can </a:t>
            </a:r>
            <a:r>
              <a:rPr lang="en-US" sz="3600" dirty="0"/>
              <a:t>analyze primary and secondary sources to determine the causes and effects of mass incarceration</a:t>
            </a:r>
            <a:r>
              <a:rPr lang="en-US" sz="3500" dirty="0"/>
              <a:t>.</a:t>
            </a:r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endParaRPr lang="en-US" sz="200" dirty="0"/>
          </a:p>
          <a:p>
            <a:pPr marL="571500" indent="-571500">
              <a:lnSpc>
                <a:spcPct val="100000"/>
              </a:lnSpc>
              <a:buFont typeface="Arial" charset="0"/>
              <a:buChar char="•"/>
            </a:pPr>
            <a:r>
              <a:rPr lang="en-US" sz="3500" dirty="0"/>
              <a:t>I can </a:t>
            </a:r>
            <a:r>
              <a:rPr lang="en-US" sz="3600" dirty="0"/>
              <a:t>use evidence about mass incarceration to describe the racial disparities that exist in the US justice system 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111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630678" y="1065890"/>
            <a:ext cx="7882643" cy="5253250"/>
          </a:xfrm>
        </p:spPr>
        <p:txBody>
          <a:bodyPr/>
          <a:lstStyle/>
          <a:p>
            <a:pPr algn="ctr"/>
            <a:r>
              <a:rPr lang="en-US" sz="4500" dirty="0"/>
              <a:t>STATIONS: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US" sz="3200" dirty="0"/>
              <a:t>Statistics #1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US" sz="3200" dirty="0"/>
              <a:t>The New Jim Crow </a:t>
            </a:r>
            <a:r>
              <a:rPr lang="mr-IN" sz="3200" dirty="0"/>
              <a:t>–</a:t>
            </a:r>
            <a:r>
              <a:rPr lang="en-US" sz="3200" dirty="0"/>
              <a:t> War on Drugs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US" sz="3200" dirty="0"/>
              <a:t>Kendrick Lamar Performance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US" sz="3200" dirty="0"/>
              <a:t>Statistics #2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US" sz="3200" dirty="0"/>
              <a:t>Origins Article </a:t>
            </a:r>
            <a:r>
              <a:rPr lang="mr-IN" sz="3200" dirty="0"/>
              <a:t>–</a:t>
            </a:r>
            <a:r>
              <a:rPr lang="en-US" sz="3200" dirty="0"/>
              <a:t> War on Crime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r>
              <a:rPr lang="en-US" sz="3200" dirty="0"/>
              <a:t>Michelle Alexander’s TED Talk</a:t>
            </a:r>
          </a:p>
          <a:p>
            <a:pPr marL="914400" indent="-914400">
              <a:lnSpc>
                <a:spcPct val="150000"/>
              </a:lnSpc>
              <a:buAutoNum type="arabicPeriod"/>
            </a:pPr>
            <a:endParaRPr lang="en-US" sz="3500" dirty="0"/>
          </a:p>
          <a:p>
            <a:pPr marL="914400" indent="-914400">
              <a:buAutoNum type="arabicPeriod"/>
            </a:pPr>
            <a:endParaRPr lang="en-US" sz="5500" dirty="0"/>
          </a:p>
        </p:txBody>
      </p:sp>
    </p:spTree>
    <p:extLst>
      <p:ext uri="{BB962C8B-B14F-4D97-AF65-F5344CB8AC3E}">
        <p14:creationId xmlns:p14="http://schemas.microsoft.com/office/powerpoint/2010/main" val="76205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944698" y="1175656"/>
            <a:ext cx="7200384" cy="5138057"/>
          </a:xfrm>
        </p:spPr>
        <p:txBody>
          <a:bodyPr/>
          <a:lstStyle/>
          <a:p>
            <a:r>
              <a:rPr lang="en-US" sz="4000" dirty="0"/>
              <a:t>Stations Activity: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pPr algn="l"/>
            <a:r>
              <a:rPr lang="en-US" b="1" dirty="0"/>
              <a:t>YOUR GOAL</a:t>
            </a:r>
            <a:r>
              <a:rPr lang="en-US" dirty="0"/>
              <a:t>: At each station, answer the questions in your packet. Use a 10 </a:t>
            </a:r>
            <a:r>
              <a:rPr lang="en-US"/>
              <a:t>minute timer.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8A1F3C-036D-48F0-B981-A94AEFCE5160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algn="ctr"/>
            <a:endParaRPr lang="en-US" sz="6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Describe the current state of mass incarceration in America.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8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57200" y="1043587"/>
            <a:ext cx="8229600" cy="4525963"/>
          </a:xfrm>
        </p:spPr>
        <p:txBody>
          <a:bodyPr/>
          <a:lstStyle/>
          <a:p>
            <a:pPr algn="ctr"/>
            <a:endParaRPr lang="en-US" sz="6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Describe the current state of mass incarceration in America.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49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57200" y="1010134"/>
            <a:ext cx="8229600" cy="4525963"/>
          </a:xfrm>
        </p:spPr>
        <p:txBody>
          <a:bodyPr/>
          <a:lstStyle/>
          <a:p>
            <a:pPr algn="ctr"/>
            <a:endParaRPr lang="en-US" sz="6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does mass incarceration impact society as a whole?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97119"/>
      </p:ext>
    </p:extLst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291</TotalTime>
  <Words>286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Laura Seeger</cp:lastModifiedBy>
  <cp:revision>23</cp:revision>
  <cp:lastPrinted>2013-08-13T14:25:08Z</cp:lastPrinted>
  <dcterms:created xsi:type="dcterms:W3CDTF">2013-05-24T18:55:25Z</dcterms:created>
  <dcterms:modified xsi:type="dcterms:W3CDTF">2020-05-19T14:24:37Z</dcterms:modified>
</cp:coreProperties>
</file>