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  <p:sldMasterId id="2147483751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6" r:id="rId4"/>
    <p:sldId id="268" r:id="rId5"/>
    <p:sldId id="269" r:id="rId6"/>
    <p:sldId id="267" r:id="rId7"/>
    <p:sldId id="264" r:id="rId8"/>
    <p:sldId id="265" r:id="rId9"/>
    <p:sldId id="270" r:id="rId10"/>
    <p:sldId id="262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0000"/>
    <a:srgbClr val="636D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593" autoAdjust="0"/>
  </p:normalViewPr>
  <p:slideViewPr>
    <p:cSldViewPr snapToGrid="0" snapToObjects="1">
      <p:cViewPr>
        <p:scale>
          <a:sx n="110" d="100"/>
          <a:sy n="110" d="100"/>
        </p:scale>
        <p:origin x="1680" y="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-394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B6E0F-1DB3-5A43-B8F9-5E1E696749DF}" type="datetimeFigureOut">
              <a:t>3/8/20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1F9FE-B8FF-F345-B45D-636AC2B598B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65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C211-ACBD-CB48-B939-364088D2CD6D}" type="datetimeFigureOut">
              <a:t>3/8/20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4D311-73F7-5D42-B843-E8305C7307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20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80389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379316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 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</p:spTree>
    <p:extLst>
      <p:ext uri="{BB962C8B-B14F-4D97-AF65-F5344CB8AC3E}">
        <p14:creationId xmlns:p14="http://schemas.microsoft.com/office/powerpoint/2010/main" val="110680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636D6E"/>
          </a:solidFill>
          <a:ln>
            <a:solidFill>
              <a:srgbClr val="636D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B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</a:t>
            </a:r>
          </a:p>
          <a:p>
            <a:pPr lvl="0"/>
            <a:r>
              <a:rPr lang="en-US" dirty="0"/>
              <a:t>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147195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638142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“Notable quote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Full slide picture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591385"/>
          </a:xfrm>
          <a:prstGeom prst="rect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0174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/>
              <a:t>½ slide picture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167368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chart/graph/table</a:t>
            </a:r>
          </a:p>
        </p:txBody>
      </p:sp>
    </p:spTree>
    <p:extLst>
      <p:ext uri="{BB962C8B-B14F-4D97-AF65-F5344CB8AC3E}">
        <p14:creationId xmlns:p14="http://schemas.microsoft.com/office/powerpoint/2010/main" val="38332825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636D6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11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  <a:solidFill>
            <a:srgbClr val="636D6E"/>
          </a:solidFill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  <a:grpFill/>
          </p:spPr>
        </p:pic>
      </p:grpSp>
      <p:sp>
        <p:nvSpPr>
          <p:cNvPr id="2" name="Rectangle 1"/>
          <p:cNvSpPr/>
          <p:nvPr userDrawn="1"/>
        </p:nvSpPr>
        <p:spPr>
          <a:xfrm>
            <a:off x="8518368" y="6351239"/>
            <a:ext cx="43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5C881AA-F0C4-B947-803C-EA0A96934EAC}" type="slidenum">
              <a:rPr lang="en-US" sz="1600" smtClean="0">
                <a:solidFill>
                  <a:srgbClr val="636D6E"/>
                </a:solidFill>
              </a:rPr>
              <a:pPr/>
              <a:t>‹#›</a:t>
            </a:fld>
            <a:endParaRPr lang="en-US" sz="1600" dirty="0">
              <a:solidFill>
                <a:srgbClr val="636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3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4" r:id="rId2"/>
    <p:sldLayoutId id="2147483769" r:id="rId3"/>
    <p:sldLayoutId id="2147483767" r:id="rId4"/>
    <p:sldLayoutId id="2147483758" r:id="rId5"/>
    <p:sldLayoutId id="2147483768" r:id="rId6"/>
    <p:sldLayoutId id="2147483763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/>
          <p:cNvSpPr txBox="1">
            <a:spLocks/>
          </p:cNvSpPr>
          <p:nvPr/>
        </p:nvSpPr>
        <p:spPr>
          <a:xfrm>
            <a:off x="1371600" y="3832761"/>
            <a:ext cx="6400800" cy="823382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Relation Tensions Between Iraq and the US </a:t>
            </a:r>
          </a:p>
        </p:txBody>
      </p:sp>
    </p:spTree>
    <p:extLst>
      <p:ext uri="{BB962C8B-B14F-4D97-AF65-F5344CB8AC3E}">
        <p14:creationId xmlns:p14="http://schemas.microsoft.com/office/powerpoint/2010/main" val="2284477403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ACAED4-115E-394C-8251-CE1CDAFCAFE6}"/>
              </a:ext>
            </a:extLst>
          </p:cNvPr>
          <p:cNvSpPr txBox="1"/>
          <p:nvPr/>
        </p:nvSpPr>
        <p:spPr>
          <a:xfrm>
            <a:off x="712519" y="997527"/>
            <a:ext cx="76120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636D6E"/>
                </a:solidFill>
              </a:rPr>
              <a:t>Exit Ticket:</a:t>
            </a:r>
          </a:p>
          <a:p>
            <a:endParaRPr lang="en-US" sz="3200" dirty="0">
              <a:solidFill>
                <a:srgbClr val="636D6E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BB0000"/>
                </a:solidFill>
              </a:rPr>
              <a:t>Each student will individually complete the final question on the back of the graphic organizer. Once this is completed, submit your organizer to the teacher to end the day’s lesson. 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dirty="0">
              <a:solidFill>
                <a:srgbClr val="BB0000"/>
              </a:solidFill>
            </a:endParaRPr>
          </a:p>
          <a:p>
            <a:endParaRPr lang="en-US" sz="2400" dirty="0">
              <a:solidFill>
                <a:srgbClr val="BB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047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46930" y="1341913"/>
            <a:ext cx="8229600" cy="5014438"/>
          </a:xfrm>
        </p:spPr>
        <p:txBody>
          <a:bodyPr/>
          <a:lstStyle/>
          <a:p>
            <a:r>
              <a:rPr lang="en-US" sz="3600" dirty="0"/>
              <a:t>Bell Ringer:</a:t>
            </a:r>
          </a:p>
          <a:p>
            <a:endParaRPr lang="en-US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800" dirty="0"/>
              <a:t>What are relations between countries?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800" dirty="0"/>
              <a:t>What do you know about US relations with Iraq?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800" dirty="0"/>
              <a:t>Do you think these relations are damaged?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US &amp; Iraq Relations</a:t>
            </a:r>
          </a:p>
        </p:txBody>
      </p:sp>
    </p:spTree>
    <p:extLst>
      <p:ext uri="{BB962C8B-B14F-4D97-AF65-F5344CB8AC3E}">
        <p14:creationId xmlns:p14="http://schemas.microsoft.com/office/powerpoint/2010/main" val="329315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US &amp; Iraq Relations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6"/>
          </p:nvPr>
        </p:nvSpPr>
        <p:spPr>
          <a:xfrm>
            <a:off x="974990" y="1354511"/>
            <a:ext cx="7194020" cy="44173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dirty="0"/>
              <a:t>Learning Objectives:</a:t>
            </a:r>
          </a:p>
          <a:p>
            <a:pPr>
              <a:lnSpc>
                <a:spcPct val="100000"/>
              </a:lnSpc>
            </a:pPr>
            <a:endParaRPr lang="en-US" sz="3200" dirty="0"/>
          </a:p>
          <a:p>
            <a:pPr marL="457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SWBAT analyze source relating to relations breaking with Iraq due to the 2003 Invasion</a:t>
            </a:r>
          </a:p>
          <a:p>
            <a:pPr marL="457200" lvl="1" indent="-457200">
              <a:lnSpc>
                <a:spcPct val="150000"/>
              </a:lnSpc>
              <a:buFont typeface="+mj-lt"/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457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SWBAT apply information from primary sources to support arguments relating to US &amp; Iraq relations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0244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US &amp; Iraq Relations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D2DAC-1F39-804C-956C-463FFA01EA51}"/>
              </a:ext>
            </a:extLst>
          </p:cNvPr>
          <p:cNvSpPr txBox="1"/>
          <p:nvPr/>
        </p:nvSpPr>
        <p:spPr>
          <a:xfrm>
            <a:off x="611579" y="2459504"/>
            <a:ext cx="79208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636D6E"/>
                </a:solidFill>
              </a:rPr>
              <a:t>Essential Question:</a:t>
            </a:r>
          </a:p>
          <a:p>
            <a:endParaRPr lang="en-US" sz="3200" dirty="0">
              <a:solidFill>
                <a:srgbClr val="636D6E"/>
              </a:solidFill>
            </a:endParaRPr>
          </a:p>
          <a:p>
            <a:pPr algn="ctr"/>
            <a:r>
              <a:rPr lang="en-US" sz="2400" dirty="0">
                <a:solidFill>
                  <a:srgbClr val="636D6E"/>
                </a:solidFill>
              </a:rPr>
              <a:t>Are relations between the US and Iraq forever damaged?</a:t>
            </a: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74092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6"/>
          </p:nvPr>
        </p:nvSpPr>
        <p:spPr>
          <a:xfrm>
            <a:off x="651757" y="1341912"/>
            <a:ext cx="7194020" cy="48099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dirty="0"/>
              <a:t>DBQ Activity:</a:t>
            </a:r>
          </a:p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Directions: </a:t>
            </a:r>
            <a:r>
              <a:rPr lang="en-US" sz="2400" b="0" dirty="0"/>
              <a:t>Complete the graphic organizer by analyzing the four sources relating to US relations with Iraq. The students will be placed in groups of 3-4 students per group during this activity.</a:t>
            </a:r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636D6E"/>
                </a:solidFill>
              </a:rPr>
              <a:t>Key Topics: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400" b="0" dirty="0">
                <a:solidFill>
                  <a:srgbClr val="636D6E"/>
                </a:solidFill>
              </a:rPr>
              <a:t>US ultimatum to Iraq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400" b="0" dirty="0">
                <a:solidFill>
                  <a:srgbClr val="636D6E"/>
                </a:solidFill>
              </a:rPr>
              <a:t>Opposition Against US invasion of Iraq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400" b="0" dirty="0">
                <a:solidFill>
                  <a:srgbClr val="636D6E"/>
                </a:solidFill>
              </a:rPr>
              <a:t>Allies demanding peaceful intervention by the US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400" b="0" dirty="0">
                <a:solidFill>
                  <a:srgbClr val="636D6E"/>
                </a:solidFill>
              </a:rPr>
              <a:t>False fears towards Iraq’s military armament</a:t>
            </a:r>
            <a:endParaRPr lang="en-US" sz="2000" b="0" dirty="0">
              <a:solidFill>
                <a:srgbClr val="636D6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US &amp; Iraq Relations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63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6"/>
          </p:nvPr>
        </p:nvSpPr>
        <p:spPr>
          <a:xfrm>
            <a:off x="403762" y="1734522"/>
            <a:ext cx="8419604" cy="44173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dirty="0"/>
              <a:t>Check for Understanding:</a:t>
            </a:r>
          </a:p>
          <a:p>
            <a:pPr>
              <a:lnSpc>
                <a:spcPct val="100000"/>
              </a:lnSpc>
            </a:pPr>
            <a:endParaRPr lang="en-US" sz="3200" dirty="0"/>
          </a:p>
          <a:p>
            <a:pPr marL="457200" lvl="1" indent="-457200">
              <a:buFont typeface="+mj-lt"/>
              <a:buAutoNum type="arabicPeriod"/>
            </a:pPr>
            <a:r>
              <a:rPr lang="en-US" dirty="0"/>
              <a:t>What is the message in Document 1?</a:t>
            </a:r>
          </a:p>
          <a:p>
            <a:pPr marL="457200" lvl="1" indent="-457200">
              <a:buFont typeface="+mj-lt"/>
              <a:buAutoNum type="arabicPeriod"/>
            </a:pPr>
            <a:endParaRPr lang="en-US" dirty="0"/>
          </a:p>
          <a:p>
            <a:pPr marL="457200" lvl="1" indent="-457200">
              <a:buFont typeface="+mj-lt"/>
              <a:buAutoNum type="arabicPeriod"/>
            </a:pPr>
            <a:r>
              <a:rPr lang="en-US" dirty="0"/>
              <a:t>What evidence supports the argument in Document 1?</a:t>
            </a:r>
          </a:p>
          <a:p>
            <a:pPr marL="457200" lvl="1" indent="-457200">
              <a:buFont typeface="+mj-lt"/>
              <a:buAutoNum type="arabicPeriod"/>
            </a:pPr>
            <a:endParaRPr lang="en-US" dirty="0"/>
          </a:p>
          <a:p>
            <a:pPr marL="457200" lvl="1" indent="-457200">
              <a:buFont typeface="+mj-lt"/>
              <a:buAutoNum type="arabicPeriod"/>
            </a:pPr>
            <a:r>
              <a:rPr lang="en-US" dirty="0"/>
              <a:t>What are the problems/issues mentioned in Document 2?</a:t>
            </a:r>
          </a:p>
          <a:p>
            <a:pPr marL="457200" lvl="1" indent="-457200">
              <a:buFont typeface="+mj-lt"/>
              <a:buAutoNum type="arabicPeriod"/>
            </a:pPr>
            <a:endParaRPr lang="en-US" dirty="0"/>
          </a:p>
          <a:p>
            <a:pPr marL="457200" lvl="1" indent="-457200">
              <a:buFont typeface="+mj-lt"/>
              <a:buAutoNum type="arabicPeriod"/>
            </a:pPr>
            <a:r>
              <a:rPr lang="en-US" dirty="0"/>
              <a:t>What is/are the difference(s) between Document 1 &amp; 2?</a:t>
            </a: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US &amp; Iraq Relations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089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US &amp; Iraq Relations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838415" y="1306286"/>
            <a:ext cx="7434801" cy="4916384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solidFill>
                  <a:srgbClr val="636D6E"/>
                </a:solidFill>
              </a:rPr>
              <a:t>Continue the DBQ Activity</a:t>
            </a:r>
          </a:p>
          <a:p>
            <a:endParaRPr lang="en-US" dirty="0">
              <a:solidFill>
                <a:srgbClr val="BB0000"/>
              </a:solidFill>
            </a:endParaRPr>
          </a:p>
          <a:p>
            <a:r>
              <a:rPr lang="en-US" dirty="0">
                <a:solidFill>
                  <a:srgbClr val="BB0000"/>
                </a:solidFill>
              </a:rPr>
              <a:t>Directions: Students will continue to work in groups to complete the remaining two sources of DBQ.</a:t>
            </a:r>
          </a:p>
          <a:p>
            <a:endParaRPr lang="en-US" dirty="0">
              <a:solidFill>
                <a:srgbClr val="BB0000"/>
              </a:solidFill>
            </a:endParaRPr>
          </a:p>
          <a:p>
            <a:r>
              <a:rPr lang="en-US" dirty="0">
                <a:solidFill>
                  <a:srgbClr val="636D6E"/>
                </a:solidFill>
              </a:rPr>
              <a:t>For students who finish early, complete the extension activity in the graphic organizer. </a:t>
            </a:r>
          </a:p>
        </p:txBody>
      </p:sp>
    </p:spTree>
    <p:extLst>
      <p:ext uri="{BB962C8B-B14F-4D97-AF65-F5344CB8AC3E}">
        <p14:creationId xmlns:p14="http://schemas.microsoft.com/office/powerpoint/2010/main" val="2441050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US &amp; Iraq Relations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97824" y="1140031"/>
            <a:ext cx="8348352" cy="5379522"/>
          </a:xfrm>
        </p:spPr>
        <p:txBody>
          <a:bodyPr/>
          <a:lstStyle/>
          <a:p>
            <a:r>
              <a:rPr lang="en-US" u="sng" dirty="0"/>
              <a:t>Take A Stand</a:t>
            </a:r>
          </a:p>
          <a:p>
            <a:r>
              <a:rPr lang="en-US" sz="2400" dirty="0">
                <a:solidFill>
                  <a:srgbClr val="636D6E"/>
                </a:solidFill>
              </a:rPr>
              <a:t>Using your understanding of the material, answer the question below by standing on the “Yes” or “No” side of the classroom.</a:t>
            </a:r>
          </a:p>
          <a:p>
            <a:endParaRPr lang="en-US" sz="2400" dirty="0">
              <a:solidFill>
                <a:srgbClr val="636D6E"/>
              </a:solidFill>
            </a:endParaRPr>
          </a:p>
          <a:p>
            <a:r>
              <a:rPr lang="en-US" sz="2000" dirty="0">
                <a:solidFill>
                  <a:srgbClr val="636D6E"/>
                </a:solidFill>
              </a:rPr>
              <a:t>Are relations between the US and Iraq forever damaged?</a:t>
            </a:r>
          </a:p>
          <a:p>
            <a:endParaRPr lang="en-US" sz="1400" dirty="0">
              <a:solidFill>
                <a:srgbClr val="636D6E"/>
              </a:solidFill>
            </a:endParaRPr>
          </a:p>
          <a:p>
            <a:r>
              <a:rPr lang="en-US" dirty="0">
                <a:solidFill>
                  <a:srgbClr val="636D6E"/>
                </a:solidFill>
              </a:rPr>
              <a:t>Yes Side               |                No Side</a:t>
            </a:r>
          </a:p>
          <a:p>
            <a:endParaRPr lang="en-US" dirty="0">
              <a:solidFill>
                <a:srgbClr val="636D6E"/>
              </a:solidFill>
            </a:endParaRPr>
          </a:p>
          <a:p>
            <a:r>
              <a:rPr lang="en-US" u="sng" dirty="0">
                <a:solidFill>
                  <a:srgbClr val="636D6E"/>
                </a:solidFill>
              </a:rPr>
              <a:t>Sentence Starter:</a:t>
            </a:r>
          </a:p>
          <a:p>
            <a:r>
              <a:rPr lang="en-US" sz="2300" dirty="0">
                <a:solidFill>
                  <a:srgbClr val="636D6E"/>
                </a:solidFill>
              </a:rPr>
              <a:t>Yes/No, US relations with Iraq are damaged forever because…</a:t>
            </a:r>
          </a:p>
        </p:txBody>
      </p:sp>
    </p:spTree>
    <p:extLst>
      <p:ext uri="{BB962C8B-B14F-4D97-AF65-F5344CB8AC3E}">
        <p14:creationId xmlns:p14="http://schemas.microsoft.com/office/powerpoint/2010/main" val="2854175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899330" y="1567543"/>
            <a:ext cx="7791391" cy="465935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Synthesis Discussion:</a:t>
            </a:r>
          </a:p>
          <a:p>
            <a:pPr lvl="0"/>
            <a:endParaRPr lang="en-US"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636D6E"/>
                </a:solidFill>
              </a:rPr>
              <a:t>Key Topics: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636D6E"/>
                </a:solidFill>
              </a:rPr>
              <a:t>US ultimatum to Iraq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636D6E"/>
                </a:solidFill>
              </a:rPr>
              <a:t>Opposition Against US invasion of Iraq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636D6E"/>
                </a:solidFill>
              </a:rPr>
              <a:t>Allies demanding peaceful intervention by the US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636D6E"/>
                </a:solidFill>
              </a:rPr>
              <a:t>False fears towards Iraq’s military armament</a:t>
            </a:r>
          </a:p>
          <a:p>
            <a:pPr lvl="0"/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</p:spPr>
        <p:txBody>
          <a:bodyPr/>
          <a:lstStyle/>
          <a:p>
            <a:r>
              <a:rPr lang="en-US" dirty="0"/>
              <a:t>US &amp; Iraq Relations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9804"/>
      </p:ext>
    </p:extLst>
  </p:cSld>
  <p:clrMapOvr>
    <a:masterClrMapping/>
  </p:clrMapOvr>
</p:sld>
</file>

<file path=ppt/theme/theme1.xml><?xml version="1.0" encoding="utf-8"?>
<a:theme xmlns:a="http://schemas.openxmlformats.org/drawingml/2006/main" name="2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324</TotalTime>
  <Words>384</Words>
  <Application>Microsoft Macintosh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2_Title Slide</vt:lpstr>
      <vt:lpstr>Content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Jacquie Aberegg</dc:creator>
  <cp:lastModifiedBy>Tami Augustine</cp:lastModifiedBy>
  <cp:revision>21</cp:revision>
  <cp:lastPrinted>2013-08-13T14:25:08Z</cp:lastPrinted>
  <dcterms:created xsi:type="dcterms:W3CDTF">2013-05-24T18:55:25Z</dcterms:created>
  <dcterms:modified xsi:type="dcterms:W3CDTF">2020-03-09T04:07:25Z</dcterms:modified>
</cp:coreProperties>
</file>