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D6D6"/>
          </a:solidFill>
        </a:fill>
      </a:tcStyle>
    </a:wholeTbl>
    <a:band2H>
      <a:tcTxStyle b="def" i="def"/>
      <a:tcStyle>
        <a:tcBdr/>
        <a:fill>
          <a:solidFill>
            <a:srgbClr val="ECEC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0" name="Shape 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"/>
          <p:cNvGrpSpPr/>
          <p:nvPr/>
        </p:nvGrpSpPr>
        <p:grpSpPr>
          <a:xfrm>
            <a:off x="-3" y="-1"/>
            <a:ext cx="9144005" cy="909640"/>
            <a:chOff x="-1" y="0"/>
            <a:chExt cx="9144004" cy="909639"/>
          </a:xfrm>
        </p:grpSpPr>
        <p:sp>
          <p:nvSpPr>
            <p:cNvPr id="20" name="Rectangle"/>
            <p:cNvSpPr/>
            <p:nvPr/>
          </p:nvSpPr>
          <p:spPr>
            <a:xfrm>
              <a:off x="-2" y="-1"/>
              <a:ext cx="9144005" cy="909640"/>
            </a:xfrm>
            <a:prstGeom prst="rect">
              <a:avLst/>
            </a:prstGeom>
            <a:solidFill>
              <a:srgbClr val="B70F20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4999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21" name="TheOhioStateUniversity-REV-Horiz-RGBHEX.png" descr="TheOhioStateUniversity-REV-Horiz-RGBHEX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914" y="197792"/>
              <a:ext cx="3284046" cy="4759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8518525" y="6351587"/>
            <a:ext cx="330159" cy="313391"/>
          </a:xfrm>
          <a:prstGeom prst="rect">
            <a:avLst/>
          </a:prstGeom>
        </p:spPr>
        <p:txBody>
          <a:bodyPr anchor="t"/>
          <a:lstStyle>
            <a:lvl1pPr algn="l">
              <a:defRPr sz="1600">
                <a:solidFill>
                  <a:srgbClr val="636D6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"/>
          <p:cNvSpPr/>
          <p:nvPr/>
        </p:nvSpPr>
        <p:spPr>
          <a:xfrm>
            <a:off x="-2" y="2974975"/>
            <a:ext cx="9144004" cy="2962275"/>
          </a:xfrm>
          <a:prstGeom prst="rect">
            <a:avLst/>
          </a:prstGeom>
          <a:solidFill>
            <a:srgbClr val="B70F2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1" name="TheOhioStateUniversity-Horiz-RGBHEX.png" descr="TheOhioStateUniversity-Horiz-RGBHE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5250" y="1600200"/>
            <a:ext cx="6424613" cy="931863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"/>
          <p:cNvGrpSpPr/>
          <p:nvPr/>
        </p:nvGrpSpPr>
        <p:grpSpPr>
          <a:xfrm>
            <a:off x="-3" y="-1"/>
            <a:ext cx="9144005" cy="909640"/>
            <a:chOff x="-1" y="0"/>
            <a:chExt cx="9144004" cy="909639"/>
          </a:xfrm>
        </p:grpSpPr>
        <p:sp>
          <p:nvSpPr>
            <p:cNvPr id="39" name="Rectangle"/>
            <p:cNvSpPr/>
            <p:nvPr/>
          </p:nvSpPr>
          <p:spPr>
            <a:xfrm>
              <a:off x="-2" y="-1"/>
              <a:ext cx="9144005" cy="909640"/>
            </a:xfrm>
            <a:prstGeom prst="rect">
              <a:avLst/>
            </a:prstGeom>
            <a:solidFill>
              <a:srgbClr val="B70F20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4999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40" name="TheOhioStateUniversity-REV-Horiz-RGBHEX.png" descr="TheOhioStateUniversity-REV-Horiz-RGBHEX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914" y="197792"/>
              <a:ext cx="3284046" cy="4759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2" name="Rectangle"/>
          <p:cNvSpPr/>
          <p:nvPr/>
        </p:nvSpPr>
        <p:spPr>
          <a:xfrm>
            <a:off x="-2" y="909636"/>
            <a:ext cx="9144004" cy="5948365"/>
          </a:xfrm>
          <a:prstGeom prst="rect">
            <a:avLst/>
          </a:prstGeom>
          <a:solidFill>
            <a:srgbClr val="B70F2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xfrm>
            <a:off x="8518525" y="6351587"/>
            <a:ext cx="330159" cy="313391"/>
          </a:xfrm>
          <a:prstGeom prst="rect">
            <a:avLst/>
          </a:prstGeom>
        </p:spPr>
        <p:txBody>
          <a:bodyPr anchor="t"/>
          <a:lstStyle>
            <a:lvl1pPr algn="l">
              <a:defRPr sz="1600">
                <a:solidFill>
                  <a:srgbClr val="636D6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"/>
          <p:cNvGrpSpPr/>
          <p:nvPr/>
        </p:nvGrpSpPr>
        <p:grpSpPr>
          <a:xfrm>
            <a:off x="-3" y="-1"/>
            <a:ext cx="9144005" cy="909640"/>
            <a:chOff x="-1" y="0"/>
            <a:chExt cx="9144004" cy="909639"/>
          </a:xfrm>
        </p:grpSpPr>
        <p:sp>
          <p:nvSpPr>
            <p:cNvPr id="50" name="Rectangle"/>
            <p:cNvSpPr/>
            <p:nvPr/>
          </p:nvSpPr>
          <p:spPr>
            <a:xfrm>
              <a:off x="-2" y="-1"/>
              <a:ext cx="9144005" cy="909640"/>
            </a:xfrm>
            <a:prstGeom prst="rect">
              <a:avLst/>
            </a:prstGeom>
            <a:solidFill>
              <a:srgbClr val="B70F20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4999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51" name="TheOhioStateUniversity-REV-Horiz-RGBHEX.png" descr="TheOhioStateUniversity-REV-Horiz-RGBHEX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914" y="197792"/>
              <a:ext cx="3284046" cy="4759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8518525" y="6351587"/>
            <a:ext cx="330159" cy="313391"/>
          </a:xfrm>
          <a:prstGeom prst="rect">
            <a:avLst/>
          </a:prstGeom>
        </p:spPr>
        <p:txBody>
          <a:bodyPr anchor="t"/>
          <a:lstStyle>
            <a:lvl1pPr algn="l">
              <a:defRPr sz="1600">
                <a:solidFill>
                  <a:srgbClr val="636D6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2" y="2974975"/>
            <a:ext cx="9144004" cy="2962275"/>
          </a:xfrm>
          <a:prstGeom prst="rect">
            <a:avLst/>
          </a:prstGeom>
          <a:solidFill>
            <a:srgbClr val="B70F2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" name="TheOhioStateUniversity-Horiz-RGBHEX.png" descr="TheOhioStateUniversity-Horiz-RGBHE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5250" y="1600200"/>
            <a:ext cx="6424613" cy="93186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/>
          <p:nvPr>
            <p:ph type="title"/>
          </p:nvPr>
        </p:nvSpPr>
        <p:spPr>
          <a:xfrm>
            <a:off x="1370012" y="769937"/>
            <a:ext cx="73152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5103812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6294578" y="6232199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2352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CT UP, Ball Culture, and the AIDS Crisis"/>
          <p:cNvSpPr txBox="1"/>
          <p:nvPr/>
        </p:nvSpPr>
        <p:spPr>
          <a:xfrm>
            <a:off x="291781" y="3219451"/>
            <a:ext cx="8571550" cy="60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800"/>
              </a:spcBef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American Individualism and COVID-19</a:t>
            </a:r>
          </a:p>
        </p:txBody>
      </p:sp>
      <p:sp>
        <p:nvSpPr>
          <p:cNvPr id="63" name="How did the Queer Community in America turn fear of AIDS and lack of government intervention into opportunities for activism, community, and progress?"/>
          <p:cNvSpPr txBox="1"/>
          <p:nvPr/>
        </p:nvSpPr>
        <p:spPr>
          <a:xfrm>
            <a:off x="167957" y="4156076"/>
            <a:ext cx="8819199" cy="929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i="1" sz="2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How has the increased sense of American Individualism created challenges in fighting COVID-19?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"/>
          <p:cNvSpPr txBox="1"/>
          <p:nvPr>
            <p:ph type="sldNum" sz="quarter" idx="4294967295"/>
          </p:nvPr>
        </p:nvSpPr>
        <p:spPr>
          <a:xfrm>
            <a:off x="8518525" y="6351587"/>
            <a:ext cx="330159" cy="3133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l">
              <a:defRPr sz="1600">
                <a:solidFill>
                  <a:srgbClr val="636D6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23" name="Check-In:…"/>
          <p:cNvSpPr txBox="1"/>
          <p:nvPr>
            <p:ph type="body" idx="4294967295"/>
          </p:nvPr>
        </p:nvSpPr>
        <p:spPr>
          <a:xfrm>
            <a:off x="652462" y="1735136"/>
            <a:ext cx="7699376" cy="4416427"/>
          </a:xfrm>
          <a:prstGeom prst="rect">
            <a:avLst/>
          </a:prstGeom>
          <a:ln w="9525">
            <a:solidFill>
              <a:srgbClr val="FFFFFF"/>
            </a:solidFill>
            <a:round/>
          </a:ln>
        </p:spPr>
        <p:txBody>
          <a:bodyPr>
            <a:normAutofit fontScale="100000" lnSpcReduction="0"/>
          </a:bodyPr>
          <a:lstStyle/>
          <a:p>
            <a:pPr>
              <a:lnSpc>
                <a:spcPts val="8400"/>
              </a:lnSpc>
              <a:spcBef>
                <a:spcPts val="0"/>
              </a:spcBef>
              <a:defRPr b="1" sz="4800" u="sng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American Individualism:</a:t>
            </a:r>
            <a:endParaRPr sz="6600"/>
          </a:p>
          <a:p>
            <a:pPr>
              <a:spcBef>
                <a:spcPts val="0"/>
              </a:spcBef>
              <a:defRPr b="1" i="1" sz="240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Idea that the Individual Should Possess the Freedom to Decide What is Best for Themselves, as Opposed to Collectivism</a:t>
            </a:r>
          </a:p>
        </p:txBody>
      </p:sp>
      <p:grpSp>
        <p:nvGrpSpPr>
          <p:cNvPr id="126" name="Group"/>
          <p:cNvGrpSpPr/>
          <p:nvPr/>
        </p:nvGrpSpPr>
        <p:grpSpPr>
          <a:xfrm>
            <a:off x="5451475" y="230186"/>
            <a:ext cx="3514725" cy="668340"/>
            <a:chOff x="0" y="0"/>
            <a:chExt cx="3514725" cy="668339"/>
          </a:xfrm>
        </p:grpSpPr>
        <p:sp>
          <p:nvSpPr>
            <p:cNvPr id="124" name="Rectangle"/>
            <p:cNvSpPr/>
            <p:nvPr/>
          </p:nvSpPr>
          <p:spPr>
            <a:xfrm>
              <a:off x="0" y="-1"/>
              <a:ext cx="3514725" cy="668340"/>
            </a:xfrm>
            <a:prstGeom prst="rect">
              <a:avLst/>
            </a:prstGeom>
            <a:noFill/>
            <a:ln w="9525" cap="flat">
              <a:solidFill>
                <a:srgbClr val="BB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r">
                <a:lnSpc>
                  <a:spcPts val="1600"/>
                </a:lnSpc>
                <a:defRPr sz="13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5" name="ACT UP, Ball Culture, and the AIDS Crisis"/>
            <p:cNvSpPr txBox="1"/>
            <p:nvPr/>
          </p:nvSpPr>
          <p:spPr>
            <a:xfrm>
              <a:off x="50481" y="4761"/>
              <a:ext cx="3413762" cy="6588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rmAutofit fontScale="100000" lnSpcReduction="0"/>
            </a:bodyPr>
            <a:lstStyle>
              <a:lvl1pPr algn="r">
                <a:lnSpc>
                  <a:spcPts val="1600"/>
                </a:lnSpc>
                <a:defRPr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American Individualism and COVID-19</a:t>
              </a:r>
            </a:p>
          </p:txBody>
        </p:sp>
      </p:grpSp>
      <p:sp>
        <p:nvSpPr>
          <p:cNvPr id="127" name="• Which sources make key points and which sources make better  supporting points?…"/>
          <p:cNvSpPr txBox="1"/>
          <p:nvPr/>
        </p:nvSpPr>
        <p:spPr>
          <a:xfrm>
            <a:off x="793432" y="3943350"/>
            <a:ext cx="7512685" cy="1950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Reflected in America’s commitment to capitalism as opposed to socialism</a:t>
            </a:r>
          </a:p>
          <a:p>
            <a:pPr marL="285750" indent="-285750"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Sometimes manifests as the belief in, “pulling oneself up by one’s bootstraps”</a:t>
            </a:r>
          </a:p>
          <a:p>
            <a:pPr marL="285750" indent="-285750"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Can be seen as radical self-expression OR self-interest over the interests of others</a:t>
            </a:r>
          </a:p>
          <a:p>
            <a:pPr marL="285750" indent="-285750"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Can be tied to American patriotism in the minds of many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"/>
          <p:cNvSpPr txBox="1"/>
          <p:nvPr>
            <p:ph type="sldNum" sz="quarter" idx="4294967295"/>
          </p:nvPr>
        </p:nvSpPr>
        <p:spPr>
          <a:xfrm>
            <a:off x="8518525" y="6351587"/>
            <a:ext cx="315078" cy="3133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l">
              <a:defRPr sz="1600">
                <a:solidFill>
                  <a:srgbClr val="636D6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30" name="Check-In:…"/>
          <p:cNvSpPr txBox="1"/>
          <p:nvPr>
            <p:ph type="body" idx="4294967295"/>
          </p:nvPr>
        </p:nvSpPr>
        <p:spPr>
          <a:xfrm>
            <a:off x="652462" y="1735136"/>
            <a:ext cx="7699376" cy="4416427"/>
          </a:xfrm>
          <a:prstGeom prst="rect">
            <a:avLst/>
          </a:prstGeom>
          <a:ln w="9525">
            <a:solidFill>
              <a:srgbClr val="FFFFFF"/>
            </a:solidFill>
            <a:round/>
          </a:ln>
        </p:spPr>
        <p:txBody>
          <a:bodyPr>
            <a:normAutofit fontScale="100000" lnSpcReduction="0"/>
          </a:bodyPr>
          <a:lstStyle/>
          <a:p>
            <a:pPr>
              <a:lnSpc>
                <a:spcPts val="8400"/>
              </a:lnSpc>
              <a:spcBef>
                <a:spcPts val="0"/>
              </a:spcBef>
              <a:defRPr b="1" sz="6600" u="sng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</a:t>
            </a:r>
            <a:r>
              <a:t>OVID-19</a:t>
            </a:r>
            <a:r>
              <a:t>:</a:t>
            </a:r>
          </a:p>
          <a:p>
            <a:pPr>
              <a:spcBef>
                <a:spcPts val="0"/>
              </a:spcBef>
              <a:defRPr b="1" i="1" sz="280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Deadly Respiratory Disease</a:t>
            </a:r>
          </a:p>
        </p:txBody>
      </p:sp>
      <p:grpSp>
        <p:nvGrpSpPr>
          <p:cNvPr id="133" name="Group"/>
          <p:cNvGrpSpPr/>
          <p:nvPr/>
        </p:nvGrpSpPr>
        <p:grpSpPr>
          <a:xfrm>
            <a:off x="5451475" y="230186"/>
            <a:ext cx="3514725" cy="668340"/>
            <a:chOff x="0" y="0"/>
            <a:chExt cx="3514725" cy="668339"/>
          </a:xfrm>
        </p:grpSpPr>
        <p:sp>
          <p:nvSpPr>
            <p:cNvPr id="131" name="Rectangle"/>
            <p:cNvSpPr/>
            <p:nvPr/>
          </p:nvSpPr>
          <p:spPr>
            <a:xfrm>
              <a:off x="0" y="-1"/>
              <a:ext cx="3514725" cy="668340"/>
            </a:xfrm>
            <a:prstGeom prst="rect">
              <a:avLst/>
            </a:prstGeom>
            <a:noFill/>
            <a:ln w="9525" cap="flat">
              <a:solidFill>
                <a:srgbClr val="BB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r">
                <a:lnSpc>
                  <a:spcPts val="1600"/>
                </a:lnSpc>
                <a:defRPr sz="13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2" name="ACT UP, Ball Culture, and the AIDS Crisis"/>
            <p:cNvSpPr txBox="1"/>
            <p:nvPr/>
          </p:nvSpPr>
          <p:spPr>
            <a:xfrm>
              <a:off x="50481" y="4761"/>
              <a:ext cx="3413762" cy="6588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rmAutofit fontScale="100000" lnSpcReduction="0"/>
            </a:bodyPr>
            <a:lstStyle>
              <a:lvl1pPr algn="r">
                <a:lnSpc>
                  <a:spcPts val="1600"/>
                </a:lnSpc>
                <a:defRPr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American Individualism and COVID-19</a:t>
              </a:r>
            </a:p>
          </p:txBody>
        </p:sp>
      </p:grpSp>
      <p:sp>
        <p:nvSpPr>
          <p:cNvPr id="134" name="• Which sources make key points and which sources make better  supporting points?…"/>
          <p:cNvSpPr txBox="1"/>
          <p:nvPr/>
        </p:nvSpPr>
        <p:spPr>
          <a:xfrm>
            <a:off x="793432" y="3943350"/>
            <a:ext cx="7512685" cy="1684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Began in 2019 in Wuhan, China</a:t>
            </a:r>
          </a:p>
          <a:p>
            <a:pPr marL="285750" indent="-285750"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Caused a global economic shutdown</a:t>
            </a:r>
          </a:p>
          <a:p>
            <a:pPr marL="285750" indent="-285750"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Distrusted debates about the government’s role in assisting to stop the disease</a:t>
            </a:r>
          </a:p>
          <a:p>
            <a:pPr marL="285750" indent="-285750"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Lack of agreement on citizen’s role in combatting the spread of the disease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lide Number"/>
          <p:cNvSpPr txBox="1"/>
          <p:nvPr>
            <p:ph type="sldNum" sz="quarter" idx="4294967295"/>
          </p:nvPr>
        </p:nvSpPr>
        <p:spPr>
          <a:xfrm>
            <a:off x="8518525" y="6351587"/>
            <a:ext cx="330159" cy="3133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l">
              <a:defRPr sz="1600">
                <a:solidFill>
                  <a:srgbClr val="636D6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37" name="DBQ Document A:…"/>
          <p:cNvSpPr txBox="1"/>
          <p:nvPr>
            <p:ph type="body" idx="4294967295"/>
          </p:nvPr>
        </p:nvSpPr>
        <p:spPr>
          <a:xfrm>
            <a:off x="652462" y="1735136"/>
            <a:ext cx="7699376" cy="4416427"/>
          </a:xfrm>
          <a:prstGeom prst="rect">
            <a:avLst/>
          </a:prstGeom>
          <a:ln w="9525">
            <a:solidFill>
              <a:srgbClr val="FFFFFF"/>
            </a:solidFill>
            <a:round/>
          </a:ln>
        </p:spPr>
        <p:txBody>
          <a:bodyPr>
            <a:normAutofit fontScale="100000" lnSpcReduction="0"/>
          </a:bodyPr>
          <a:lstStyle/>
          <a:p>
            <a:pPr>
              <a:lnSpc>
                <a:spcPts val="8400"/>
              </a:lnSpc>
              <a:spcBef>
                <a:spcPts val="0"/>
              </a:spcBef>
              <a:defRPr b="1" sz="6600" u="sng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Graphic Organizer:</a:t>
            </a:r>
          </a:p>
          <a:p>
            <a:pPr>
              <a:lnSpc>
                <a:spcPts val="8400"/>
              </a:lnSpc>
              <a:spcBef>
                <a:spcPts val="0"/>
              </a:spcBef>
              <a:defRPr b="1" i="1" sz="200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Going Viral: COVID Conspiracies in Historical Perspectives</a:t>
            </a:r>
          </a:p>
        </p:txBody>
      </p:sp>
      <p:grpSp>
        <p:nvGrpSpPr>
          <p:cNvPr id="140" name="Group"/>
          <p:cNvGrpSpPr/>
          <p:nvPr/>
        </p:nvGrpSpPr>
        <p:grpSpPr>
          <a:xfrm>
            <a:off x="5434012" y="230186"/>
            <a:ext cx="3532190" cy="668340"/>
            <a:chOff x="0" y="0"/>
            <a:chExt cx="3532189" cy="668339"/>
          </a:xfrm>
        </p:grpSpPr>
        <p:sp>
          <p:nvSpPr>
            <p:cNvPr id="138" name="Rectangle"/>
            <p:cNvSpPr/>
            <p:nvPr/>
          </p:nvSpPr>
          <p:spPr>
            <a:xfrm>
              <a:off x="-1" y="-1"/>
              <a:ext cx="3532190" cy="668340"/>
            </a:xfrm>
            <a:prstGeom prst="rect">
              <a:avLst/>
            </a:prstGeom>
            <a:noFill/>
            <a:ln w="9525" cap="flat">
              <a:solidFill>
                <a:srgbClr val="BB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r">
                <a:lnSpc>
                  <a:spcPts val="1600"/>
                </a:lnSpc>
                <a:defRPr sz="13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9" name="ACT UP, Ball Culture, and the AIDS Crisis"/>
            <p:cNvSpPr txBox="1"/>
            <p:nvPr/>
          </p:nvSpPr>
          <p:spPr>
            <a:xfrm>
              <a:off x="50481" y="4761"/>
              <a:ext cx="3431226" cy="6588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rmAutofit fontScale="100000" lnSpcReduction="0"/>
            </a:bodyPr>
            <a:lstStyle/>
            <a:p>
              <a:pPr algn="r">
                <a:lnSpc>
                  <a:spcPts val="1600"/>
                </a:lnSpc>
                <a:defRPr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</a:t>
              </a:r>
              <a:r>
                <a:t>merican Individualism and COVID-19</a:t>
              </a:r>
              <a:r>
                <a:t> </a:t>
              </a:r>
            </a:p>
          </p:txBody>
        </p:sp>
      </p:grpSp>
      <p:sp>
        <p:nvSpPr>
          <p:cNvPr id="141" name="What do we already know about ballroom culture and the queer community? Students may have knowledge from:…"/>
          <p:cNvSpPr txBox="1"/>
          <p:nvPr/>
        </p:nvSpPr>
        <p:spPr>
          <a:xfrm>
            <a:off x="793432" y="3943351"/>
            <a:ext cx="7512685" cy="1150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i="1">
                <a:latin typeface="Arial"/>
                <a:ea typeface="Arial"/>
                <a:cs typeface="Arial"/>
                <a:sym typeface="Arial"/>
              </a:defRPr>
            </a:pPr>
            <a:r>
              <a:t>How do we see suspicion of authority playing out in public reactions?</a:t>
            </a:r>
          </a:p>
          <a:p>
            <a:pPr marL="285750" indent="-285750">
              <a:buSzPct val="100000"/>
              <a:buFont typeface="Arial"/>
              <a:buChar char="•"/>
              <a:defRPr i="1">
                <a:latin typeface="Arial"/>
                <a:ea typeface="Arial"/>
                <a:cs typeface="Arial"/>
                <a:sym typeface="Arial"/>
              </a:defRPr>
            </a:pPr>
            <a:r>
              <a:t>How do we see suspicion of foreign actors playing out in public reactions?</a:t>
            </a:r>
          </a:p>
          <a:p>
            <a:pPr marL="285750" indent="-285750">
              <a:buSzPct val="100000"/>
              <a:buFont typeface="Arial"/>
              <a:buChar char="•"/>
              <a:defRPr i="1">
                <a:latin typeface="Arial"/>
                <a:ea typeface="Arial"/>
                <a:cs typeface="Arial"/>
                <a:sym typeface="Arial"/>
              </a:defRPr>
            </a:pPr>
            <a:r>
              <a:t>How do we see fear of globalization playing out in public reactions?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/>
          <p:nvPr>
            <p:ph type="sldNum" sz="quarter" idx="4294967295"/>
          </p:nvPr>
        </p:nvSpPr>
        <p:spPr>
          <a:xfrm>
            <a:off x="8518525" y="6351587"/>
            <a:ext cx="330159" cy="3133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l">
              <a:defRPr sz="1600">
                <a:solidFill>
                  <a:srgbClr val="636D6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44" name="DBQ Document A:…"/>
          <p:cNvSpPr txBox="1"/>
          <p:nvPr>
            <p:ph type="body" idx="4294967295"/>
          </p:nvPr>
        </p:nvSpPr>
        <p:spPr>
          <a:xfrm>
            <a:off x="652462" y="1735136"/>
            <a:ext cx="7699376" cy="4416427"/>
          </a:xfrm>
          <a:prstGeom prst="rect">
            <a:avLst/>
          </a:prstGeom>
          <a:ln w="9525">
            <a:solidFill>
              <a:srgbClr val="FFFFFF"/>
            </a:solidFill>
            <a:round/>
          </a:ln>
        </p:spPr>
        <p:txBody>
          <a:bodyPr>
            <a:normAutofit fontScale="100000" lnSpcReduction="0"/>
          </a:bodyPr>
          <a:lstStyle/>
          <a:p>
            <a:pPr>
              <a:lnSpc>
                <a:spcPts val="8400"/>
              </a:lnSpc>
              <a:spcBef>
                <a:spcPts val="0"/>
              </a:spcBef>
              <a:defRPr b="1" sz="4800" u="sng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Citizen’s Support Chart:</a:t>
            </a:r>
            <a:endParaRPr sz="6600"/>
          </a:p>
          <a:p>
            <a:pPr>
              <a:lnSpc>
                <a:spcPts val="8400"/>
              </a:lnSpc>
              <a:spcBef>
                <a:spcPts val="0"/>
              </a:spcBef>
              <a:defRPr b="1" i="1" sz="200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Consider the following for the Citizen’s Support Chart</a:t>
            </a:r>
          </a:p>
        </p:txBody>
      </p:sp>
      <p:grpSp>
        <p:nvGrpSpPr>
          <p:cNvPr id="147" name="Group"/>
          <p:cNvGrpSpPr/>
          <p:nvPr/>
        </p:nvGrpSpPr>
        <p:grpSpPr>
          <a:xfrm>
            <a:off x="5434012" y="230186"/>
            <a:ext cx="3532190" cy="668340"/>
            <a:chOff x="0" y="0"/>
            <a:chExt cx="3532189" cy="668339"/>
          </a:xfrm>
        </p:grpSpPr>
        <p:sp>
          <p:nvSpPr>
            <p:cNvPr id="145" name="Rectangle"/>
            <p:cNvSpPr/>
            <p:nvPr/>
          </p:nvSpPr>
          <p:spPr>
            <a:xfrm>
              <a:off x="-1" y="-1"/>
              <a:ext cx="3532190" cy="668340"/>
            </a:xfrm>
            <a:prstGeom prst="rect">
              <a:avLst/>
            </a:prstGeom>
            <a:noFill/>
            <a:ln w="9525" cap="flat">
              <a:solidFill>
                <a:srgbClr val="BB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r">
                <a:lnSpc>
                  <a:spcPts val="1600"/>
                </a:lnSpc>
                <a:defRPr sz="13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6" name="ACT UP, Ball Culture, and the AIDS Crisis"/>
            <p:cNvSpPr txBox="1"/>
            <p:nvPr/>
          </p:nvSpPr>
          <p:spPr>
            <a:xfrm>
              <a:off x="50481" y="4761"/>
              <a:ext cx="3431226" cy="6588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rmAutofit fontScale="100000" lnSpcReduction="0"/>
            </a:bodyPr>
            <a:lstStyle>
              <a:lvl1pPr algn="r">
                <a:lnSpc>
                  <a:spcPts val="1600"/>
                </a:lnSpc>
                <a:defRPr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American Individualism and COVID-19</a:t>
              </a:r>
            </a:p>
          </p:txBody>
        </p:sp>
      </p:grpSp>
      <p:sp>
        <p:nvSpPr>
          <p:cNvPr id="148" name="• What type of source is this?…"/>
          <p:cNvSpPr txBox="1"/>
          <p:nvPr/>
        </p:nvSpPr>
        <p:spPr>
          <a:xfrm>
            <a:off x="793432" y="3943351"/>
            <a:ext cx="7512685" cy="884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•	</a:t>
            </a:r>
            <a:r>
              <a:t>Based on the reading, estimate visually how much public support for government initiatives and mobilization efforts there was at the indicated events throughout time.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/>
          <p:nvPr>
            <p:ph type="sldNum" sz="quarter" idx="4294967295"/>
          </p:nvPr>
        </p:nvSpPr>
        <p:spPr>
          <a:xfrm>
            <a:off x="8518525" y="6351587"/>
            <a:ext cx="330159" cy="3133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l">
              <a:defRPr sz="1600">
                <a:solidFill>
                  <a:srgbClr val="636D6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51" name="ACT UP, Ball Culture, and the AIDS Crisis"/>
          <p:cNvSpPr txBox="1"/>
          <p:nvPr>
            <p:ph type="body" sz="quarter" idx="4294967295"/>
          </p:nvPr>
        </p:nvSpPr>
        <p:spPr>
          <a:xfrm>
            <a:off x="5375275" y="242886"/>
            <a:ext cx="3590925" cy="668340"/>
          </a:xfrm>
          <a:prstGeom prst="rect">
            <a:avLst/>
          </a:prstGeom>
          <a:ln w="9525">
            <a:solidFill>
              <a:srgbClr val="BB0000"/>
            </a:solidFill>
            <a:round/>
          </a:ln>
        </p:spPr>
        <p:txBody>
          <a:bodyPr>
            <a:normAutofit fontScale="100000" lnSpcReduction="0"/>
          </a:bodyPr>
          <a:lstStyle>
            <a:lvl1pPr algn="r">
              <a:lnSpc>
                <a:spcPts val="1600"/>
              </a:lnSpc>
              <a:spcBef>
                <a:spcPts val="0"/>
              </a:spcBef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American Individualism and COVID-19</a:t>
            </a:r>
          </a:p>
        </p:txBody>
      </p:sp>
      <p:grpSp>
        <p:nvGrpSpPr>
          <p:cNvPr id="154" name="Group"/>
          <p:cNvGrpSpPr/>
          <p:nvPr/>
        </p:nvGrpSpPr>
        <p:grpSpPr>
          <a:xfrm>
            <a:off x="652461" y="1220786"/>
            <a:ext cx="7878766" cy="4418015"/>
            <a:chOff x="0" y="0"/>
            <a:chExt cx="7878764" cy="4418014"/>
          </a:xfrm>
        </p:grpSpPr>
        <p:sp>
          <p:nvSpPr>
            <p:cNvPr id="152" name="Rectangle"/>
            <p:cNvSpPr/>
            <p:nvPr/>
          </p:nvSpPr>
          <p:spPr>
            <a:xfrm>
              <a:off x="-1" y="-1"/>
              <a:ext cx="7878766" cy="4418015"/>
            </a:xfrm>
            <a:prstGeom prst="rect">
              <a:avLst/>
            </a:prstGeom>
            <a:noFill/>
            <a:ln w="9525" cap="flat">
              <a:solidFill>
                <a:srgbClr val="BB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1" sz="3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3" name="DBQ Essay Organizer:…"/>
            <p:cNvSpPr txBox="1"/>
            <p:nvPr/>
          </p:nvSpPr>
          <p:spPr>
            <a:xfrm>
              <a:off x="50481" y="4761"/>
              <a:ext cx="7777802" cy="44084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rmAutofit fontScale="100000" lnSpcReduction="0"/>
            </a:bodyPr>
            <a:lstStyle/>
            <a:p>
              <a:pPr defTabSz="438911">
                <a:lnSpc>
                  <a:spcPts val="8000"/>
                </a:lnSpc>
                <a:defRPr b="1" sz="7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Discussion:</a:t>
              </a:r>
            </a:p>
            <a:p>
              <a:pPr marL="457200" indent="-457200" defTabSz="438911">
                <a:lnSpc>
                  <a:spcPct val="90000"/>
                </a:lnSpc>
                <a:buSzPct val="100000"/>
                <a:buFont typeface="Arial"/>
                <a:buChar char="•"/>
                <a:defRPr b="1"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What general trends do we think we see over time in terms of the public’s willingness to mobilize for common purpose?</a:t>
              </a:r>
            </a:p>
            <a:p>
              <a:pPr marL="457200" indent="-457200" defTabSz="438911">
                <a:lnSpc>
                  <a:spcPct val="90000"/>
                </a:lnSpc>
                <a:buSzPct val="100000"/>
                <a:buFont typeface="Arial"/>
                <a:buChar char="•"/>
                <a:defRPr b="1"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What events have contributed to this trend?</a:t>
              </a:r>
            </a:p>
            <a:p>
              <a:pPr marL="457200" indent="-457200" defTabSz="438911">
                <a:lnSpc>
                  <a:spcPct val="90000"/>
                </a:lnSpc>
                <a:buSzPct val="100000"/>
                <a:buFont typeface="Arial"/>
                <a:buChar char="•"/>
                <a:defRPr b="1"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How are today’s challenges similar to or different from those of the past?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Number"/>
          <p:cNvSpPr txBox="1"/>
          <p:nvPr>
            <p:ph type="sldNum" sz="quarter" idx="4294967295"/>
          </p:nvPr>
        </p:nvSpPr>
        <p:spPr>
          <a:xfrm>
            <a:off x="8518524" y="6351587"/>
            <a:ext cx="330160" cy="3133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l">
              <a:defRPr sz="1600">
                <a:solidFill>
                  <a:srgbClr val="636D6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59" name="Group"/>
          <p:cNvGrpSpPr/>
          <p:nvPr/>
        </p:nvGrpSpPr>
        <p:grpSpPr>
          <a:xfrm>
            <a:off x="4135436" y="1828799"/>
            <a:ext cx="4702177" cy="4525966"/>
            <a:chOff x="0" y="0"/>
            <a:chExt cx="4702176" cy="4525964"/>
          </a:xfrm>
        </p:grpSpPr>
        <p:sp>
          <p:nvSpPr>
            <p:cNvPr id="157" name="Rectangle"/>
            <p:cNvSpPr/>
            <p:nvPr/>
          </p:nvSpPr>
          <p:spPr>
            <a:xfrm>
              <a:off x="-1" y="-1"/>
              <a:ext cx="4702177" cy="4525966"/>
            </a:xfrm>
            <a:prstGeom prst="rect">
              <a:avLst/>
            </a:prstGeom>
            <a:no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600"/>
                </a:spcBef>
                <a:defRPr i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8" name="Exit Ticket…"/>
            <p:cNvSpPr txBox="1"/>
            <p:nvPr/>
          </p:nvSpPr>
          <p:spPr>
            <a:xfrm>
              <a:off x="50481" y="4761"/>
              <a:ext cx="4601214" cy="32335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lnSpc>
                  <a:spcPts val="3400"/>
                </a:lnSpc>
                <a:defRPr sz="3200">
                  <a:solidFill>
                    <a:srgbClr val="BB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Exit Ticket</a:t>
              </a:r>
            </a:p>
            <a:p>
              <a:pPr lvl="1">
                <a:spcBef>
                  <a:spcPts val="600"/>
                </a:spcBef>
                <a:defRPr sz="2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At the bottom of your Citizen Support Chart, return to the Essential Question from the beginning of the lesson:</a:t>
              </a:r>
            </a:p>
            <a:p>
              <a:pPr lvl="1">
                <a:spcBef>
                  <a:spcPts val="600"/>
                </a:spcBef>
                <a:defRPr i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	•</a:t>
              </a:r>
              <a:r>
                <a:t>How has the increased sense of American Individualism created challenges in fighting COVID-19?</a:t>
              </a:r>
            </a:p>
          </p:txBody>
        </p:sp>
      </p:grpSp>
      <p:sp>
        <p:nvSpPr>
          <p:cNvPr id="160" name="ACT UP, Ball Culture, and the AIDS Crisis"/>
          <p:cNvSpPr txBox="1"/>
          <p:nvPr>
            <p:ph type="body" sz="quarter" idx="4294967295"/>
          </p:nvPr>
        </p:nvSpPr>
        <p:spPr>
          <a:xfrm>
            <a:off x="5451475" y="230186"/>
            <a:ext cx="3514725" cy="668340"/>
          </a:xfrm>
          <a:prstGeom prst="rect">
            <a:avLst/>
          </a:prstGeom>
          <a:ln w="9525">
            <a:solidFill>
              <a:srgbClr val="BB0000"/>
            </a:solidFill>
            <a:round/>
          </a:ln>
        </p:spPr>
        <p:txBody>
          <a:bodyPr>
            <a:normAutofit fontScale="100000" lnSpcReduction="0"/>
          </a:bodyPr>
          <a:lstStyle>
            <a:lvl1pPr algn="r">
              <a:lnSpc>
                <a:spcPts val="1600"/>
              </a:lnSpc>
              <a:spcBef>
                <a:spcPts val="0"/>
              </a:spcBef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American Individualism and COVID-19</a:t>
            </a:r>
          </a:p>
        </p:txBody>
      </p:sp>
      <p:pic>
        <p:nvPicPr>
          <p:cNvPr id="16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550" y="1035050"/>
            <a:ext cx="4051300" cy="565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4294967295"/>
          </p:nvPr>
        </p:nvSpPr>
        <p:spPr>
          <a:xfrm>
            <a:off x="8518525" y="6351587"/>
            <a:ext cx="217149" cy="3133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l">
              <a:defRPr sz="1600">
                <a:solidFill>
                  <a:srgbClr val="636D6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6" name="- Ryan White, 1971-1990…"/>
          <p:cNvSpPr txBox="1"/>
          <p:nvPr>
            <p:ph type="body" sz="quarter" idx="4294967295"/>
          </p:nvPr>
        </p:nvSpPr>
        <p:spPr>
          <a:xfrm>
            <a:off x="3621023" y="5372098"/>
            <a:ext cx="4651440" cy="1095378"/>
          </a:xfrm>
          <a:prstGeom prst="rect">
            <a:avLst/>
          </a:prstGeom>
          <a:ln w="9525">
            <a:solidFill>
              <a:srgbClr val="FFFFFF"/>
            </a:solidFill>
            <a:round/>
          </a:ln>
        </p:spPr>
        <p:txBody>
          <a:bodyPr>
            <a:normAutofit fontScale="100000" lnSpcReduction="0"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  <a:defRPr sz="2400">
                <a:solidFill>
                  <a:srgbClr val="636D6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 </a:t>
            </a:r>
            <a:r>
              <a:t>Fyodor Dostoevsky</a:t>
            </a:r>
            <a:r>
              <a:t>, </a:t>
            </a:r>
            <a:r>
              <a:t>1821-1881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defRPr sz="1600">
                <a:solidFill>
                  <a:srgbClr val="636D6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Notes from the Underground</a:t>
            </a:r>
          </a:p>
        </p:txBody>
      </p:sp>
      <p:sp>
        <p:nvSpPr>
          <p:cNvPr id="67" name="“Because of the lack of education on AIDS, discrimination, fear, panic, and lies surrounded me.”"/>
          <p:cNvSpPr txBox="1"/>
          <p:nvPr/>
        </p:nvSpPr>
        <p:spPr>
          <a:xfrm>
            <a:off x="883919" y="1735137"/>
            <a:ext cx="7342824" cy="362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>
              <a:spcBef>
                <a:spcPts val="700"/>
              </a:spcBef>
              <a:defRPr sz="3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“</a:t>
            </a:r>
            <a:r>
              <a:t>I say let the world go to hell, but I should always have my tea</a:t>
            </a:r>
            <a:r>
              <a:t>.”</a:t>
            </a:r>
          </a:p>
        </p:txBody>
      </p:sp>
      <p:grpSp>
        <p:nvGrpSpPr>
          <p:cNvPr id="70" name="Group"/>
          <p:cNvGrpSpPr/>
          <p:nvPr/>
        </p:nvGrpSpPr>
        <p:grpSpPr>
          <a:xfrm>
            <a:off x="5257800" y="230186"/>
            <a:ext cx="3708400" cy="668340"/>
            <a:chOff x="0" y="0"/>
            <a:chExt cx="3708400" cy="668339"/>
          </a:xfrm>
        </p:grpSpPr>
        <p:sp>
          <p:nvSpPr>
            <p:cNvPr id="68" name="Rectangle"/>
            <p:cNvSpPr/>
            <p:nvPr/>
          </p:nvSpPr>
          <p:spPr>
            <a:xfrm>
              <a:off x="0" y="-1"/>
              <a:ext cx="3708400" cy="668340"/>
            </a:xfrm>
            <a:prstGeom prst="rect">
              <a:avLst/>
            </a:prstGeom>
            <a:noFill/>
            <a:ln w="9525" cap="flat">
              <a:solidFill>
                <a:srgbClr val="BB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r">
                <a:lnSpc>
                  <a:spcPts val="1600"/>
                </a:lnSpc>
                <a:defRPr sz="13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9" name="ACT UP, Ball Culture, and the AIDS Crisis"/>
            <p:cNvSpPr txBox="1"/>
            <p:nvPr/>
          </p:nvSpPr>
          <p:spPr>
            <a:xfrm>
              <a:off x="50481" y="4761"/>
              <a:ext cx="3607437" cy="6588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rmAutofit fontScale="100000" lnSpcReduction="0"/>
            </a:bodyPr>
            <a:lstStyle>
              <a:lvl1pPr algn="r">
                <a:lnSpc>
                  <a:spcPts val="1600"/>
                </a:lnSpc>
                <a:defRPr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American Individualism and COVID-19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"/>
          <p:cNvSpPr txBox="1"/>
          <p:nvPr>
            <p:ph type="sldNum" sz="quarter" idx="4294967295"/>
          </p:nvPr>
        </p:nvSpPr>
        <p:spPr>
          <a:xfrm>
            <a:off x="8518525" y="6351587"/>
            <a:ext cx="217149" cy="3133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l">
              <a:defRPr sz="1600">
                <a:solidFill>
                  <a:srgbClr val="636D6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3" name="ACT UP, Ball Culture, and the AIDS Crisis"/>
          <p:cNvSpPr txBox="1"/>
          <p:nvPr>
            <p:ph type="body" sz="quarter" idx="4294967295"/>
          </p:nvPr>
        </p:nvSpPr>
        <p:spPr>
          <a:xfrm>
            <a:off x="5375275" y="242886"/>
            <a:ext cx="3590925" cy="668340"/>
          </a:xfrm>
          <a:prstGeom prst="rect">
            <a:avLst/>
          </a:prstGeom>
          <a:ln w="9525">
            <a:solidFill>
              <a:srgbClr val="BB0000"/>
            </a:solidFill>
            <a:round/>
          </a:ln>
        </p:spPr>
        <p:txBody>
          <a:bodyPr>
            <a:normAutofit fontScale="100000" lnSpcReduction="0"/>
          </a:bodyPr>
          <a:lstStyle>
            <a:lvl1pPr algn="r">
              <a:lnSpc>
                <a:spcPts val="1600"/>
              </a:lnSpc>
              <a:spcBef>
                <a:spcPts val="0"/>
              </a:spcBef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American Individualism and COVID-19</a:t>
            </a:r>
          </a:p>
        </p:txBody>
      </p:sp>
      <p:grpSp>
        <p:nvGrpSpPr>
          <p:cNvPr id="76" name="Group"/>
          <p:cNvGrpSpPr/>
          <p:nvPr/>
        </p:nvGrpSpPr>
        <p:grpSpPr>
          <a:xfrm>
            <a:off x="657033" y="1225358"/>
            <a:ext cx="7878766" cy="4418015"/>
            <a:chOff x="0" y="0"/>
            <a:chExt cx="7878764" cy="4418014"/>
          </a:xfrm>
        </p:grpSpPr>
        <p:sp>
          <p:nvSpPr>
            <p:cNvPr id="74" name="Rectangle"/>
            <p:cNvSpPr/>
            <p:nvPr/>
          </p:nvSpPr>
          <p:spPr>
            <a:xfrm>
              <a:off x="-1" y="-1"/>
              <a:ext cx="7878766" cy="4418015"/>
            </a:xfrm>
            <a:prstGeom prst="rect">
              <a:avLst/>
            </a:prstGeom>
            <a:noFill/>
            <a:ln w="9525" cap="flat">
              <a:solidFill>
                <a:srgbClr val="BB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1" sz="3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5" name="DBQ Essay Organizer:…"/>
            <p:cNvSpPr txBox="1"/>
            <p:nvPr/>
          </p:nvSpPr>
          <p:spPr>
            <a:xfrm>
              <a:off x="50481" y="4761"/>
              <a:ext cx="7777802" cy="44084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rmAutofit fontScale="100000" lnSpcReduction="0"/>
            </a:bodyPr>
            <a:lstStyle/>
            <a:p>
              <a:pPr defTabSz="438911">
                <a:lnSpc>
                  <a:spcPts val="8000"/>
                </a:lnSpc>
                <a:defRPr b="1" sz="7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Bell Ringer:</a:t>
              </a:r>
            </a:p>
            <a:p>
              <a:pPr marL="457200" indent="-457200" defTabSz="438911">
                <a:lnSpc>
                  <a:spcPct val="120000"/>
                </a:lnSpc>
                <a:buSzPct val="100000"/>
                <a:buFont typeface="Arial"/>
                <a:buChar char="•"/>
                <a:defRPr b="1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What connections can you make between the images?</a:t>
              </a:r>
              <a:endParaRPr sz="7600"/>
            </a:p>
            <a:p>
              <a:pPr marL="457200" indent="-457200" defTabSz="438911">
                <a:lnSpc>
                  <a:spcPct val="120000"/>
                </a:lnSpc>
                <a:buSzPct val="100000"/>
                <a:buFont typeface="Arial"/>
                <a:buChar char="•"/>
                <a:defRPr b="1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What is likely different between these two eras?</a:t>
              </a:r>
              <a:endParaRPr sz="7600"/>
            </a:p>
            <a:p>
              <a:pPr marL="457200" indent="-457200" defTabSz="438911">
                <a:lnSpc>
                  <a:spcPct val="120000"/>
                </a:lnSpc>
                <a:buSzPct val="100000"/>
                <a:buFont typeface="Arial"/>
                <a:buChar char="•"/>
                <a:defRPr b="1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What reasons do you think people have for these protests?</a:t>
              </a:r>
            </a:p>
          </p:txBody>
        </p:sp>
      </p:grpSp>
      <p:pic>
        <p:nvPicPr>
          <p:cNvPr id="77" name="Google Shape;100;p15" descr="Google Shape;100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983" y="3873495"/>
            <a:ext cx="1701042" cy="1701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Google Shape;101;p15" descr="Google Shape;101;p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5096" y="3873496"/>
            <a:ext cx="2268057" cy="1701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Google Shape;99;p15" descr="Google Shape;99;p1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58407" y="3873496"/>
            <a:ext cx="2180824" cy="1701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Google Shape;102;p15" descr="Google Shape;102;p15"/>
          <p:cNvPicPr>
            <a:picLocks noChangeAspect="1"/>
          </p:cNvPicPr>
          <p:nvPr/>
        </p:nvPicPr>
        <p:blipFill>
          <a:blip r:embed="rId5">
            <a:extLst/>
          </a:blip>
          <a:srcRect l="0" t="0" r="34153" b="0"/>
          <a:stretch>
            <a:fillRect/>
          </a:stretch>
        </p:blipFill>
        <p:spPr>
          <a:xfrm>
            <a:off x="6894486" y="3873513"/>
            <a:ext cx="1991199" cy="1701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Number"/>
          <p:cNvSpPr txBox="1"/>
          <p:nvPr>
            <p:ph type="sldNum" sz="quarter" idx="4294967295"/>
          </p:nvPr>
        </p:nvSpPr>
        <p:spPr>
          <a:xfrm>
            <a:off x="8518525" y="6351587"/>
            <a:ext cx="217149" cy="3133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l">
              <a:defRPr sz="1600">
                <a:solidFill>
                  <a:srgbClr val="636D6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3" name="Learning Objectives:…"/>
          <p:cNvSpPr txBox="1"/>
          <p:nvPr>
            <p:ph type="body" idx="4294967295"/>
          </p:nvPr>
        </p:nvSpPr>
        <p:spPr>
          <a:xfrm>
            <a:off x="512762" y="1273175"/>
            <a:ext cx="8229601" cy="4525963"/>
          </a:xfrm>
          <a:prstGeom prst="rect">
            <a:avLst/>
          </a:prstGeom>
          <a:ln w="9525">
            <a:solidFill>
              <a:srgbClr val="FFFFFF"/>
            </a:solidFill>
            <a:round/>
          </a:ln>
        </p:spPr>
        <p:txBody>
          <a:bodyPr>
            <a:normAutofit fontScale="100000" lnSpcReduction="0"/>
          </a:bodyPr>
          <a:lstStyle/>
          <a:p>
            <a:pPr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Learning Objectives: </a:t>
            </a:r>
          </a:p>
          <a:p>
            <a:pPr>
              <a:defRPr b="1" u="sng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LO1:</a:t>
            </a:r>
            <a:r>
              <a:rPr b="0" u="none"/>
              <a:t> SWBAT </a:t>
            </a:r>
            <a:r>
              <a:rPr b="0" u="none"/>
              <a:t>compare American xenophobia and distrust between the Spanish Flu and COVID-19</a:t>
            </a:r>
          </a:p>
          <a:p>
            <a:pPr>
              <a:defRPr b="1" u="sng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LO2:</a:t>
            </a:r>
            <a:r>
              <a:rPr b="0" u="none"/>
              <a:t> SWBAT</a:t>
            </a:r>
            <a:r>
              <a:rPr b="0" u="none"/>
              <a:t> chart changes in citizen support for government actions over time</a:t>
            </a:r>
          </a:p>
        </p:txBody>
      </p:sp>
      <p:grpSp>
        <p:nvGrpSpPr>
          <p:cNvPr id="86" name="Group"/>
          <p:cNvGrpSpPr/>
          <p:nvPr/>
        </p:nvGrpSpPr>
        <p:grpSpPr>
          <a:xfrm>
            <a:off x="5151437" y="230186"/>
            <a:ext cx="3814764" cy="668340"/>
            <a:chOff x="0" y="0"/>
            <a:chExt cx="3814762" cy="668339"/>
          </a:xfrm>
        </p:grpSpPr>
        <p:sp>
          <p:nvSpPr>
            <p:cNvPr id="84" name="Rectangle"/>
            <p:cNvSpPr/>
            <p:nvPr/>
          </p:nvSpPr>
          <p:spPr>
            <a:xfrm>
              <a:off x="0" y="-1"/>
              <a:ext cx="3814764" cy="668340"/>
            </a:xfrm>
            <a:prstGeom prst="rect">
              <a:avLst/>
            </a:prstGeom>
            <a:noFill/>
            <a:ln w="9525" cap="flat">
              <a:solidFill>
                <a:srgbClr val="BB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r">
                <a:lnSpc>
                  <a:spcPts val="1600"/>
                </a:lnSpc>
                <a:defRPr sz="13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5" name="ACT UP, Ball Culture, and the AIDS Crisis"/>
            <p:cNvSpPr txBox="1"/>
            <p:nvPr/>
          </p:nvSpPr>
          <p:spPr>
            <a:xfrm>
              <a:off x="50482" y="4761"/>
              <a:ext cx="3713800" cy="6588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rmAutofit fontScale="100000" lnSpcReduction="0"/>
            </a:bodyPr>
            <a:lstStyle>
              <a:lvl1pPr algn="r">
                <a:lnSpc>
                  <a:spcPts val="1600"/>
                </a:lnSpc>
                <a:defRPr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American Individualism and COVID-19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lide Number"/>
          <p:cNvSpPr txBox="1"/>
          <p:nvPr>
            <p:ph type="sldNum" sz="quarter" idx="4294967295"/>
          </p:nvPr>
        </p:nvSpPr>
        <p:spPr>
          <a:xfrm>
            <a:off x="8518525" y="6351587"/>
            <a:ext cx="217149" cy="3133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l">
              <a:defRPr sz="1600">
                <a:solidFill>
                  <a:srgbClr val="636D6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91" name="Group"/>
          <p:cNvGrpSpPr/>
          <p:nvPr/>
        </p:nvGrpSpPr>
        <p:grpSpPr>
          <a:xfrm>
            <a:off x="4135436" y="1828799"/>
            <a:ext cx="4702177" cy="4525966"/>
            <a:chOff x="0" y="0"/>
            <a:chExt cx="4702176" cy="4525964"/>
          </a:xfrm>
        </p:grpSpPr>
        <p:sp>
          <p:nvSpPr>
            <p:cNvPr id="89" name="Rectangle"/>
            <p:cNvSpPr/>
            <p:nvPr/>
          </p:nvSpPr>
          <p:spPr>
            <a:xfrm>
              <a:off x="-1" y="-1"/>
              <a:ext cx="4702177" cy="4525966"/>
            </a:xfrm>
            <a:prstGeom prst="rect">
              <a:avLst/>
            </a:prstGeom>
            <a:no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600"/>
                </a:spcBef>
                <a:defRPr i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0" name="Question:…"/>
            <p:cNvSpPr txBox="1"/>
            <p:nvPr/>
          </p:nvSpPr>
          <p:spPr>
            <a:xfrm>
              <a:off x="50481" y="4762"/>
              <a:ext cx="4601214" cy="2687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lnSpc>
                  <a:spcPts val="3400"/>
                </a:lnSpc>
                <a:defRPr i="1" sz="3200">
                  <a:solidFill>
                    <a:srgbClr val="BB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Question: </a:t>
              </a:r>
            </a:p>
            <a:p>
              <a:pPr>
                <a:lnSpc>
                  <a:spcPts val="3400"/>
                </a:lnSpc>
                <a:defRPr sz="2400">
                  <a:solidFill>
                    <a:srgbClr val="BB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How has the increased sense of American Individualism created challenges in fighting COVID-19?</a:t>
              </a:r>
            </a:p>
            <a:p>
              <a:pPr lvl="1">
                <a:spcBef>
                  <a:spcPts val="600"/>
                </a:spcBef>
                <a:defRPr i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	•What do the learning objectives and compelling question tell us about our focus for today? </a:t>
              </a:r>
            </a:p>
          </p:txBody>
        </p:sp>
      </p:grpSp>
      <p:sp>
        <p:nvSpPr>
          <p:cNvPr id="92" name="ACT UP, Ball Culture, and the AIDS Crisis"/>
          <p:cNvSpPr txBox="1"/>
          <p:nvPr>
            <p:ph type="body" sz="quarter" idx="4294967295"/>
          </p:nvPr>
        </p:nvSpPr>
        <p:spPr>
          <a:xfrm>
            <a:off x="5310187" y="230186"/>
            <a:ext cx="3656014" cy="668340"/>
          </a:xfrm>
          <a:prstGeom prst="rect">
            <a:avLst/>
          </a:prstGeom>
          <a:ln w="9525">
            <a:solidFill>
              <a:srgbClr val="BB0000"/>
            </a:solidFill>
            <a:round/>
          </a:ln>
        </p:spPr>
        <p:txBody>
          <a:bodyPr>
            <a:normAutofit fontScale="100000" lnSpcReduction="0"/>
          </a:bodyPr>
          <a:lstStyle>
            <a:lvl1pPr algn="r">
              <a:lnSpc>
                <a:spcPts val="1600"/>
              </a:lnSpc>
              <a:spcBef>
                <a:spcPts val="0"/>
              </a:spcBef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American Individualism and COVID-19</a:t>
            </a:r>
          </a:p>
        </p:txBody>
      </p:sp>
      <p:pic>
        <p:nvPicPr>
          <p:cNvPr id="93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28675" t="239" r="32824" b="239"/>
          <a:stretch>
            <a:fillRect/>
          </a:stretch>
        </p:blipFill>
        <p:spPr>
          <a:xfrm>
            <a:off x="31253" y="958850"/>
            <a:ext cx="4013841" cy="58363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lide Number"/>
          <p:cNvSpPr txBox="1"/>
          <p:nvPr>
            <p:ph type="sldNum" sz="quarter" idx="4294967295"/>
          </p:nvPr>
        </p:nvSpPr>
        <p:spPr>
          <a:xfrm>
            <a:off x="8518525" y="6351587"/>
            <a:ext cx="217149" cy="3133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l">
              <a:defRPr sz="1600">
                <a:solidFill>
                  <a:srgbClr val="636D6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96" name="DBQ Source Packets:…"/>
          <p:cNvSpPr txBox="1"/>
          <p:nvPr>
            <p:ph type="body" idx="4294967295"/>
          </p:nvPr>
        </p:nvSpPr>
        <p:spPr>
          <a:xfrm>
            <a:off x="652461" y="1220787"/>
            <a:ext cx="7878765" cy="4418013"/>
          </a:xfrm>
          <a:prstGeom prst="rect">
            <a:avLst/>
          </a:prstGeom>
          <a:ln w="9525">
            <a:solidFill>
              <a:srgbClr val="BB0000"/>
            </a:solidFill>
            <a:round/>
          </a:ln>
        </p:spPr>
        <p:txBody>
          <a:bodyPr>
            <a:normAutofit fontScale="100000" lnSpcReduction="0"/>
          </a:bodyPr>
          <a:lstStyle/>
          <a:p>
            <a:pPr defTabSz="448055">
              <a:lnSpc>
                <a:spcPts val="8200"/>
              </a:lnSpc>
              <a:spcBef>
                <a:spcPts val="0"/>
              </a:spcBef>
              <a:defRPr b="1" sz="7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Key Vocabulary:</a:t>
            </a:r>
          </a:p>
          <a:p>
            <a:pPr defTabSz="448055">
              <a:spcBef>
                <a:spcPts val="0"/>
              </a:spcBef>
              <a:defRPr b="1" sz="3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Important concepts and events about pandemics and America</a:t>
            </a:r>
          </a:p>
        </p:txBody>
      </p:sp>
      <p:grpSp>
        <p:nvGrpSpPr>
          <p:cNvPr id="99" name="Group"/>
          <p:cNvGrpSpPr/>
          <p:nvPr/>
        </p:nvGrpSpPr>
        <p:grpSpPr>
          <a:xfrm>
            <a:off x="5399087" y="242886"/>
            <a:ext cx="3567115" cy="668340"/>
            <a:chOff x="0" y="0"/>
            <a:chExt cx="3567114" cy="668339"/>
          </a:xfrm>
        </p:grpSpPr>
        <p:sp>
          <p:nvSpPr>
            <p:cNvPr id="97" name="Rectangle"/>
            <p:cNvSpPr/>
            <p:nvPr/>
          </p:nvSpPr>
          <p:spPr>
            <a:xfrm>
              <a:off x="-1" y="-1"/>
              <a:ext cx="3567115" cy="668340"/>
            </a:xfrm>
            <a:prstGeom prst="rect">
              <a:avLst/>
            </a:prstGeom>
            <a:noFill/>
            <a:ln w="9525" cap="flat">
              <a:solidFill>
                <a:srgbClr val="BB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r">
                <a:lnSpc>
                  <a:spcPts val="1600"/>
                </a:lnSpc>
                <a:defRPr sz="13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8" name="ACT UP, Ball Culture, and the AIDS Crisis"/>
            <p:cNvSpPr txBox="1"/>
            <p:nvPr/>
          </p:nvSpPr>
          <p:spPr>
            <a:xfrm>
              <a:off x="50481" y="4761"/>
              <a:ext cx="3466151" cy="6588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rmAutofit fontScale="100000" lnSpcReduction="0"/>
            </a:bodyPr>
            <a:lstStyle>
              <a:lvl1pPr algn="r">
                <a:lnSpc>
                  <a:spcPts val="1600"/>
                </a:lnSpc>
                <a:defRPr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American Individualism and COVID-19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lide Number"/>
          <p:cNvSpPr txBox="1"/>
          <p:nvPr>
            <p:ph type="sldNum" sz="quarter" idx="4294967295"/>
          </p:nvPr>
        </p:nvSpPr>
        <p:spPr>
          <a:xfrm>
            <a:off x="8518525" y="6351587"/>
            <a:ext cx="217149" cy="3133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l">
              <a:defRPr sz="1600">
                <a:solidFill>
                  <a:srgbClr val="636D6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02" name="Check-In:…"/>
          <p:cNvSpPr txBox="1"/>
          <p:nvPr>
            <p:ph type="body" idx="4294967295"/>
          </p:nvPr>
        </p:nvSpPr>
        <p:spPr>
          <a:xfrm>
            <a:off x="652462" y="1735136"/>
            <a:ext cx="7699376" cy="4416427"/>
          </a:xfrm>
          <a:prstGeom prst="rect">
            <a:avLst/>
          </a:prstGeom>
          <a:ln w="9525">
            <a:solidFill>
              <a:srgbClr val="FFFFFF"/>
            </a:solidFill>
            <a:round/>
          </a:ln>
        </p:spPr>
        <p:txBody>
          <a:bodyPr>
            <a:normAutofit fontScale="100000" lnSpcReduction="0"/>
          </a:bodyPr>
          <a:lstStyle/>
          <a:p>
            <a:pPr>
              <a:lnSpc>
                <a:spcPts val="8400"/>
              </a:lnSpc>
              <a:spcBef>
                <a:spcPts val="0"/>
              </a:spcBef>
              <a:defRPr b="1" sz="6600" u="sng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Spanish Influenza:</a:t>
            </a:r>
          </a:p>
          <a:p>
            <a:pPr>
              <a:spcBef>
                <a:spcPts val="0"/>
              </a:spcBef>
              <a:defRPr b="1" i="1" sz="280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 Unusually Deadly Influenza Pandemic: One of the Deadliest in History</a:t>
            </a:r>
          </a:p>
        </p:txBody>
      </p:sp>
      <p:grpSp>
        <p:nvGrpSpPr>
          <p:cNvPr id="105" name="Group"/>
          <p:cNvGrpSpPr/>
          <p:nvPr/>
        </p:nvGrpSpPr>
        <p:grpSpPr>
          <a:xfrm>
            <a:off x="5451475" y="230186"/>
            <a:ext cx="3514725" cy="668340"/>
            <a:chOff x="0" y="0"/>
            <a:chExt cx="3514725" cy="668339"/>
          </a:xfrm>
        </p:grpSpPr>
        <p:sp>
          <p:nvSpPr>
            <p:cNvPr id="103" name="Rectangle"/>
            <p:cNvSpPr/>
            <p:nvPr/>
          </p:nvSpPr>
          <p:spPr>
            <a:xfrm>
              <a:off x="0" y="-1"/>
              <a:ext cx="3514725" cy="668340"/>
            </a:xfrm>
            <a:prstGeom prst="rect">
              <a:avLst/>
            </a:prstGeom>
            <a:noFill/>
            <a:ln w="9525" cap="flat">
              <a:solidFill>
                <a:srgbClr val="BB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r">
                <a:lnSpc>
                  <a:spcPts val="1600"/>
                </a:lnSpc>
                <a:defRPr sz="13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4" name="ACT UP, Ball Culture, and the AIDS Crisis"/>
            <p:cNvSpPr txBox="1"/>
            <p:nvPr/>
          </p:nvSpPr>
          <p:spPr>
            <a:xfrm>
              <a:off x="50481" y="4761"/>
              <a:ext cx="3413762" cy="6588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rmAutofit fontScale="100000" lnSpcReduction="0"/>
            </a:bodyPr>
            <a:lstStyle>
              <a:lvl1pPr algn="r">
                <a:lnSpc>
                  <a:spcPts val="1600"/>
                </a:lnSpc>
                <a:defRPr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American Individualism and COVID-19</a:t>
              </a:r>
            </a:p>
          </p:txBody>
        </p:sp>
      </p:grpSp>
      <p:sp>
        <p:nvSpPr>
          <p:cNvPr id="106" name="• Which sources make key points and which sources make better  supporting points?…"/>
          <p:cNvSpPr txBox="1"/>
          <p:nvPr/>
        </p:nvSpPr>
        <p:spPr>
          <a:xfrm>
            <a:off x="793432" y="3943350"/>
            <a:ext cx="7512685" cy="1417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1918-1920</a:t>
            </a:r>
          </a:p>
          <a:p>
            <a:pPr marL="285750" indent="-285750"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Rampant spread during and after WWI</a:t>
            </a:r>
            <a:endParaRPr i="1"/>
          </a:p>
          <a:p>
            <a:pPr marL="285750" indent="-285750"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Economies suffered in entertainment and service industries</a:t>
            </a:r>
          </a:p>
          <a:p>
            <a:pPr marL="285750" indent="-285750"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Healthcare boomed</a:t>
            </a:r>
          </a:p>
          <a:p>
            <a:pPr marL="285750" indent="-285750"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Cities that implemented quarantine measures suffered the least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lide Number"/>
          <p:cNvSpPr txBox="1"/>
          <p:nvPr>
            <p:ph type="sldNum" sz="quarter" idx="4294967295"/>
          </p:nvPr>
        </p:nvSpPr>
        <p:spPr>
          <a:xfrm>
            <a:off x="8518525" y="6351587"/>
            <a:ext cx="217149" cy="3133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l">
              <a:defRPr sz="1600">
                <a:solidFill>
                  <a:srgbClr val="636D6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09" name="Check-In:…"/>
          <p:cNvSpPr txBox="1"/>
          <p:nvPr>
            <p:ph type="body" idx="4294967295"/>
          </p:nvPr>
        </p:nvSpPr>
        <p:spPr>
          <a:xfrm>
            <a:off x="652462" y="1735136"/>
            <a:ext cx="7699376" cy="4416427"/>
          </a:xfrm>
          <a:prstGeom prst="rect">
            <a:avLst/>
          </a:prstGeom>
          <a:ln w="9525">
            <a:solidFill>
              <a:srgbClr val="FFFFFF"/>
            </a:solidFill>
            <a:round/>
          </a:ln>
        </p:spPr>
        <p:txBody>
          <a:bodyPr>
            <a:normAutofit fontScale="100000" lnSpcReduction="0"/>
          </a:bodyPr>
          <a:lstStyle/>
          <a:p>
            <a:pPr>
              <a:lnSpc>
                <a:spcPts val="8400"/>
              </a:lnSpc>
              <a:spcBef>
                <a:spcPts val="0"/>
              </a:spcBef>
              <a:defRPr b="1" sz="6600" u="sng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World War I:</a:t>
            </a:r>
          </a:p>
          <a:p>
            <a:pPr>
              <a:spcBef>
                <a:spcPts val="0"/>
              </a:spcBef>
              <a:defRPr b="1" i="1" sz="280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First Global War, Known as the Great War</a:t>
            </a:r>
          </a:p>
        </p:txBody>
      </p:sp>
      <p:grpSp>
        <p:nvGrpSpPr>
          <p:cNvPr id="112" name="Group"/>
          <p:cNvGrpSpPr/>
          <p:nvPr/>
        </p:nvGrpSpPr>
        <p:grpSpPr>
          <a:xfrm>
            <a:off x="5451475" y="230186"/>
            <a:ext cx="3514725" cy="668340"/>
            <a:chOff x="0" y="0"/>
            <a:chExt cx="3514725" cy="668339"/>
          </a:xfrm>
        </p:grpSpPr>
        <p:sp>
          <p:nvSpPr>
            <p:cNvPr id="110" name="Rectangle"/>
            <p:cNvSpPr/>
            <p:nvPr/>
          </p:nvSpPr>
          <p:spPr>
            <a:xfrm>
              <a:off x="0" y="-1"/>
              <a:ext cx="3514725" cy="668340"/>
            </a:xfrm>
            <a:prstGeom prst="rect">
              <a:avLst/>
            </a:prstGeom>
            <a:noFill/>
            <a:ln w="9525" cap="flat">
              <a:solidFill>
                <a:srgbClr val="BB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r">
                <a:lnSpc>
                  <a:spcPts val="1600"/>
                </a:lnSpc>
                <a:defRPr sz="13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1" name="ACT UP, Ball Culture, and the AIDS Crisis"/>
            <p:cNvSpPr txBox="1"/>
            <p:nvPr/>
          </p:nvSpPr>
          <p:spPr>
            <a:xfrm>
              <a:off x="50481" y="4761"/>
              <a:ext cx="3413762" cy="6588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rmAutofit fontScale="100000" lnSpcReduction="0"/>
            </a:bodyPr>
            <a:lstStyle>
              <a:lvl1pPr algn="r">
                <a:lnSpc>
                  <a:spcPts val="1600"/>
                </a:lnSpc>
                <a:defRPr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American Individualism and COVID-19</a:t>
              </a:r>
            </a:p>
          </p:txBody>
        </p:sp>
      </p:grpSp>
      <p:sp>
        <p:nvSpPr>
          <p:cNvPr id="113" name="• Which sources make key points and which sources make better  supporting points?…"/>
          <p:cNvSpPr txBox="1"/>
          <p:nvPr/>
        </p:nvSpPr>
        <p:spPr>
          <a:xfrm>
            <a:off x="793432" y="3943350"/>
            <a:ext cx="7512685" cy="1684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1914-1918</a:t>
            </a:r>
          </a:p>
          <a:p>
            <a:pPr marL="285750" indent="-285750"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The “war to end all wars”</a:t>
            </a:r>
          </a:p>
          <a:p>
            <a:pPr marL="285750" indent="-285750">
              <a:buSzPct val="100000"/>
              <a:buFont typeface="Arial"/>
              <a:buChar char="•"/>
              <a:defRPr i="1">
                <a:latin typeface="Arial"/>
                <a:ea typeface="Arial"/>
                <a:cs typeface="Arial"/>
                <a:sym typeface="Arial"/>
              </a:defRPr>
            </a:pPr>
            <a:r>
              <a:t>Caused by militarization of countries, formations of alliances, imperialism and nationalism</a:t>
            </a:r>
          </a:p>
          <a:p>
            <a:pPr marL="285750" indent="-285750">
              <a:buSzPct val="100000"/>
              <a:buFont typeface="Arial"/>
              <a:buChar char="•"/>
              <a:defRPr i="1">
                <a:latin typeface="Arial"/>
                <a:ea typeface="Arial"/>
                <a:cs typeface="Arial"/>
                <a:sym typeface="Arial"/>
              </a:defRPr>
            </a:pPr>
            <a:r>
              <a:t>One of the deadliest conflicts in history</a:t>
            </a:r>
          </a:p>
          <a:p>
            <a:pPr marL="285750" indent="-285750">
              <a:buSzPct val="100000"/>
              <a:buFont typeface="Arial"/>
              <a:buChar char="•"/>
              <a:defRPr i="1">
                <a:latin typeface="Arial"/>
                <a:ea typeface="Arial"/>
                <a:cs typeface="Arial"/>
                <a:sym typeface="Arial"/>
              </a:defRPr>
            </a:pPr>
            <a:r>
              <a:t>Allied Powers vs Central Powers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lide Number"/>
          <p:cNvSpPr txBox="1"/>
          <p:nvPr>
            <p:ph type="sldNum" sz="quarter" idx="4294967295"/>
          </p:nvPr>
        </p:nvSpPr>
        <p:spPr>
          <a:xfrm>
            <a:off x="8518525" y="6351587"/>
            <a:ext cx="217149" cy="3133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l">
              <a:defRPr sz="1600">
                <a:solidFill>
                  <a:srgbClr val="636D6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16" name="Check-In:…"/>
          <p:cNvSpPr txBox="1"/>
          <p:nvPr>
            <p:ph type="body" idx="4294967295"/>
          </p:nvPr>
        </p:nvSpPr>
        <p:spPr>
          <a:xfrm>
            <a:off x="652462" y="1735136"/>
            <a:ext cx="7699376" cy="4416427"/>
          </a:xfrm>
          <a:prstGeom prst="rect">
            <a:avLst/>
          </a:prstGeom>
          <a:ln w="9525">
            <a:solidFill>
              <a:srgbClr val="FFFFFF"/>
            </a:solidFill>
            <a:round/>
          </a:ln>
        </p:spPr>
        <p:txBody>
          <a:bodyPr>
            <a:normAutofit fontScale="100000" lnSpcReduction="0"/>
          </a:bodyPr>
          <a:lstStyle/>
          <a:p>
            <a:pPr>
              <a:lnSpc>
                <a:spcPts val="8400"/>
              </a:lnSpc>
              <a:spcBef>
                <a:spcPts val="0"/>
              </a:spcBef>
              <a:defRPr b="1" sz="6600" u="sng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Globalization:</a:t>
            </a:r>
          </a:p>
          <a:p>
            <a:pPr>
              <a:spcBef>
                <a:spcPts val="0"/>
              </a:spcBef>
              <a:defRPr b="1" i="1" sz="240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Increased Interaction and Integration Among International People, Companies, and Governments Worldwide</a:t>
            </a:r>
          </a:p>
        </p:txBody>
      </p:sp>
      <p:grpSp>
        <p:nvGrpSpPr>
          <p:cNvPr id="119" name="Group"/>
          <p:cNvGrpSpPr/>
          <p:nvPr/>
        </p:nvGrpSpPr>
        <p:grpSpPr>
          <a:xfrm>
            <a:off x="5451475" y="230186"/>
            <a:ext cx="3514725" cy="668340"/>
            <a:chOff x="0" y="0"/>
            <a:chExt cx="3514725" cy="668339"/>
          </a:xfrm>
        </p:grpSpPr>
        <p:sp>
          <p:nvSpPr>
            <p:cNvPr id="117" name="Rectangle"/>
            <p:cNvSpPr/>
            <p:nvPr/>
          </p:nvSpPr>
          <p:spPr>
            <a:xfrm>
              <a:off x="0" y="-1"/>
              <a:ext cx="3514725" cy="668340"/>
            </a:xfrm>
            <a:prstGeom prst="rect">
              <a:avLst/>
            </a:prstGeom>
            <a:noFill/>
            <a:ln w="9525" cap="flat">
              <a:solidFill>
                <a:srgbClr val="BB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r">
                <a:lnSpc>
                  <a:spcPts val="1600"/>
                </a:lnSpc>
                <a:defRPr sz="13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8" name="ACT UP, Ball Culture, and the AIDS Crisis"/>
            <p:cNvSpPr txBox="1"/>
            <p:nvPr/>
          </p:nvSpPr>
          <p:spPr>
            <a:xfrm>
              <a:off x="50481" y="4761"/>
              <a:ext cx="3413762" cy="6588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rmAutofit fontScale="100000" lnSpcReduction="0"/>
            </a:bodyPr>
            <a:lstStyle>
              <a:lvl1pPr algn="r">
                <a:lnSpc>
                  <a:spcPts val="1600"/>
                </a:lnSpc>
                <a:defRPr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American Individualism and COVID-19</a:t>
              </a:r>
            </a:p>
          </p:txBody>
        </p:sp>
      </p:grpSp>
      <p:sp>
        <p:nvSpPr>
          <p:cNvPr id="120" name="• Which sources make key points and which sources make better  supporting points?…"/>
          <p:cNvSpPr txBox="1"/>
          <p:nvPr/>
        </p:nvSpPr>
        <p:spPr>
          <a:xfrm>
            <a:off x="793432" y="3943350"/>
            <a:ext cx="7512685" cy="1417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i="1">
                <a:latin typeface="Arial"/>
                <a:ea typeface="Arial"/>
                <a:cs typeface="Arial"/>
                <a:sym typeface="Arial"/>
              </a:defRPr>
            </a:pPr>
            <a:r>
              <a:t>Arguably began with the Age of Discovery</a:t>
            </a:r>
          </a:p>
          <a:p>
            <a:pPr marL="285750" indent="-285750">
              <a:buSzPct val="100000"/>
              <a:buFont typeface="Arial"/>
              <a:buChar char="•"/>
              <a:defRPr i="1">
                <a:latin typeface="Arial"/>
                <a:ea typeface="Arial"/>
                <a:cs typeface="Arial"/>
                <a:sym typeface="Arial"/>
              </a:defRPr>
            </a:pPr>
            <a:r>
              <a:t>The term first appeared in the early 20</a:t>
            </a:r>
            <a:r>
              <a:rPr baseline="30000"/>
              <a:t>th</a:t>
            </a:r>
            <a:r>
              <a:t> Century</a:t>
            </a:r>
          </a:p>
          <a:p>
            <a:pPr marL="285750" indent="-285750">
              <a:buSzPct val="100000"/>
              <a:buFont typeface="Arial"/>
              <a:buChar char="•"/>
              <a:defRPr i="1">
                <a:latin typeface="Arial"/>
                <a:ea typeface="Arial"/>
                <a:cs typeface="Arial"/>
                <a:sym typeface="Arial"/>
              </a:defRPr>
            </a:pPr>
            <a:r>
              <a:t>Rapid expansion of globalization throughout the 20</a:t>
            </a:r>
            <a:r>
              <a:rPr baseline="30000"/>
              <a:t>th</a:t>
            </a:r>
            <a:r>
              <a:t> Century</a:t>
            </a:r>
          </a:p>
          <a:p>
            <a:pPr marL="285750" indent="-285750">
              <a:buSzPct val="100000"/>
              <a:buFont typeface="Arial"/>
              <a:buChar char="•"/>
              <a:defRPr i="1">
                <a:latin typeface="Arial"/>
                <a:ea typeface="Arial"/>
                <a:cs typeface="Arial"/>
                <a:sym typeface="Arial"/>
              </a:defRPr>
            </a:pPr>
            <a:r>
              <a:t>Driven by economics, immigration, and the spread of knowledge</a:t>
            </a:r>
          </a:p>
          <a:p>
            <a:pPr marL="285750" indent="-285750">
              <a:buSzPct val="100000"/>
              <a:buFont typeface="Arial"/>
              <a:buChar char="•"/>
              <a:defRPr i="1">
                <a:latin typeface="Arial"/>
                <a:ea typeface="Arial"/>
                <a:cs typeface="Arial"/>
                <a:sym typeface="Arial"/>
              </a:defRPr>
            </a:pPr>
            <a:r>
              <a:t>Created global interconnectedness and sparked widespread debate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_Title Slide">
  <a:themeElements>
    <a:clrScheme name="2_Title Slid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2_Title Slid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2_Title Sli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_Title Slide">
  <a:themeElements>
    <a:clrScheme name="2_Title Slid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2_Title Slid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2_Title Sli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