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51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7" r:id="rId4"/>
    <p:sldId id="268" r:id="rId5"/>
    <p:sldId id="271" r:id="rId6"/>
    <p:sldId id="264" r:id="rId7"/>
    <p:sldId id="270" r:id="rId8"/>
    <p:sldId id="272" r:id="rId9"/>
    <p:sldId id="265" r:id="rId10"/>
    <p:sldId id="261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llivan, Renae" initials="SR" lastIdx="8" clrIdx="0">
    <p:extLst>
      <p:ext uri="{19B8F6BF-5375-455C-9EA6-DF929625EA0E}">
        <p15:presenceInfo xmlns:p15="http://schemas.microsoft.com/office/powerpoint/2012/main" userId="S::sullivan.927@buckeyemail.osu.edu::bac41995-064b-41a2-b3f8-90ab91b2e8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000"/>
    <a:srgbClr val="636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napToGrid="0" snapToObjects="1">
      <p:cViewPr varScale="1">
        <p:scale>
          <a:sx n="97" d="100"/>
          <a:sy n="97" d="100"/>
        </p:scale>
        <p:origin x="8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8T01:19:20.622" idx="8">
    <p:pos x="3331" y="4065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8T01:19:05.461" idx="7">
    <p:pos x="5318" y="4049"/>
    <p:text>hyperlink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8T01:18:56.702" idx="6">
    <p:pos x="2905" y="4040"/>
    <p:text>hyperlink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8T01:18:41.424" idx="5">
    <p:pos x="2897" y="4132"/>
    <p:text>hyperlink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8T01:18:30.528" idx="4">
    <p:pos x="5009" y="4074"/>
    <p:text>hyperlink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8T01:18:00.324" idx="3">
    <p:pos x="5009" y="4074"/>
    <p:text>hyperlink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8T01:17:47.533" idx="2">
    <p:pos x="5343" y="3965"/>
    <p:text>hyperlink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8T01:17:27.002" idx="1">
    <p:pos x="1461" y="4099"/>
    <p:text>hyperlink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4/18/20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4/18/20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636D6E"/>
          </a:solidFill>
          <a:ln>
            <a:solidFill>
              <a:srgbClr val="636D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63814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4/18/20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636D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  <a:solidFill>
            <a:srgbClr val="636D6E"/>
          </a:solidFill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8ODDG3RKtAo" TargetMode="Externa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1413015" y="3744003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Who Owns the Past?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413015" y="4567385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447740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136044" y="1828851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lnSpc>
                <a:spcPts val="3440"/>
              </a:lnSpc>
              <a:spcBef>
                <a:spcPts val="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Cultural Heritage:</a:t>
            </a:r>
          </a:p>
          <a:p>
            <a:r>
              <a:rPr lang="en-US" dirty="0"/>
              <a:t>What are some examples of (physical, intangible, natural) items that are important to Ohioan cultural identity?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5648" y="58777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Buckeyes (seeds)</a:t>
            </a:r>
          </a:p>
          <a:p>
            <a:r>
              <a:rPr lang="en-US" sz="1200" dirty="0"/>
              <a:t>By Steve Hurst @ USDA-NRCS PLANTS Database - USDA, Public Domain, https://commons.wikimedia.org/w/index.php?curid=1145121</a:t>
            </a:r>
          </a:p>
        </p:txBody>
      </p:sp>
      <p:pic>
        <p:nvPicPr>
          <p:cNvPr id="4098" name="Picture 2" descr="https://upload.wikimedia.org/wikipedia/commons/thumb/4/44/Aesculus_glabra_nuts.jpg/1280px-Aesculus_glabra_nu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90581" y="1937421"/>
            <a:ext cx="5911160" cy="39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2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136044" y="1828851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lnSpc>
                <a:spcPts val="3440"/>
              </a:lnSpc>
              <a:spcBef>
                <a:spcPts val="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Think-Pair-Share:</a:t>
            </a:r>
          </a:p>
          <a:p>
            <a:r>
              <a:rPr lang="en-US" dirty="0"/>
              <a:t>What are some examples of (physical, intangible, natural) items that are important to our city’s cultural identity?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 your own, write down one example.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5648" y="58777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Buckeyes (seeds)</a:t>
            </a:r>
          </a:p>
          <a:p>
            <a:r>
              <a:rPr lang="en-US" sz="1200" dirty="0"/>
              <a:t>By Steve Hurst @ USDA-NRCS PLANTS Database - USDA, Public Domain, https://commons.wikimedia.org/w/index.php?curid=1145121</a:t>
            </a:r>
          </a:p>
        </p:txBody>
      </p:sp>
      <p:pic>
        <p:nvPicPr>
          <p:cNvPr id="4098" name="Picture 2" descr="https://upload.wikimedia.org/wikipedia/commons/thumb/4/44/Aesculus_glabra_nuts.jpg/1280px-Aesculus_glabra_nu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90581" y="1937421"/>
            <a:ext cx="5911160" cy="39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1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413890" y="1037173"/>
            <a:ext cx="8498755" cy="2765849"/>
          </a:xfrm>
        </p:spPr>
        <p:txBody>
          <a:bodyPr/>
          <a:lstStyle/>
          <a:p>
            <a:r>
              <a:rPr lang="en-US" dirty="0"/>
              <a:t>Bell Ringer:</a:t>
            </a:r>
          </a:p>
          <a:p>
            <a:r>
              <a:rPr lang="en-US" dirty="0"/>
              <a:t>How would you feel if, somehow, Michigan stole Ohio Stadium? </a:t>
            </a:r>
          </a:p>
          <a:p>
            <a:endParaRPr lang="en-US" dirty="0"/>
          </a:p>
          <a:p>
            <a:r>
              <a:rPr lang="en-US" dirty="0"/>
              <a:t>Suppose that they took it apart, drove the pieces to Ann Arbor, and reassembled it there.</a:t>
            </a:r>
          </a:p>
          <a:p>
            <a:endParaRPr lang="en-US" dirty="0"/>
          </a:p>
        </p:txBody>
      </p:sp>
      <p:pic>
        <p:nvPicPr>
          <p:cNvPr id="5122" name="Picture 2" descr="https://upload.wikimedia.org/wikipedia/commons/thumb/f/fc/Panoramic_view_of_Ohio_Stadium.jpg/1920px-Panoramic_view_of_Ohio_Sta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3022"/>
            <a:ext cx="7799942" cy="30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99942" y="4611184"/>
            <a:ext cx="1344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Ohio Stadium, Panoramic View</a:t>
            </a:r>
          </a:p>
          <a:p>
            <a:r>
              <a:rPr lang="en-US" sz="1200" dirty="0"/>
              <a:t>By </a:t>
            </a:r>
            <a:r>
              <a:rPr lang="en-US" sz="1200" dirty="0" err="1"/>
              <a:t>Joebengo</a:t>
            </a:r>
            <a:r>
              <a:rPr lang="en-US" sz="1200" dirty="0"/>
              <a:t> at English Wikipedia, CC BY 3.0, https://commons.wikimedia.org/w/index.php?curid=73539765</a:t>
            </a:r>
          </a:p>
        </p:txBody>
      </p:sp>
    </p:spTree>
    <p:extLst>
      <p:ext uri="{BB962C8B-B14F-4D97-AF65-F5344CB8AC3E}">
        <p14:creationId xmlns:p14="http://schemas.microsoft.com/office/powerpoint/2010/main" val="127096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113" t="9654" r="38065" b="5105"/>
          <a:stretch/>
        </p:blipFill>
        <p:spPr>
          <a:xfrm>
            <a:off x="0" y="1298127"/>
            <a:ext cx="3883850" cy="50582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Read the document on your table.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With your partners, answer the related questions on your worksheet.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time is called, move clockwise to the next table and repeat.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Stations!</a:t>
            </a:r>
          </a:p>
        </p:txBody>
      </p:sp>
    </p:spTree>
    <p:extLst>
      <p:ext uri="{BB962C8B-B14F-4D97-AF65-F5344CB8AC3E}">
        <p14:creationId xmlns:p14="http://schemas.microsoft.com/office/powerpoint/2010/main" val="521415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402874" y="1290561"/>
            <a:ext cx="4701503" cy="4525963"/>
          </a:xfrm>
        </p:spPr>
        <p:txBody>
          <a:bodyPr/>
          <a:lstStyle/>
          <a:p>
            <a:r>
              <a:rPr lang="en-US" dirty="0"/>
              <a:t>Exit Ticket:</a:t>
            </a:r>
          </a:p>
          <a:p>
            <a:endParaRPr lang="en-US" dirty="0"/>
          </a:p>
          <a:p>
            <a:r>
              <a:rPr lang="en-US" dirty="0"/>
              <a:t>Who should get to keep these cultural heritage artifacts, and why?</a:t>
            </a:r>
          </a:p>
          <a:p>
            <a:endParaRPr lang="en-US" dirty="0"/>
          </a:p>
        </p:txBody>
      </p:sp>
      <p:pic>
        <p:nvPicPr>
          <p:cNvPr id="7170" name="Picture 2" descr="Rosetta Stone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4" r="11704"/>
          <a:stretch>
            <a:fillRect/>
          </a:stretch>
        </p:blipFill>
        <p:spPr bwMode="auto">
          <a:xfrm>
            <a:off x="5259388" y="923925"/>
            <a:ext cx="3884612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625" y="56504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Rosetta Stone</a:t>
            </a:r>
          </a:p>
          <a:p>
            <a:r>
              <a:rPr lang="en-US" dirty="0"/>
              <a:t>By © Hans </a:t>
            </a:r>
            <a:r>
              <a:rPr lang="en-US" dirty="0" err="1"/>
              <a:t>Hillewaert</a:t>
            </a:r>
            <a:r>
              <a:rPr lang="en-US" dirty="0"/>
              <a:t>, CC BY-SA 4.0, https://commons.wikimedia.org/w/index.php?curid=3153928</a:t>
            </a:r>
          </a:p>
        </p:txBody>
      </p:sp>
    </p:spTree>
    <p:extLst>
      <p:ext uri="{BB962C8B-B14F-4D97-AF65-F5344CB8AC3E}">
        <p14:creationId xmlns:p14="http://schemas.microsoft.com/office/powerpoint/2010/main" val="385882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ODDG3RKtAo"/>
          <p:cNvPicPr>
            <a:picLocks noGrp="1" noRot="1" noChangeAspect="1"/>
          </p:cNvPicPr>
          <p:nvPr>
            <p:ph idx="16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1974" y="1638652"/>
            <a:ext cx="7773949" cy="4372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708" y="1145754"/>
            <a:ext cx="815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B0000"/>
                </a:solidFill>
              </a:rPr>
              <a:t>Video Bell Ringer: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708" y="6135065"/>
            <a:ext cx="815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Black Panther</a:t>
            </a:r>
            <a:r>
              <a:rPr lang="en-US" dirty="0"/>
              <a:t>. (2018). Retrieved from https://www.youtube.com/watch?v=pfBWPhsiN_w</a:t>
            </a:r>
          </a:p>
        </p:txBody>
      </p:sp>
    </p:spTree>
    <p:extLst>
      <p:ext uri="{BB962C8B-B14F-4D97-AF65-F5344CB8AC3E}">
        <p14:creationId xmlns:p14="http://schemas.microsoft.com/office/powerpoint/2010/main" val="68076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In the scene, who knows more about the artifacts – Erik </a:t>
            </a:r>
            <a:r>
              <a:rPr lang="en-US" sz="2800" dirty="0" err="1"/>
              <a:t>Killmonger</a:t>
            </a:r>
            <a:r>
              <a:rPr lang="en-US" sz="2800" dirty="0"/>
              <a:t> or the museum expert?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024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According to Erik, how did the museum get the artifacts?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410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Today’s Vocab: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Cultural Heritage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Repatriation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Restitution</a:t>
            </a:r>
          </a:p>
        </p:txBody>
      </p:sp>
    </p:spTree>
    <p:extLst>
      <p:ext uri="{BB962C8B-B14F-4D97-AF65-F5344CB8AC3E}">
        <p14:creationId xmlns:p14="http://schemas.microsoft.com/office/powerpoint/2010/main" val="38390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40465" y="1668422"/>
            <a:ext cx="6414571" cy="4501024"/>
          </a:xfrm>
        </p:spPr>
        <p:txBody>
          <a:bodyPr/>
          <a:lstStyle/>
          <a:p>
            <a:r>
              <a:rPr lang="en-US" dirty="0"/>
              <a:t>Cultural Heritage:</a:t>
            </a:r>
          </a:p>
          <a:p>
            <a:pPr algn="l"/>
            <a:r>
              <a:rPr lang="en-US" sz="2800" dirty="0"/>
              <a:t>Things that have been passed down through generations and are believed by a group or society to be important to their culture.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physical artifacts (buildings, books, paintings)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intangibles (songs, stories, beliefs)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natural items (animals, plants, places)</a:t>
            </a:r>
          </a:p>
        </p:txBody>
      </p:sp>
      <p:pic>
        <p:nvPicPr>
          <p:cNvPr id="1030" name="Picture 6" descr="UNESCO logo English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50" y="2541974"/>
            <a:ext cx="2961204" cy="27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08923" y="5105284"/>
            <a:ext cx="2411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United Nations Educational, Scientific and Cultural Organization - United Nations Educational, Scientific and Cultural Organization, Public Domain, https://commons.wikimedia.org/w/index.php?curid=42713779</a:t>
            </a:r>
          </a:p>
        </p:txBody>
      </p:sp>
    </p:spTree>
    <p:extLst>
      <p:ext uri="{BB962C8B-B14F-4D97-AF65-F5344CB8AC3E}">
        <p14:creationId xmlns:p14="http://schemas.microsoft.com/office/powerpoint/2010/main" val="285417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415" y="1734522"/>
            <a:ext cx="7434801" cy="362256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BB0000"/>
                </a:solidFill>
              </a:rPr>
              <a:t>Repatriation:</a:t>
            </a:r>
          </a:p>
          <a:p>
            <a:r>
              <a:rPr lang="en-US" dirty="0" err="1">
                <a:solidFill>
                  <a:srgbClr val="BB0000"/>
                </a:solidFill>
              </a:rPr>
              <a:t>Re+patria+tion</a:t>
            </a:r>
            <a:endParaRPr lang="en-US" dirty="0">
              <a:solidFill>
                <a:srgbClr val="BB0000"/>
              </a:solidFill>
            </a:endParaRPr>
          </a:p>
          <a:p>
            <a:r>
              <a:rPr lang="en-US" dirty="0">
                <a:solidFill>
                  <a:srgbClr val="BB0000"/>
                </a:solidFill>
              </a:rPr>
              <a:t>Patria =? (think patriotism)</a:t>
            </a:r>
          </a:p>
        </p:txBody>
      </p:sp>
      <p:pic>
        <p:nvPicPr>
          <p:cNvPr id="2050" name="Picture 2" descr="Repatriation Flights: Booking information | U.S. Embassy in E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18" y="3937657"/>
            <a:ext cx="5452898" cy="21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7466" y="6192982"/>
            <a:ext cx="561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San Salvador Repatriation Flights – From https://sv.usembassy.gov/repatriation-flights-booking-information/</a:t>
            </a:r>
          </a:p>
        </p:txBody>
      </p:sp>
    </p:spTree>
    <p:extLst>
      <p:ext uri="{BB962C8B-B14F-4D97-AF65-F5344CB8AC3E}">
        <p14:creationId xmlns:p14="http://schemas.microsoft.com/office/powerpoint/2010/main" val="289901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415" y="1734522"/>
            <a:ext cx="7434801" cy="362256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BB0000"/>
                </a:solidFill>
              </a:rPr>
              <a:t>Restitution: </a:t>
            </a:r>
            <a:r>
              <a:rPr lang="en-US" dirty="0"/>
              <a:t>to return something to its original owner, or to pay an original owner back for something taken from them.</a:t>
            </a:r>
          </a:p>
        </p:txBody>
      </p:sp>
    </p:spTree>
    <p:extLst>
      <p:ext uri="{BB962C8B-B14F-4D97-AF65-F5344CB8AC3E}">
        <p14:creationId xmlns:p14="http://schemas.microsoft.com/office/powerpoint/2010/main" val="244105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136044" y="1828851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lnSpc>
                <a:spcPts val="3440"/>
              </a:lnSpc>
              <a:spcBef>
                <a:spcPts val="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Cultural Heritage:</a:t>
            </a:r>
          </a:p>
          <a:p>
            <a:r>
              <a:rPr lang="en-US" dirty="0"/>
              <a:t>What are some examples of (physical, intangible, natural) items that are important to American cultural identity?”</a:t>
            </a:r>
          </a:p>
        </p:txBody>
      </p:sp>
      <p:pic>
        <p:nvPicPr>
          <p:cNvPr id="3076" name="Picture 4" descr="File:Lady Liberty under a blue sky (cropped)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4" b="159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5648" y="58777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Statue of Liberty</a:t>
            </a:r>
          </a:p>
          <a:p>
            <a:r>
              <a:rPr lang="en-US" sz="1400" dirty="0"/>
              <a:t>By Mcj1800 - User:Mcj1800, CC BY-SA 4.0, https://commons.wikimedia.org/w/index.php?curid=84048565</a:t>
            </a:r>
          </a:p>
        </p:txBody>
      </p:sp>
    </p:spTree>
    <p:extLst>
      <p:ext uri="{BB962C8B-B14F-4D97-AF65-F5344CB8AC3E}">
        <p14:creationId xmlns:p14="http://schemas.microsoft.com/office/powerpoint/2010/main" val="131921549"/>
      </p:ext>
    </p:extLst>
  </p:cSld>
  <p:clrMapOvr>
    <a:masterClrMapping/>
  </p:clrMapOvr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460</TotalTime>
  <Words>537</Words>
  <Application>Microsoft Macintosh PowerPoint</Application>
  <PresentationFormat>On-screen Show (4:3)</PresentationFormat>
  <Paragraphs>48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2_Title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 Aberegg</dc:creator>
  <cp:lastModifiedBy>Sullivan, Renae</cp:lastModifiedBy>
  <cp:revision>25</cp:revision>
  <cp:lastPrinted>2013-08-13T14:25:08Z</cp:lastPrinted>
  <dcterms:created xsi:type="dcterms:W3CDTF">2013-05-24T18:55:25Z</dcterms:created>
  <dcterms:modified xsi:type="dcterms:W3CDTF">2020-04-18T05:19:34Z</dcterms:modified>
</cp:coreProperties>
</file>