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5" r:id="rId1"/>
    <p:sldMasterId id="2147483751" r:id="rId2"/>
  </p:sldMasterIdLst>
  <p:notesMasterIdLst>
    <p:notesMasterId r:id="rId18"/>
  </p:notesMasterIdLst>
  <p:handoutMasterIdLst>
    <p:handoutMasterId r:id="rId19"/>
  </p:handoutMasterIdLst>
  <p:sldIdLst>
    <p:sldId id="256" r:id="rId3"/>
    <p:sldId id="266" r:id="rId4"/>
    <p:sldId id="267" r:id="rId5"/>
    <p:sldId id="264" r:id="rId6"/>
    <p:sldId id="276" r:id="rId7"/>
    <p:sldId id="271" r:id="rId8"/>
    <p:sldId id="258" r:id="rId9"/>
    <p:sldId id="265" r:id="rId10"/>
    <p:sldId id="277" r:id="rId11"/>
    <p:sldId id="270" r:id="rId12"/>
    <p:sldId id="262" r:id="rId13"/>
    <p:sldId id="272" r:id="rId14"/>
    <p:sldId id="273" r:id="rId15"/>
    <p:sldId id="274" r:id="rId16"/>
    <p:sldId id="27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ltryan@yahoo.com" initials="w" lastIdx="22" clrIdx="0">
    <p:extLst>
      <p:ext uri="{19B8F6BF-5375-455C-9EA6-DF929625EA0E}">
        <p15:presenceInfo xmlns:p15="http://schemas.microsoft.com/office/powerpoint/2012/main" userId="11196294af4a6c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D6E"/>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34" autoAdjust="0"/>
    <p:restoredTop sz="93890" autoAdjust="0"/>
  </p:normalViewPr>
  <p:slideViewPr>
    <p:cSldViewPr snapToGrid="0" snapToObjects="1">
      <p:cViewPr varScale="1">
        <p:scale>
          <a:sx n="116" d="100"/>
          <a:sy n="116" d="100"/>
        </p:scale>
        <p:origin x="216" y="18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1" d="100"/>
          <a:sy n="111" d="100"/>
        </p:scale>
        <p:origin x="-3944"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14.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0.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5B6E0F-1DB3-5A43-B8F9-5E1E696749DF}" type="datetimeFigureOut">
              <a:t>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C1F9FE-B8FF-F345-B45D-636AC2B598BD}" type="slidenum">
              <a:t>‹#›</a:t>
            </a:fld>
            <a:endParaRPr lang="en-US"/>
          </a:p>
        </p:txBody>
      </p:sp>
    </p:spTree>
    <p:extLst>
      <p:ext uri="{BB962C8B-B14F-4D97-AF65-F5344CB8AC3E}">
        <p14:creationId xmlns:p14="http://schemas.microsoft.com/office/powerpoint/2010/main" val="1905765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BC211-ACBD-CB48-B939-364088D2CD6D}" type="datetimeFigureOut">
              <a:t>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04D311-73F7-5D42-B843-E8305C73070F}" type="slidenum">
              <a:t>‹#›</a:t>
            </a:fld>
            <a:endParaRPr lang="en-US"/>
          </a:p>
        </p:txBody>
      </p:sp>
    </p:spTree>
    <p:extLst>
      <p:ext uri="{BB962C8B-B14F-4D97-AF65-F5344CB8AC3E}">
        <p14:creationId xmlns:p14="http://schemas.microsoft.com/office/powerpoint/2010/main" val="11940208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80389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9" name="Content Placeholder 2"/>
          <p:cNvSpPr>
            <a:spLocks noGrp="1"/>
          </p:cNvSpPr>
          <p:nvPr>
            <p:ph idx="13"/>
          </p:nvPr>
        </p:nvSpPr>
        <p:spPr>
          <a:xfrm>
            <a:off x="746930" y="1830387"/>
            <a:ext cx="8229600" cy="4525963"/>
          </a:xfrm>
          <a:prstGeom prst="rect">
            <a:avLst/>
          </a:prstGeom>
          <a:ln>
            <a:solidFill>
              <a:srgbClr val="FFFFFF"/>
            </a:solidFill>
          </a:ln>
        </p:spPr>
        <p:txBody>
          <a:bodyPr/>
          <a:lstStyle>
            <a:lvl1pPr>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4"/>
            <a:r>
              <a:rPr lang="en-US" dirty="0"/>
              <a:t>Fourth level</a:t>
            </a:r>
          </a:p>
        </p:txBody>
      </p:sp>
      <p:sp>
        <p:nvSpPr>
          <p:cNvPr id="13"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4"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Tree>
    <p:extLst>
      <p:ext uri="{BB962C8B-B14F-4D97-AF65-F5344CB8AC3E}">
        <p14:creationId xmlns:p14="http://schemas.microsoft.com/office/powerpoint/2010/main" val="379316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Phrase-Word Slide WHITE1">
    <p:spTree>
      <p:nvGrpSpPr>
        <p:cNvPr id="1" name=""/>
        <p:cNvGrpSpPr/>
        <p:nvPr/>
      </p:nvGrpSpPr>
      <p:grpSpPr>
        <a:xfrm>
          <a:off x="0" y="0"/>
          <a:ext cx="0" cy="0"/>
          <a:chOff x="0" y="0"/>
          <a:chExt cx="0" cy="0"/>
        </a:xfrm>
      </p:grpSpPr>
      <p:sp>
        <p:nvSpPr>
          <p:cNvPr id="10" name="Content Placeholder 2"/>
          <p:cNvSpPr>
            <a:spLocks noGrp="1"/>
          </p:cNvSpPr>
          <p:nvPr>
            <p:ph idx="16" hasCustomPrompt="1"/>
          </p:nvPr>
        </p:nvSpPr>
        <p:spPr>
          <a:xfrm>
            <a:off x="651757" y="1734522"/>
            <a:ext cx="7194020" cy="4417350"/>
          </a:xfrm>
          <a:prstGeom prst="rect">
            <a:avLst/>
          </a:prstGeom>
          <a:ln>
            <a:solidFill>
              <a:srgbClr val="FFFFFF"/>
            </a:solidFill>
          </a:ln>
        </p:spPr>
        <p:txBody>
          <a:bodyPr/>
          <a:lstStyle>
            <a:lvl1pPr algn="l">
              <a:lnSpc>
                <a:spcPts val="8400"/>
              </a:lnSpc>
              <a:spcBef>
                <a:spcPts val="0"/>
              </a:spcBef>
              <a:defRPr sz="8000" b="1" baseline="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BIG WORD BIG PHRASE</a:t>
            </a:r>
            <a:br>
              <a:rPr lang="en-US" dirty="0"/>
            </a:br>
            <a:r>
              <a:rPr lang="en-US" dirty="0"/>
              <a:t>SLIDE</a:t>
            </a:r>
          </a:p>
        </p:txBody>
      </p:sp>
      <p:sp>
        <p:nvSpPr>
          <p:cNvPr id="11"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Tree>
    <p:extLst>
      <p:ext uri="{BB962C8B-B14F-4D97-AF65-F5344CB8AC3E}">
        <p14:creationId xmlns:p14="http://schemas.microsoft.com/office/powerpoint/2010/main" val="1106801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hrase-Word Slide RED">
    <p:spTree>
      <p:nvGrpSpPr>
        <p:cNvPr id="1" name=""/>
        <p:cNvGrpSpPr/>
        <p:nvPr/>
      </p:nvGrpSpPr>
      <p:grpSpPr>
        <a:xfrm>
          <a:off x="0" y="0"/>
          <a:ext cx="0" cy="0"/>
          <a:chOff x="0" y="0"/>
          <a:chExt cx="0" cy="0"/>
        </a:xfrm>
      </p:grpSpPr>
      <p:sp>
        <p:nvSpPr>
          <p:cNvPr id="4" name="Rectangle 3"/>
          <p:cNvSpPr/>
          <p:nvPr userDrawn="1"/>
        </p:nvSpPr>
        <p:spPr>
          <a:xfrm>
            <a:off x="0" y="910167"/>
            <a:ext cx="9144000" cy="5947833"/>
          </a:xfrm>
          <a:prstGeom prst="rect">
            <a:avLst/>
          </a:prstGeom>
          <a:solidFill>
            <a:srgbClr val="636D6E"/>
          </a:solidFill>
          <a:ln>
            <a:solidFill>
              <a:srgbClr val="636D6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BB0000"/>
              </a:solidFill>
            </a:endParaRPr>
          </a:p>
        </p:txBody>
      </p:sp>
      <p:sp>
        <p:nvSpPr>
          <p:cNvPr id="8" name="Content Placeholder 2"/>
          <p:cNvSpPr>
            <a:spLocks noGrp="1"/>
          </p:cNvSpPr>
          <p:nvPr>
            <p:ph idx="15" hasCustomPrompt="1"/>
          </p:nvPr>
        </p:nvSpPr>
        <p:spPr>
          <a:xfrm>
            <a:off x="5573888" y="242139"/>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9" name="Content Placeholder 2"/>
          <p:cNvSpPr>
            <a:spLocks noGrp="1"/>
          </p:cNvSpPr>
          <p:nvPr>
            <p:ph idx="16" hasCustomPrompt="1"/>
          </p:nvPr>
        </p:nvSpPr>
        <p:spPr>
          <a:xfrm>
            <a:off x="651757" y="1734522"/>
            <a:ext cx="7194020" cy="4417350"/>
          </a:xfrm>
          <a:prstGeom prst="rect">
            <a:avLst/>
          </a:prstGeom>
          <a:ln>
            <a:solidFill>
              <a:srgbClr val="636D6E"/>
            </a:solidFill>
          </a:ln>
        </p:spPr>
        <p:txBody>
          <a:bodyPr/>
          <a:lstStyle>
            <a:lvl1pPr algn="l">
              <a:lnSpc>
                <a:spcPts val="8400"/>
              </a:lnSpc>
              <a:spcBef>
                <a:spcPts val="0"/>
              </a:spcBef>
              <a:defRPr sz="8000" b="1"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BIG WORD</a:t>
            </a:r>
          </a:p>
          <a:p>
            <a:pPr lvl="0"/>
            <a:r>
              <a:rPr lang="en-US" dirty="0"/>
              <a:t>BIG PHRASE</a:t>
            </a:r>
            <a:br>
              <a:rPr lang="en-US" dirty="0"/>
            </a:br>
            <a:r>
              <a:rPr lang="en-US" dirty="0"/>
              <a:t>SLIDE</a:t>
            </a:r>
          </a:p>
        </p:txBody>
      </p:sp>
    </p:spTree>
    <p:extLst>
      <p:ext uri="{BB962C8B-B14F-4D97-AF65-F5344CB8AC3E}">
        <p14:creationId xmlns:p14="http://schemas.microsoft.com/office/powerpoint/2010/main" val="147195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11"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3" name="Content Placeholder 2"/>
          <p:cNvSpPr>
            <a:spLocks noGrp="1"/>
          </p:cNvSpPr>
          <p:nvPr>
            <p:ph idx="17" hasCustomPrompt="1"/>
          </p:nvPr>
        </p:nvSpPr>
        <p:spPr>
          <a:xfrm>
            <a:off x="4881010" y="5372665"/>
            <a:ext cx="3392206" cy="1094025"/>
          </a:xfrm>
          <a:prstGeom prst="rect">
            <a:avLst/>
          </a:prstGeom>
          <a:ln>
            <a:solidFill>
              <a:schemeClr val="bg1"/>
            </a:solidFill>
          </a:ln>
        </p:spPr>
        <p:txBody>
          <a:bodyPr/>
          <a:lstStyle>
            <a:lvl1pPr algn="r">
              <a:lnSpc>
                <a:spcPct val="110000"/>
              </a:lnSpc>
              <a:spcBef>
                <a:spcPts val="0"/>
              </a:spcBef>
              <a:defRPr sz="2400" baseline="-2500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algn="r">
              <a:lnSpc>
                <a:spcPct val="110000"/>
              </a:lnSpc>
            </a:pPr>
            <a:r>
              <a:rPr lang="en-US" sz="2400" dirty="0">
                <a:solidFill>
                  <a:schemeClr val="tx1">
                    <a:lumMod val="75000"/>
                    <a:lumOff val="25000"/>
                  </a:schemeClr>
                </a:solidFill>
                <a:cs typeface="Arial"/>
              </a:rPr>
              <a:t>– </a:t>
            </a:r>
            <a:r>
              <a:rPr lang="en-US" sz="2400" dirty="0" err="1">
                <a:solidFill>
                  <a:schemeClr val="tx1">
                    <a:lumMod val="75000"/>
                    <a:lumOff val="25000"/>
                  </a:schemeClr>
                </a:solidFill>
                <a:cs typeface="Arial"/>
              </a:rPr>
              <a:t>Firstandlast</a:t>
            </a:r>
            <a:r>
              <a:rPr lang="en-US" sz="2400" dirty="0">
                <a:solidFill>
                  <a:schemeClr val="tx1">
                    <a:lumMod val="75000"/>
                    <a:lumOff val="25000"/>
                  </a:schemeClr>
                </a:solidFill>
                <a:cs typeface="Arial"/>
              </a:rPr>
              <a:t> Name</a:t>
            </a:r>
          </a:p>
          <a:p>
            <a:pPr algn="r">
              <a:lnSpc>
                <a:spcPct val="110000"/>
              </a:lnSpc>
            </a:pPr>
            <a:r>
              <a:rPr lang="en-US" sz="1800" dirty="0">
                <a:solidFill>
                  <a:schemeClr val="tx1">
                    <a:lumMod val="60000"/>
                    <a:lumOff val="40000"/>
                  </a:schemeClr>
                </a:solidFill>
                <a:cs typeface="Arial"/>
              </a:rPr>
              <a:t>   Optional title line</a:t>
            </a:r>
            <a:endParaRPr lang="en-US" dirty="0"/>
          </a:p>
        </p:txBody>
      </p:sp>
      <p:sp>
        <p:nvSpPr>
          <p:cNvPr id="14" name="Text Placeholder 13"/>
          <p:cNvSpPr>
            <a:spLocks noGrp="1"/>
          </p:cNvSpPr>
          <p:nvPr>
            <p:ph type="body" sz="quarter" idx="18" hasCustomPrompt="1"/>
          </p:nvPr>
        </p:nvSpPr>
        <p:spPr>
          <a:xfrm>
            <a:off x="944698" y="1734523"/>
            <a:ext cx="7200384" cy="3638142"/>
          </a:xfrm>
          <a:prstGeom prst="rect">
            <a:avLst/>
          </a:prstGeom>
          <a:ln>
            <a:solidFill>
              <a:srgbClr val="FFFFFF"/>
            </a:solidFill>
          </a:ln>
        </p:spPr>
        <p:txBody>
          <a:bodyPr vert="horz"/>
          <a:lstStyle>
            <a:lvl1pPr algn="ctr">
              <a:defRPr lang="en-US" sz="3200" b="0" smtClean="0">
                <a:solidFill>
                  <a:srgbClr val="BB0032"/>
                </a:solidFill>
                <a:cs typeface="Arial"/>
              </a:defRPr>
            </a:lvl1pPr>
          </a:lstStyle>
          <a:p>
            <a:pPr lvl="0"/>
            <a:r>
              <a:rPr lang="en-US" sz="6500" b="0" dirty="0">
                <a:solidFill>
                  <a:srgbClr val="BB0032"/>
                </a:solidFill>
                <a:latin typeface="+mj-lt"/>
                <a:cs typeface="Arial"/>
              </a:rPr>
              <a:t>“Notable quote</a:t>
            </a:r>
            <a:br>
              <a:rPr lang="en-US" sz="6500" b="0" dirty="0">
                <a:solidFill>
                  <a:srgbClr val="BB0032"/>
                </a:solidFill>
                <a:latin typeface="+mj-lt"/>
                <a:cs typeface="Arial"/>
              </a:rPr>
            </a:br>
            <a:r>
              <a:rPr lang="en-US" sz="6500" b="0" dirty="0">
                <a:solidFill>
                  <a:srgbClr val="BB0032"/>
                </a:solidFill>
                <a:latin typeface="+mj-lt"/>
                <a:cs typeface="Arial"/>
              </a:rPr>
              <a:t>goes right here,</a:t>
            </a:r>
            <a:br>
              <a:rPr lang="en-US" sz="6500" b="0" dirty="0">
                <a:solidFill>
                  <a:srgbClr val="BB0032"/>
                </a:solidFill>
                <a:latin typeface="+mj-lt"/>
                <a:cs typeface="Arial"/>
              </a:rPr>
            </a:br>
            <a:r>
              <a:rPr lang="en-US" sz="6500" b="0" dirty="0">
                <a:solidFill>
                  <a:srgbClr val="BB0032"/>
                </a:solidFill>
                <a:latin typeface="+mj-lt"/>
                <a:cs typeface="Arial"/>
              </a:rPr>
              <a:t>yes right here.”</a:t>
            </a:r>
            <a:endParaRPr lang="en-US" dirty="0"/>
          </a:p>
        </p:txBody>
      </p:sp>
    </p:spTree>
    <p:extLst>
      <p:ext uri="{BB962C8B-B14F-4D97-AF65-F5344CB8AC3E}">
        <p14:creationId xmlns:p14="http://schemas.microsoft.com/office/powerpoint/2010/main" val="1627922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hoto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923936"/>
            <a:ext cx="9144000" cy="5934064"/>
          </a:xfrm>
          <a:prstGeom prst="rect">
            <a:avLst/>
          </a:prstGeom>
        </p:spPr>
        <p:txBody>
          <a:bodyPr vert="horz"/>
          <a:lstStyle>
            <a:lvl1pPr>
              <a:defRPr>
                <a:solidFill>
                  <a:schemeClr val="bg1">
                    <a:lumMod val="75000"/>
                  </a:schemeClr>
                </a:solidFill>
              </a:defRPr>
            </a:lvl1pPr>
          </a:lstStyle>
          <a:p>
            <a:r>
              <a:rPr lang="en-US" dirty="0"/>
              <a:t>Full slide picture</a:t>
            </a:r>
          </a:p>
        </p:txBody>
      </p:sp>
      <p:sp>
        <p:nvSpPr>
          <p:cNvPr id="11"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2" name="Content Placeholder 2"/>
          <p:cNvSpPr>
            <a:spLocks noGrp="1"/>
          </p:cNvSpPr>
          <p:nvPr>
            <p:ph idx="14"/>
          </p:nvPr>
        </p:nvSpPr>
        <p:spPr>
          <a:xfrm>
            <a:off x="4868540" y="1436104"/>
            <a:ext cx="3998889" cy="1591385"/>
          </a:xfrm>
          <a:prstGeom prst="rect">
            <a:avLst/>
          </a:prstGeom>
          <a:ln w="19050" cmpd="sng">
            <a:solidFill>
              <a:schemeClr val="tx1">
                <a:lumMod val="50000"/>
                <a:lumOff val="50000"/>
              </a:schemeClr>
            </a:solidFill>
          </a:ln>
          <a:effectLst/>
        </p:spPr>
        <p:txBody>
          <a:bodyPr/>
          <a:lstStyle>
            <a:lvl1pPr marL="91440">
              <a:lnSpc>
                <a:spcPts val="3440"/>
              </a:lnSpc>
              <a:spcBef>
                <a:spcPts val="0"/>
              </a:spcBef>
              <a:defRPr sz="2000" b="1">
                <a:solidFill>
                  <a:srgbClr val="BB0000"/>
                </a:solidFill>
              </a:defRPr>
            </a:lvl1pPr>
            <a:lvl2pPr marL="91440" indent="182880">
              <a:spcBef>
                <a:spcPts val="200"/>
              </a:spcBef>
              <a:spcAft>
                <a:spcPts val="0"/>
              </a:spcAft>
              <a:buClr>
                <a:srgbClr val="BB0000"/>
              </a:buClr>
              <a:buFont typeface="Arial"/>
              <a:buChar char="•"/>
              <a:defRPr sz="1600">
                <a:solidFill>
                  <a:schemeClr val="tx1">
                    <a:lumMod val="65000"/>
                    <a:lumOff val="35000"/>
                  </a:schemeClr>
                </a:solidFill>
              </a:defRPr>
            </a:lvl2pPr>
            <a:lvl3pPr marL="91440" indent="182880">
              <a:spcBef>
                <a:spcPts val="200"/>
              </a:spcBef>
              <a:spcAft>
                <a:spcPts val="0"/>
              </a:spcAft>
              <a:buClr>
                <a:srgbClr val="BB0000"/>
              </a:buClr>
              <a:defRPr sz="1600">
                <a:solidFill>
                  <a:schemeClr val="tx1">
                    <a:lumMod val="65000"/>
                    <a:lumOff val="35000"/>
                  </a:schemeClr>
                </a:solidFill>
              </a:defRPr>
            </a:lvl3pPr>
            <a:lvl5pPr marL="502920" indent="0">
              <a:spcBef>
                <a:spcPts val="350"/>
              </a:spcBef>
              <a:buFont typeface="Arial"/>
              <a:buNone/>
              <a:defRPr sz="18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2"/>
            <a:r>
              <a:rPr lang="en-US" dirty="0"/>
              <a:t>Fourth level</a:t>
            </a:r>
          </a:p>
        </p:txBody>
      </p:sp>
    </p:spTree>
    <p:extLst>
      <p:ext uri="{BB962C8B-B14F-4D97-AF65-F5344CB8AC3E}">
        <p14:creationId xmlns:p14="http://schemas.microsoft.com/office/powerpoint/2010/main" val="320174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923936"/>
            <a:ext cx="3883850" cy="5934064"/>
          </a:xfrm>
          <a:prstGeom prst="rect">
            <a:avLst/>
          </a:prstGeom>
        </p:spPr>
        <p:txBody>
          <a:bodyPr vert="horz"/>
          <a:lstStyle>
            <a:lvl1pPr>
              <a:defRPr>
                <a:solidFill>
                  <a:srgbClr val="BFBFBF"/>
                </a:solidFill>
              </a:defRPr>
            </a:lvl1pPr>
          </a:lstStyle>
          <a:p>
            <a:r>
              <a:rPr lang="en-US" dirty="0"/>
              <a:t>½ slide picture</a:t>
            </a:r>
          </a:p>
        </p:txBody>
      </p:sp>
      <p:sp>
        <p:nvSpPr>
          <p:cNvPr id="8" name="Content Placeholder 2"/>
          <p:cNvSpPr>
            <a:spLocks noGrp="1"/>
          </p:cNvSpPr>
          <p:nvPr>
            <p:ph idx="14"/>
          </p:nvPr>
        </p:nvSpPr>
        <p:spPr>
          <a:xfrm>
            <a:off x="4137592" y="1830387"/>
            <a:ext cx="4701503" cy="4525963"/>
          </a:xfrm>
          <a:prstGeom prst="rect">
            <a:avLst/>
          </a:prstGeom>
          <a:ln>
            <a:solidFill>
              <a:srgbClr val="FFFFFF"/>
            </a:solidFill>
          </a:ln>
        </p:spPr>
        <p:txBody>
          <a:bodyPr/>
          <a:lstStyle>
            <a:lvl1pPr>
              <a:lnSpc>
                <a:spcPts val="3440"/>
              </a:lnSpc>
              <a:spcBef>
                <a:spcPts val="0"/>
              </a:spcBef>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4"/>
            <a:r>
              <a:rPr lang="en-US" dirty="0"/>
              <a:t>Fifth level</a:t>
            </a:r>
          </a:p>
        </p:txBody>
      </p:sp>
      <p:sp>
        <p:nvSpPr>
          <p:cNvPr id="12"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3"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Tree>
    <p:extLst>
      <p:ext uri="{BB962C8B-B14F-4D97-AF65-F5344CB8AC3E}">
        <p14:creationId xmlns:p14="http://schemas.microsoft.com/office/powerpoint/2010/main" val="167368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5"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
        <p:nvSpPr>
          <p:cNvPr id="6" name="Content Placeholder 2"/>
          <p:cNvSpPr>
            <a:spLocks noGrp="1"/>
          </p:cNvSpPr>
          <p:nvPr>
            <p:ph idx="14"/>
          </p:nvPr>
        </p:nvSpPr>
        <p:spPr>
          <a:xfrm>
            <a:off x="1400403" y="1830387"/>
            <a:ext cx="6527582" cy="4525963"/>
          </a:xfrm>
          <a:prstGeom prst="rect">
            <a:avLst/>
          </a:prstGeom>
          <a:ln>
            <a:solidFill>
              <a:srgbClr val="FFFFFF"/>
            </a:solidFill>
          </a:ln>
        </p:spPr>
        <p:txBody>
          <a:bodyPr/>
          <a:lstStyle>
            <a:lvl1pPr algn="ctr">
              <a:lnSpc>
                <a:spcPts val="3440"/>
              </a:lnSpc>
              <a:spcBef>
                <a:spcPts val="0"/>
              </a:spcBef>
              <a:defRPr>
                <a:solidFill>
                  <a:schemeClr val="bg1">
                    <a:lumMod val="7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endParaRPr lang="en-US" dirty="0"/>
          </a:p>
          <a:p>
            <a:pPr lvl="0"/>
            <a:endParaRPr lang="en-US" dirty="0"/>
          </a:p>
          <a:p>
            <a:pPr lvl="0"/>
            <a:endParaRPr lang="en-US" dirty="0"/>
          </a:p>
          <a:p>
            <a:pPr lvl="0"/>
            <a:endParaRPr lang="en-US" dirty="0"/>
          </a:p>
          <a:p>
            <a:pPr lvl="0"/>
            <a:r>
              <a:rPr lang="en-US" dirty="0"/>
              <a:t>chart/graph/table</a:t>
            </a:r>
          </a:p>
        </p:txBody>
      </p:sp>
    </p:spTree>
    <p:extLst>
      <p:ext uri="{BB962C8B-B14F-4D97-AF65-F5344CB8AC3E}">
        <p14:creationId xmlns:p14="http://schemas.microsoft.com/office/powerpoint/2010/main" val="383328258"/>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709460" y="6356350"/>
            <a:ext cx="2133600" cy="365125"/>
          </a:xfrm>
          <a:prstGeom prst="rect">
            <a:avLst/>
          </a:prstGeom>
          <a:ln>
            <a:solidFill>
              <a:schemeClr val="bg1"/>
            </a:solidFill>
          </a:ln>
        </p:spPr>
        <p:txBody>
          <a:bodyPr vert="horz" lIns="91440" tIns="45720" rIns="91440" bIns="45720" rtlCol="0" anchor="ctr"/>
          <a:lstStyle>
            <a:lvl1pPr algn="ctr">
              <a:defRPr sz="1200">
                <a:solidFill>
                  <a:schemeClr val="tx1">
                    <a:tint val="75000"/>
                  </a:schemeClr>
                </a:solidFill>
              </a:defRPr>
            </a:lvl1pPr>
          </a:lstStyle>
          <a:p>
            <a:fld id="{0F0D8E7B-AF3B-B444-8E74-E549FC814F53}" type="datetimeFigureOut">
              <a:rPr lang="en-US" smtClean="0"/>
              <a:pPr/>
              <a:t>4/20/20</a:t>
            </a:fld>
            <a:endParaRPr lang="en-US" dirty="0"/>
          </a:p>
        </p:txBody>
      </p:sp>
      <p:sp>
        <p:nvSpPr>
          <p:cNvPr id="7" name="Rectangle 6"/>
          <p:cNvSpPr/>
          <p:nvPr userDrawn="1"/>
        </p:nvSpPr>
        <p:spPr>
          <a:xfrm>
            <a:off x="0" y="2974444"/>
            <a:ext cx="9144000" cy="2962806"/>
          </a:xfrm>
          <a:prstGeom prst="rect">
            <a:avLst/>
          </a:prstGeom>
          <a:solidFill>
            <a:srgbClr val="636D6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TheOhioStateUniversity-Horiz-RGBHEX.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5250" y="1600201"/>
            <a:ext cx="6424083" cy="931492"/>
          </a:xfrm>
          <a:prstGeom prst="rect">
            <a:avLst/>
          </a:prstGeom>
        </p:spPr>
      </p:pic>
    </p:spTree>
    <p:extLst>
      <p:ext uri="{BB962C8B-B14F-4D97-AF65-F5344CB8AC3E}">
        <p14:creationId xmlns:p14="http://schemas.microsoft.com/office/powerpoint/2010/main" val="1848112563"/>
      </p:ext>
    </p:extLst>
  </p:cSld>
  <p:clrMap bg1="lt1" tx1="dk1" bg2="lt2" tx2="dk2" accent1="accent1" accent2="accent2" accent3="accent3" accent4="accent4" accent5="accent5" accent6="accent6" hlink="hlink" folHlink="folHlink"/>
  <p:sldLayoutIdLst>
    <p:sldLayoutId id="214748377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44000" cy="910167"/>
            <a:chOff x="0" y="1040406"/>
            <a:chExt cx="9144000" cy="910167"/>
          </a:xfrm>
          <a:solidFill>
            <a:srgbClr val="636D6E"/>
          </a:solidFill>
        </p:grpSpPr>
        <p:sp>
          <p:nvSpPr>
            <p:cNvPr id="8" name="Rectangle 7"/>
            <p:cNvSpPr/>
            <p:nvPr/>
          </p:nvSpPr>
          <p:spPr>
            <a:xfrm>
              <a:off x="0" y="1040406"/>
              <a:ext cx="9144000" cy="91016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TheOhioStateUniversity-REV-Horiz-RGBHEX.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06917" y="1238314"/>
              <a:ext cx="3284042" cy="476186"/>
            </a:xfrm>
            <a:prstGeom prst="rect">
              <a:avLst/>
            </a:prstGeom>
            <a:grpFill/>
          </p:spPr>
        </p:pic>
      </p:grpSp>
      <p:sp>
        <p:nvSpPr>
          <p:cNvPr id="2" name="Rectangle 1"/>
          <p:cNvSpPr/>
          <p:nvPr userDrawn="1"/>
        </p:nvSpPr>
        <p:spPr>
          <a:xfrm>
            <a:off x="8518368" y="6351239"/>
            <a:ext cx="435436" cy="338554"/>
          </a:xfrm>
          <a:prstGeom prst="rect">
            <a:avLst/>
          </a:prstGeom>
        </p:spPr>
        <p:txBody>
          <a:bodyPr wrap="none">
            <a:spAutoFit/>
          </a:bodyPr>
          <a:lstStyle/>
          <a:p>
            <a:fld id="{B5C881AA-F0C4-B947-803C-EA0A96934EAC}" type="slidenum">
              <a:rPr lang="en-US" sz="1600" smtClean="0">
                <a:solidFill>
                  <a:srgbClr val="636D6E"/>
                </a:solidFill>
              </a:rPr>
              <a:pPr/>
              <a:t>‹#›</a:t>
            </a:fld>
            <a:endParaRPr lang="en-US" sz="1600" dirty="0">
              <a:solidFill>
                <a:srgbClr val="636D6E"/>
              </a:solidFill>
            </a:endParaRPr>
          </a:p>
        </p:txBody>
      </p:sp>
    </p:spTree>
    <p:extLst>
      <p:ext uri="{BB962C8B-B14F-4D97-AF65-F5344CB8AC3E}">
        <p14:creationId xmlns:p14="http://schemas.microsoft.com/office/powerpoint/2010/main" val="4027036291"/>
      </p:ext>
    </p:extLst>
  </p:cSld>
  <p:clrMap bg1="lt1" tx1="dk1" bg2="lt2" tx2="dk2" accent1="accent1" accent2="accent2" accent3="accent3" accent4="accent4" accent5="accent5" accent6="accent6" hlink="hlink" folHlink="folHlink"/>
  <p:sldLayoutIdLst>
    <p:sldLayoutId id="2147483752" r:id="rId1"/>
    <p:sldLayoutId id="2147483754" r:id="rId2"/>
    <p:sldLayoutId id="2147483769" r:id="rId3"/>
    <p:sldLayoutId id="2147483767" r:id="rId4"/>
    <p:sldLayoutId id="2147483758" r:id="rId5"/>
    <p:sldLayoutId id="2147483768" r:id="rId6"/>
    <p:sldLayoutId id="2147483763"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228600" algn="l" defTabSz="457200" rtl="0" eaLnBrk="1" latinLnBrk="0" hangingPunct="1">
        <a:spcBef>
          <a:spcPts val="500"/>
        </a:spcBef>
        <a:buFont typeface="Arial"/>
        <a:buChar char="•"/>
        <a:defRPr sz="2400" kern="1200">
          <a:solidFill>
            <a:schemeClr val="tx1"/>
          </a:solidFill>
          <a:latin typeface="+mn-lt"/>
          <a:ea typeface="+mn-ea"/>
          <a:cs typeface="+mn-cs"/>
        </a:defRPr>
      </a:lvl3pPr>
      <a:lvl4pPr marL="548640" indent="0" algn="l" defTabSz="457200" rtl="0" eaLnBrk="1" latinLnBrk="0" hangingPunct="1">
        <a:spcBef>
          <a:spcPts val="0"/>
        </a:spcBef>
        <a:buFont typeface="Arial"/>
        <a:buNone/>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nsider.com/photo-princess-diana-shaking-hand-aids-patient-1987-2017-8" TargetMode="External"/><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usinessinsider.com/trump-crowded-coronavirus-press-conferences-photos-2020-3" TargetMode="External"/><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traitstimes.com/singapore/gan-kim-yong-and-lawrence-wong-sit-1-metre-apart-at-covid-19-presser-as-part-of-social" TargetMode="External"/><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axdisclosure.com/2018/09/12/own-signs-and-dont-spit-in-1918/" TargetMode="Externa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2"/>
          <p:cNvSpPr txBox="1">
            <a:spLocks/>
          </p:cNvSpPr>
          <p:nvPr/>
        </p:nvSpPr>
        <p:spPr>
          <a:xfrm>
            <a:off x="1413015" y="3744003"/>
            <a:ext cx="6400800" cy="823382"/>
          </a:xfrm>
          <a:prstGeom prst="rect">
            <a:avLst/>
          </a:prstGeom>
        </p:spPr>
        <p:txBody>
          <a:bodyPr/>
          <a:lstStyle>
            <a:lvl1pPr marL="0" indent="0" algn="ctr" defTabSz="457200" rtl="0" eaLnBrk="1" latinLnBrk="0" hangingPunct="1">
              <a:spcBef>
                <a:spcPct val="20000"/>
              </a:spcBef>
              <a:buFont typeface="Arial"/>
              <a:buNone/>
              <a:defRPr sz="4000" kern="1200" baseline="0">
                <a:solidFill>
                  <a:schemeClr val="bg1"/>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a:t>Pandemics Now, Then, and Again</a:t>
            </a:r>
          </a:p>
        </p:txBody>
      </p:sp>
    </p:spTree>
    <p:extLst>
      <p:ext uri="{BB962C8B-B14F-4D97-AF65-F5344CB8AC3E}">
        <p14:creationId xmlns:p14="http://schemas.microsoft.com/office/powerpoint/2010/main" val="2284477403"/>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5"/>
          </p:nvPr>
        </p:nvSpPr>
        <p:spPr/>
        <p:txBody>
          <a:bodyPr/>
          <a:lstStyle/>
          <a:p>
            <a:r>
              <a:rPr lang="en-US" dirty="0"/>
              <a:t>Pandemics Now, Then, and Again</a:t>
            </a:r>
          </a:p>
        </p:txBody>
      </p:sp>
      <p:pic>
        <p:nvPicPr>
          <p:cNvPr id="5" name="Picture 4" descr="princess diana shaking hands aids patient 1987">
            <a:extLst>
              <a:ext uri="{FF2B5EF4-FFF2-40B4-BE49-F238E27FC236}">
                <a16:creationId xmlns:a16="http://schemas.microsoft.com/office/drawing/2014/main" id="{05701C1F-2CA6-4C4D-A49B-E66F7845BFA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99081" y="898622"/>
            <a:ext cx="7945837" cy="5959378"/>
          </a:xfrm>
          <a:prstGeom prst="rect">
            <a:avLst/>
          </a:prstGeom>
          <a:noFill/>
          <a:ln>
            <a:noFill/>
          </a:ln>
        </p:spPr>
      </p:pic>
      <p:sp>
        <p:nvSpPr>
          <p:cNvPr id="3" name="TextBox 2">
            <a:extLst>
              <a:ext uri="{FF2B5EF4-FFF2-40B4-BE49-F238E27FC236}">
                <a16:creationId xmlns:a16="http://schemas.microsoft.com/office/drawing/2014/main" id="{81BABDC2-90B2-4283-92CC-D02FD30C935E}"/>
              </a:ext>
            </a:extLst>
          </p:cNvPr>
          <p:cNvSpPr txBox="1"/>
          <p:nvPr/>
        </p:nvSpPr>
        <p:spPr>
          <a:xfrm>
            <a:off x="599081" y="5976257"/>
            <a:ext cx="7837347" cy="923330"/>
          </a:xfrm>
          <a:prstGeom prst="rect">
            <a:avLst/>
          </a:prstGeom>
          <a:noFill/>
        </p:spPr>
        <p:txBody>
          <a:bodyPr wrap="square" rtlCol="0">
            <a:spAutoFit/>
          </a:bodyPr>
          <a:lstStyle/>
          <a:p>
            <a:r>
              <a:rPr lang="en-US" dirty="0">
                <a:solidFill>
                  <a:schemeClr val="bg1"/>
                </a:solidFill>
              </a:rPr>
              <a:t>Redman, J. (1987). [Photograph]. Retrieved from </a:t>
            </a:r>
            <a:r>
              <a:rPr lang="en-US" u="sng" dirty="0">
                <a:solidFill>
                  <a:schemeClr val="bg1"/>
                </a:solidFill>
                <a:hlinkClick r:id="rId3">
                  <a:extLst>
                    <a:ext uri="{A12FA001-AC4F-418D-AE19-62706E023703}">
                      <ahyp:hlinkClr xmlns:ahyp="http://schemas.microsoft.com/office/drawing/2018/hyperlinkcolor" val="tx"/>
                    </a:ext>
                  </a:extLst>
                </a:hlinkClick>
              </a:rPr>
              <a:t>https://www.insider.com/photo-princess-diana-shaking-hand-aids-patient-1987-2017-8</a:t>
            </a:r>
            <a:endParaRPr lang="en-US" dirty="0">
              <a:solidFill>
                <a:schemeClr val="bg1"/>
              </a:solidFill>
            </a:endParaRPr>
          </a:p>
        </p:txBody>
      </p:sp>
      <p:sp>
        <p:nvSpPr>
          <p:cNvPr id="4" name="TextBox 3">
            <a:extLst>
              <a:ext uri="{FF2B5EF4-FFF2-40B4-BE49-F238E27FC236}">
                <a16:creationId xmlns:a16="http://schemas.microsoft.com/office/drawing/2014/main" id="{139DF5C3-4516-41E0-A07D-ACDF85886E65}"/>
              </a:ext>
            </a:extLst>
          </p:cNvPr>
          <p:cNvSpPr txBox="1"/>
          <p:nvPr/>
        </p:nvSpPr>
        <p:spPr>
          <a:xfrm>
            <a:off x="599081" y="898622"/>
            <a:ext cx="1441420" cy="369332"/>
          </a:xfrm>
          <a:prstGeom prst="rect">
            <a:avLst/>
          </a:prstGeom>
          <a:noFill/>
        </p:spPr>
        <p:txBody>
          <a:bodyPr wrap="none" rtlCol="0">
            <a:spAutoFit/>
          </a:bodyPr>
          <a:lstStyle/>
          <a:p>
            <a:r>
              <a:rPr lang="en-US" dirty="0">
                <a:solidFill>
                  <a:schemeClr val="bg1"/>
                </a:solidFill>
              </a:rPr>
              <a:t>Document F</a:t>
            </a:r>
          </a:p>
        </p:txBody>
      </p:sp>
    </p:spTree>
    <p:extLst>
      <p:ext uri="{BB962C8B-B14F-4D97-AF65-F5344CB8AC3E}">
        <p14:creationId xmlns:p14="http://schemas.microsoft.com/office/powerpoint/2010/main" val="2854175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3"/>
          </p:nvPr>
        </p:nvSpPr>
        <p:spPr>
          <a:xfrm>
            <a:off x="119042" y="1153731"/>
            <a:ext cx="9024958" cy="5704269"/>
          </a:xfrm>
          <a:prstGeom prst="rect">
            <a:avLst/>
          </a:prstGeom>
          <a:ln>
            <a:solidFill>
              <a:srgbClr val="FFFFFF"/>
            </a:solidFill>
          </a:ln>
        </p:spPr>
        <p:txBody>
          <a:bodyPr/>
          <a:lstStyle>
            <a:lvl1pPr>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Larry </a:t>
            </a:r>
            <a:r>
              <a:rPr lang="en-US" dirty="0" err="1"/>
              <a:t>Speakes</a:t>
            </a:r>
            <a:r>
              <a:rPr lang="en-US" dirty="0"/>
              <a:t> &amp; Lester </a:t>
            </a:r>
            <a:r>
              <a:rPr lang="en-US" dirty="0" err="1"/>
              <a:t>Kinsolving</a:t>
            </a:r>
            <a:r>
              <a:rPr lang="en-US" dirty="0"/>
              <a:t> Dialogue </a:t>
            </a:r>
          </a:p>
          <a:p>
            <a:pPr lvl="0"/>
            <a:r>
              <a:rPr lang="en-US" dirty="0"/>
              <a:t>	-Larry </a:t>
            </a:r>
            <a:r>
              <a:rPr lang="en-US" dirty="0" err="1"/>
              <a:t>Speakes</a:t>
            </a:r>
            <a:endParaRPr lang="en-US" dirty="0"/>
          </a:p>
          <a:p>
            <a:pPr lvl="0"/>
            <a:r>
              <a:rPr lang="en-US" dirty="0"/>
              <a:t>		White House Press Secretary 1981-1987</a:t>
            </a:r>
          </a:p>
          <a:p>
            <a:pPr lvl="0"/>
            <a:endParaRPr lang="en-US" dirty="0"/>
          </a:p>
          <a:p>
            <a:pPr lvl="0"/>
            <a:r>
              <a:rPr lang="en-US" dirty="0"/>
              <a:t>	-Lester </a:t>
            </a:r>
            <a:r>
              <a:rPr lang="en-US" dirty="0" err="1"/>
              <a:t>Kinsolving</a:t>
            </a:r>
            <a:endParaRPr lang="en-US" dirty="0"/>
          </a:p>
          <a:p>
            <a:pPr lvl="0"/>
            <a:r>
              <a:rPr lang="en-US" dirty="0"/>
              <a:t>		Political radio host</a:t>
            </a:r>
          </a:p>
        </p:txBody>
      </p:sp>
      <p:sp>
        <p:nvSpPr>
          <p:cNvPr id="6" name="Content Placeholder 1"/>
          <p:cNvSpPr>
            <a:spLocks noGrp="1"/>
          </p:cNvSpPr>
          <p:nvPr>
            <p:ph idx="15"/>
          </p:nvPr>
        </p:nvSpPr>
        <p:spPr>
          <a:xfrm>
            <a:off x="5573888" y="229810"/>
            <a:ext cx="3392206" cy="668812"/>
          </a:xfrm>
        </p:spPr>
        <p:txBody>
          <a:bodyPr/>
          <a:lstStyle/>
          <a:p>
            <a:r>
              <a:rPr lang="en-US" dirty="0"/>
              <a:t>Pandemics Now, Then, and Again</a:t>
            </a:r>
          </a:p>
        </p:txBody>
      </p:sp>
      <p:sp>
        <p:nvSpPr>
          <p:cNvPr id="4" name="TextBox 3">
            <a:extLst>
              <a:ext uri="{FF2B5EF4-FFF2-40B4-BE49-F238E27FC236}">
                <a16:creationId xmlns:a16="http://schemas.microsoft.com/office/drawing/2014/main" id="{316C140C-043C-4260-B0E5-00DB3B550B62}"/>
              </a:ext>
            </a:extLst>
          </p:cNvPr>
          <p:cNvSpPr txBox="1"/>
          <p:nvPr/>
        </p:nvSpPr>
        <p:spPr>
          <a:xfrm>
            <a:off x="0" y="6406794"/>
            <a:ext cx="1441420" cy="369332"/>
          </a:xfrm>
          <a:prstGeom prst="rect">
            <a:avLst/>
          </a:prstGeom>
          <a:noFill/>
        </p:spPr>
        <p:txBody>
          <a:bodyPr wrap="square" rtlCol="0">
            <a:spAutoFit/>
          </a:bodyPr>
          <a:lstStyle/>
          <a:p>
            <a:r>
              <a:rPr lang="en-US" dirty="0"/>
              <a:t>Document E</a:t>
            </a:r>
          </a:p>
        </p:txBody>
      </p:sp>
    </p:spTree>
    <p:extLst>
      <p:ext uri="{BB962C8B-B14F-4D97-AF65-F5344CB8AC3E}">
        <p14:creationId xmlns:p14="http://schemas.microsoft.com/office/powerpoint/2010/main" val="128609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5"/>
          </p:nvPr>
        </p:nvSpPr>
        <p:spPr/>
        <p:txBody>
          <a:bodyPr/>
          <a:lstStyle/>
          <a:p>
            <a:r>
              <a:rPr lang="en-US" dirty="0"/>
              <a:t>Pandemics Now, Then, and Again</a:t>
            </a:r>
          </a:p>
        </p:txBody>
      </p:sp>
      <p:pic>
        <p:nvPicPr>
          <p:cNvPr id="4" name="Picture 3" descr="March 13 coronavirus press conference">
            <a:extLst>
              <a:ext uri="{FF2B5EF4-FFF2-40B4-BE49-F238E27FC236}">
                <a16:creationId xmlns:a16="http://schemas.microsoft.com/office/drawing/2014/main" id="{597345FB-5368-4238-9292-F98CC2E6DF9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798" y="1576470"/>
            <a:ext cx="9102404" cy="4551202"/>
          </a:xfrm>
          <a:prstGeom prst="rect">
            <a:avLst/>
          </a:prstGeom>
          <a:noFill/>
          <a:ln>
            <a:noFill/>
          </a:ln>
        </p:spPr>
      </p:pic>
      <p:sp>
        <p:nvSpPr>
          <p:cNvPr id="3" name="TextBox 2">
            <a:extLst>
              <a:ext uri="{FF2B5EF4-FFF2-40B4-BE49-F238E27FC236}">
                <a16:creationId xmlns:a16="http://schemas.microsoft.com/office/drawing/2014/main" id="{FEF1FB77-D70D-4D50-9A1D-44D6625CB654}"/>
              </a:ext>
            </a:extLst>
          </p:cNvPr>
          <p:cNvSpPr txBox="1"/>
          <p:nvPr/>
        </p:nvSpPr>
        <p:spPr>
          <a:xfrm>
            <a:off x="20798" y="6216705"/>
            <a:ext cx="8945296" cy="584775"/>
          </a:xfrm>
          <a:prstGeom prst="rect">
            <a:avLst/>
          </a:prstGeom>
          <a:noFill/>
        </p:spPr>
        <p:txBody>
          <a:bodyPr wrap="square" rtlCol="0">
            <a:spAutoFit/>
          </a:bodyPr>
          <a:lstStyle/>
          <a:p>
            <a:r>
              <a:rPr lang="en-US" sz="1600" dirty="0"/>
              <a:t>Craighead, S. (2020). [Photograph]. Retrieved from </a:t>
            </a:r>
            <a:r>
              <a:rPr lang="en-US" sz="1600" u="sng" dirty="0">
                <a:hlinkClick r:id="rId3">
                  <a:extLst>
                    <a:ext uri="{A12FA001-AC4F-418D-AE19-62706E023703}">
                      <ahyp:hlinkClr xmlns:ahyp="http://schemas.microsoft.com/office/drawing/2018/hyperlinkcolor" val="tx"/>
                    </a:ext>
                  </a:extLst>
                </a:hlinkClick>
              </a:rPr>
              <a:t>https://www.businessinsider.com/trump-crowded-coronavirus-press-conferences-photos-2020-3</a:t>
            </a:r>
            <a:endParaRPr lang="en-US" sz="1600" dirty="0"/>
          </a:p>
        </p:txBody>
      </p:sp>
      <p:sp>
        <p:nvSpPr>
          <p:cNvPr id="5" name="TextBox 4">
            <a:extLst>
              <a:ext uri="{FF2B5EF4-FFF2-40B4-BE49-F238E27FC236}">
                <a16:creationId xmlns:a16="http://schemas.microsoft.com/office/drawing/2014/main" id="{216E3952-2C9C-42FC-AC4F-33D25DE9C7EA}"/>
              </a:ext>
            </a:extLst>
          </p:cNvPr>
          <p:cNvSpPr txBox="1"/>
          <p:nvPr/>
        </p:nvSpPr>
        <p:spPr>
          <a:xfrm>
            <a:off x="0" y="1207138"/>
            <a:ext cx="1454244" cy="369332"/>
          </a:xfrm>
          <a:prstGeom prst="rect">
            <a:avLst/>
          </a:prstGeom>
          <a:noFill/>
        </p:spPr>
        <p:txBody>
          <a:bodyPr wrap="none" rtlCol="0">
            <a:spAutoFit/>
          </a:bodyPr>
          <a:lstStyle/>
          <a:p>
            <a:r>
              <a:rPr lang="en-US" dirty="0"/>
              <a:t>Document B</a:t>
            </a:r>
          </a:p>
        </p:txBody>
      </p:sp>
    </p:spTree>
    <p:extLst>
      <p:ext uri="{BB962C8B-B14F-4D97-AF65-F5344CB8AC3E}">
        <p14:creationId xmlns:p14="http://schemas.microsoft.com/office/powerpoint/2010/main" val="617529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3"/>
          </p:nvPr>
        </p:nvSpPr>
        <p:spPr>
          <a:xfrm>
            <a:off x="685800" y="1153732"/>
            <a:ext cx="7478486" cy="4517726"/>
          </a:xfrm>
          <a:prstGeom prst="rect">
            <a:avLst/>
          </a:prstGeom>
          <a:ln>
            <a:solidFill>
              <a:srgbClr val="FFFFFF"/>
            </a:solidFill>
          </a:ln>
        </p:spPr>
        <p:txBody>
          <a:bodyPr/>
          <a:lstStyle>
            <a:lvl1pPr>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CNBC Article</a:t>
            </a:r>
          </a:p>
          <a:p>
            <a:pPr lvl="0"/>
            <a:endParaRPr lang="en-US" dirty="0"/>
          </a:p>
          <a:p>
            <a:r>
              <a:rPr lang="en-US" dirty="0"/>
              <a:t>“I would love to have that. It’s such an important day for other reasons, but I’d love to make it an important day for this. I would love to have the country opened up, and </a:t>
            </a:r>
            <a:r>
              <a:rPr lang="en-US" dirty="0" err="1"/>
              <a:t>rarin</a:t>
            </a:r>
            <a:r>
              <a:rPr lang="en-US" dirty="0"/>
              <a:t>’ to go by Easter.”</a:t>
            </a:r>
          </a:p>
        </p:txBody>
      </p:sp>
      <p:sp>
        <p:nvSpPr>
          <p:cNvPr id="6" name="Content Placeholder 1"/>
          <p:cNvSpPr>
            <a:spLocks noGrp="1"/>
          </p:cNvSpPr>
          <p:nvPr>
            <p:ph idx="15"/>
          </p:nvPr>
        </p:nvSpPr>
        <p:spPr>
          <a:xfrm>
            <a:off x="5573888" y="229810"/>
            <a:ext cx="3392206" cy="668812"/>
          </a:xfrm>
        </p:spPr>
        <p:txBody>
          <a:bodyPr/>
          <a:lstStyle/>
          <a:p>
            <a:r>
              <a:rPr lang="en-US" dirty="0"/>
              <a:t>Pandemics Now, Then, and Again</a:t>
            </a:r>
          </a:p>
        </p:txBody>
      </p:sp>
      <p:sp>
        <p:nvSpPr>
          <p:cNvPr id="2" name="TextBox 1">
            <a:extLst>
              <a:ext uri="{FF2B5EF4-FFF2-40B4-BE49-F238E27FC236}">
                <a16:creationId xmlns:a16="http://schemas.microsoft.com/office/drawing/2014/main" id="{12E2D95E-BBAA-4049-A410-886565CC849B}"/>
              </a:ext>
            </a:extLst>
          </p:cNvPr>
          <p:cNvSpPr txBox="1"/>
          <p:nvPr/>
        </p:nvSpPr>
        <p:spPr>
          <a:xfrm>
            <a:off x="-47734" y="6488668"/>
            <a:ext cx="1467068" cy="369332"/>
          </a:xfrm>
          <a:prstGeom prst="rect">
            <a:avLst/>
          </a:prstGeom>
          <a:noFill/>
        </p:spPr>
        <p:txBody>
          <a:bodyPr wrap="none" rtlCol="0">
            <a:spAutoFit/>
          </a:bodyPr>
          <a:lstStyle/>
          <a:p>
            <a:r>
              <a:rPr lang="en-US" dirty="0"/>
              <a:t>Document C</a:t>
            </a:r>
          </a:p>
        </p:txBody>
      </p:sp>
    </p:spTree>
    <p:extLst>
      <p:ext uri="{BB962C8B-B14F-4D97-AF65-F5344CB8AC3E}">
        <p14:creationId xmlns:p14="http://schemas.microsoft.com/office/powerpoint/2010/main" val="1238081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5"/>
          </p:nvPr>
        </p:nvSpPr>
        <p:spPr/>
        <p:txBody>
          <a:bodyPr/>
          <a:lstStyle/>
          <a:p>
            <a:r>
              <a:rPr lang="en-US" dirty="0"/>
              <a:t>Pandemics Now, Then, and Again</a:t>
            </a:r>
          </a:p>
        </p:txBody>
      </p:sp>
      <p:pic>
        <p:nvPicPr>
          <p:cNvPr id="5" name="Picture 4" descr="Speakers and reporters sitting farther apart from one another than usual during the multi-ministry task force's press conference on March 13, as an example of social distancing.">
            <a:extLst>
              <a:ext uri="{FF2B5EF4-FFF2-40B4-BE49-F238E27FC236}">
                <a16:creationId xmlns:a16="http://schemas.microsoft.com/office/drawing/2014/main" id="{EDDFCFC0-B62D-4034-97E2-56251B20470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2466" y="898622"/>
            <a:ext cx="8939067" cy="5959378"/>
          </a:xfrm>
          <a:prstGeom prst="rect">
            <a:avLst/>
          </a:prstGeom>
          <a:noFill/>
          <a:ln>
            <a:noFill/>
          </a:ln>
        </p:spPr>
      </p:pic>
      <p:sp>
        <p:nvSpPr>
          <p:cNvPr id="3" name="TextBox 2">
            <a:extLst>
              <a:ext uri="{FF2B5EF4-FFF2-40B4-BE49-F238E27FC236}">
                <a16:creationId xmlns:a16="http://schemas.microsoft.com/office/drawing/2014/main" id="{F586228C-2093-40B5-802B-F4D9445D1F11}"/>
              </a:ext>
            </a:extLst>
          </p:cNvPr>
          <p:cNvSpPr txBox="1"/>
          <p:nvPr/>
        </p:nvSpPr>
        <p:spPr>
          <a:xfrm>
            <a:off x="208695" y="5934670"/>
            <a:ext cx="8726608" cy="923330"/>
          </a:xfrm>
          <a:prstGeom prst="rect">
            <a:avLst/>
          </a:prstGeom>
          <a:noFill/>
        </p:spPr>
        <p:txBody>
          <a:bodyPr wrap="square" rtlCol="0">
            <a:spAutoFit/>
          </a:bodyPr>
          <a:lstStyle/>
          <a:p>
            <a:r>
              <a:rPr lang="en-US" dirty="0">
                <a:solidFill>
                  <a:schemeClr val="bg1"/>
                </a:solidFill>
              </a:rPr>
              <a:t>Cheong, M. (2020). [Photograph]. Retrieved from </a:t>
            </a:r>
            <a:r>
              <a:rPr lang="en-US" u="sng" dirty="0">
                <a:solidFill>
                  <a:schemeClr val="bg1"/>
                </a:solidFill>
                <a:hlinkClick r:id="rId3">
                  <a:extLst>
                    <a:ext uri="{A12FA001-AC4F-418D-AE19-62706E023703}">
                      <ahyp:hlinkClr xmlns:ahyp="http://schemas.microsoft.com/office/drawing/2018/hyperlinkcolor" val="tx"/>
                    </a:ext>
                  </a:extLst>
                </a:hlinkClick>
              </a:rPr>
              <a:t>https://www.straitstimes.com/singapore/gan-kim-yong-and-lawrence-wong-sit-1-metre-apart-at-covid-19-presser-as-part-of-social</a:t>
            </a:r>
            <a:endParaRPr lang="en-US" dirty="0">
              <a:solidFill>
                <a:schemeClr val="bg1"/>
              </a:solidFill>
            </a:endParaRPr>
          </a:p>
        </p:txBody>
      </p:sp>
      <p:sp>
        <p:nvSpPr>
          <p:cNvPr id="4" name="TextBox 3">
            <a:extLst>
              <a:ext uri="{FF2B5EF4-FFF2-40B4-BE49-F238E27FC236}">
                <a16:creationId xmlns:a16="http://schemas.microsoft.com/office/drawing/2014/main" id="{D2950F92-B629-4FB6-A5AD-8FE2032BA849}"/>
              </a:ext>
            </a:extLst>
          </p:cNvPr>
          <p:cNvSpPr txBox="1"/>
          <p:nvPr/>
        </p:nvSpPr>
        <p:spPr>
          <a:xfrm>
            <a:off x="7499026" y="936563"/>
            <a:ext cx="1467068" cy="369332"/>
          </a:xfrm>
          <a:prstGeom prst="rect">
            <a:avLst/>
          </a:prstGeom>
          <a:noFill/>
        </p:spPr>
        <p:txBody>
          <a:bodyPr wrap="none" rtlCol="0">
            <a:spAutoFit/>
          </a:bodyPr>
          <a:lstStyle/>
          <a:p>
            <a:r>
              <a:rPr lang="en-US" dirty="0">
                <a:solidFill>
                  <a:schemeClr val="bg1"/>
                </a:solidFill>
              </a:rPr>
              <a:t>Document D</a:t>
            </a:r>
          </a:p>
        </p:txBody>
      </p:sp>
    </p:spTree>
    <p:extLst>
      <p:ext uri="{BB962C8B-B14F-4D97-AF65-F5344CB8AC3E}">
        <p14:creationId xmlns:p14="http://schemas.microsoft.com/office/powerpoint/2010/main" val="1696410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5E4B1C-7D20-4A1E-838D-B213458AD938}"/>
              </a:ext>
            </a:extLst>
          </p:cNvPr>
          <p:cNvSpPr>
            <a:spLocks noGrp="1"/>
          </p:cNvSpPr>
          <p:nvPr>
            <p:ph idx="15"/>
          </p:nvPr>
        </p:nvSpPr>
        <p:spPr/>
        <p:txBody>
          <a:bodyPr/>
          <a:lstStyle/>
          <a:p>
            <a:r>
              <a:rPr lang="en-US" dirty="0"/>
              <a:t>Pandemics Now, Then, and Again</a:t>
            </a:r>
          </a:p>
        </p:txBody>
      </p:sp>
      <p:sp>
        <p:nvSpPr>
          <p:cNvPr id="3" name="Content Placeholder 2">
            <a:extLst>
              <a:ext uri="{FF2B5EF4-FFF2-40B4-BE49-F238E27FC236}">
                <a16:creationId xmlns:a16="http://schemas.microsoft.com/office/drawing/2014/main" id="{00DC17C6-5E00-48BB-819F-7FD96406D043}"/>
              </a:ext>
            </a:extLst>
          </p:cNvPr>
          <p:cNvSpPr>
            <a:spLocks noGrp="1"/>
          </p:cNvSpPr>
          <p:nvPr>
            <p:ph idx="17"/>
          </p:nvPr>
        </p:nvSpPr>
        <p:spPr/>
        <p:txBody>
          <a:bodyPr/>
          <a:lstStyle/>
          <a:p>
            <a:r>
              <a:rPr lang="en-US" sz="4000" dirty="0"/>
              <a:t>Exit Ticket Reflection</a:t>
            </a:r>
          </a:p>
        </p:txBody>
      </p:sp>
      <p:sp>
        <p:nvSpPr>
          <p:cNvPr id="4" name="Text Placeholder 3">
            <a:extLst>
              <a:ext uri="{FF2B5EF4-FFF2-40B4-BE49-F238E27FC236}">
                <a16:creationId xmlns:a16="http://schemas.microsoft.com/office/drawing/2014/main" id="{4B42F48D-E5CB-43A5-9018-52CCFEFEB3CB}"/>
              </a:ext>
            </a:extLst>
          </p:cNvPr>
          <p:cNvSpPr>
            <a:spLocks noGrp="1"/>
          </p:cNvSpPr>
          <p:nvPr>
            <p:ph type="body" sz="quarter" idx="18"/>
          </p:nvPr>
        </p:nvSpPr>
        <p:spPr/>
        <p:txBody>
          <a:bodyPr/>
          <a:lstStyle/>
          <a:p>
            <a:pPr algn="l"/>
            <a:r>
              <a:rPr lang="en-US" dirty="0"/>
              <a:t>How well do you think that the United States has done responding to COVID-19?</a:t>
            </a:r>
          </a:p>
        </p:txBody>
      </p:sp>
    </p:spTree>
    <p:extLst>
      <p:ext uri="{BB962C8B-B14F-4D97-AF65-F5344CB8AC3E}">
        <p14:creationId xmlns:p14="http://schemas.microsoft.com/office/powerpoint/2010/main" val="1666134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p:txBody>
          <a:bodyPr/>
          <a:lstStyle/>
          <a:p>
            <a:r>
              <a:rPr lang="en-US" dirty="0"/>
              <a:t>Agenda</a:t>
            </a:r>
          </a:p>
          <a:p>
            <a:r>
              <a:rPr lang="en-US" dirty="0"/>
              <a:t>-Think Pair Share</a:t>
            </a:r>
          </a:p>
          <a:p>
            <a:r>
              <a:rPr lang="en-US" dirty="0"/>
              <a:t>-Stations Activity</a:t>
            </a:r>
          </a:p>
          <a:p>
            <a:r>
              <a:rPr lang="en-US" dirty="0"/>
              <a:t>-Synthesis Discussion</a:t>
            </a:r>
          </a:p>
          <a:p>
            <a:r>
              <a:rPr lang="en-US" dirty="0"/>
              <a:t>-Exit Ticket Reflection</a:t>
            </a:r>
          </a:p>
        </p:txBody>
      </p:sp>
      <p:sp>
        <p:nvSpPr>
          <p:cNvPr id="3" name="Content Placeholder 2"/>
          <p:cNvSpPr>
            <a:spLocks noGrp="1"/>
          </p:cNvSpPr>
          <p:nvPr>
            <p:ph idx="15"/>
          </p:nvPr>
        </p:nvSpPr>
        <p:spPr/>
        <p:txBody>
          <a:bodyPr/>
          <a:lstStyle/>
          <a:p>
            <a:r>
              <a:rPr lang="en-US" dirty="0"/>
              <a:t>Pandemics Now, Then, and Again</a:t>
            </a:r>
          </a:p>
        </p:txBody>
      </p:sp>
    </p:spTree>
    <p:extLst>
      <p:ext uri="{BB962C8B-B14F-4D97-AF65-F5344CB8AC3E}">
        <p14:creationId xmlns:p14="http://schemas.microsoft.com/office/powerpoint/2010/main" val="329315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6"/>
          </p:nvPr>
        </p:nvSpPr>
        <p:spPr/>
        <p:txBody>
          <a:bodyPr/>
          <a:lstStyle/>
          <a:p>
            <a:r>
              <a:rPr lang="en-US" dirty="0"/>
              <a:t>Think Pair Share</a:t>
            </a:r>
          </a:p>
          <a:p>
            <a:r>
              <a:rPr lang="en-US" sz="2400" dirty="0"/>
              <a:t>Complete the Think Pair Share Worksheet</a:t>
            </a:r>
          </a:p>
        </p:txBody>
      </p:sp>
      <p:sp>
        <p:nvSpPr>
          <p:cNvPr id="3" name="Content Placeholder 2"/>
          <p:cNvSpPr>
            <a:spLocks noGrp="1"/>
          </p:cNvSpPr>
          <p:nvPr>
            <p:ph idx="15"/>
          </p:nvPr>
        </p:nvSpPr>
        <p:spPr/>
        <p:txBody>
          <a:bodyPr/>
          <a:lstStyle/>
          <a:p>
            <a:r>
              <a:rPr lang="en-US" dirty="0"/>
              <a:t>Pandemics Now, Then, and Again</a:t>
            </a:r>
          </a:p>
        </p:txBody>
      </p:sp>
    </p:spTree>
    <p:extLst>
      <p:ext uri="{BB962C8B-B14F-4D97-AF65-F5344CB8AC3E}">
        <p14:creationId xmlns:p14="http://schemas.microsoft.com/office/powerpoint/2010/main" val="68076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5"/>
          </p:nvPr>
        </p:nvSpPr>
        <p:spPr/>
        <p:txBody>
          <a:bodyPr/>
          <a:lstStyle/>
          <a:p>
            <a:r>
              <a:rPr lang="en-US" dirty="0"/>
              <a:t>Pandemics Now, Then, and Again</a:t>
            </a:r>
          </a:p>
        </p:txBody>
      </p:sp>
      <p:sp>
        <p:nvSpPr>
          <p:cNvPr id="6" name="TextBox 5">
            <a:extLst>
              <a:ext uri="{FF2B5EF4-FFF2-40B4-BE49-F238E27FC236}">
                <a16:creationId xmlns:a16="http://schemas.microsoft.com/office/drawing/2014/main" id="{B2647FF7-08F6-4AA7-B9F2-73DE9B18BC4D}"/>
              </a:ext>
            </a:extLst>
          </p:cNvPr>
          <p:cNvSpPr txBox="1"/>
          <p:nvPr/>
        </p:nvSpPr>
        <p:spPr>
          <a:xfrm>
            <a:off x="511628" y="1351508"/>
            <a:ext cx="7892143" cy="4832092"/>
          </a:xfrm>
          <a:prstGeom prst="rect">
            <a:avLst/>
          </a:prstGeom>
          <a:noFill/>
        </p:spPr>
        <p:txBody>
          <a:bodyPr wrap="square" rtlCol="0">
            <a:spAutoFit/>
          </a:bodyPr>
          <a:lstStyle/>
          <a:p>
            <a:r>
              <a:rPr lang="en-US" sz="2200" b="1" i="1" dirty="0"/>
              <a:t>Influenza Pandemics Now, Then, and Again</a:t>
            </a:r>
          </a:p>
          <a:p>
            <a:endParaRPr lang="en-US" sz="2200" dirty="0"/>
          </a:p>
          <a:p>
            <a:pPr marL="342900" indent="-342900">
              <a:buFont typeface="Arial" panose="020B0604020202020204" pitchFamily="34" charset="0"/>
              <a:buChar char="•"/>
            </a:pPr>
            <a:r>
              <a:rPr lang="en-US" sz="2200" dirty="0"/>
              <a:t>1957-1958 saw an influenza pandemic that killed between 1.5 million and 2 million people worldwide.</a:t>
            </a:r>
          </a:p>
          <a:p>
            <a:pPr marL="342900" indent="-342900">
              <a:buFont typeface="Arial" panose="020B0604020202020204" pitchFamily="34" charset="0"/>
              <a:buChar char="•"/>
            </a:pPr>
            <a:r>
              <a:rPr lang="en-US" sz="2200" dirty="0"/>
              <a:t>Early warning provided by the WHO in 1957.</a:t>
            </a:r>
          </a:p>
          <a:p>
            <a:pPr marL="342900" indent="-342900">
              <a:buFont typeface="Arial" panose="020B0604020202020204" pitchFamily="34" charset="0"/>
              <a:buChar char="•"/>
            </a:pPr>
            <a:r>
              <a:rPr lang="en-US" sz="2200" dirty="0"/>
              <a:t>The American government decided to gear up to vaccinate more widely.</a:t>
            </a:r>
          </a:p>
          <a:p>
            <a:pPr marL="342900" indent="-342900">
              <a:buFont typeface="Arial" panose="020B0604020202020204" pitchFamily="34" charset="0"/>
              <a:buChar char="•"/>
            </a:pPr>
            <a:r>
              <a:rPr lang="en-US" sz="2200" dirty="0"/>
              <a:t>Negotiations with vaccine producers immediately proved difficult. </a:t>
            </a:r>
          </a:p>
          <a:p>
            <a:pPr marL="342900" indent="-342900">
              <a:buFont typeface="Arial" panose="020B0604020202020204" pitchFamily="34" charset="0"/>
              <a:buChar char="•"/>
            </a:pPr>
            <a:r>
              <a:rPr lang="en-US" sz="2200" dirty="0"/>
              <a:t>Hesitant to produce an expensive product when there was no proof the pandemic would reach the U.S.</a:t>
            </a:r>
          </a:p>
          <a:p>
            <a:pPr marL="342900" indent="-342900">
              <a:buFont typeface="Arial" panose="020B0604020202020204" pitchFamily="34" charset="0"/>
              <a:buChar char="•"/>
            </a:pPr>
            <a:r>
              <a:rPr lang="en-US" sz="2200" dirty="0"/>
              <a:t>When they at last agreed to make the vaccines—because evidence could no longer be ignored that the pandemic had indeed grown—it was essentially too late.</a:t>
            </a:r>
          </a:p>
        </p:txBody>
      </p:sp>
    </p:spTree>
    <p:extLst>
      <p:ext uri="{BB962C8B-B14F-4D97-AF65-F5344CB8AC3E}">
        <p14:creationId xmlns:p14="http://schemas.microsoft.com/office/powerpoint/2010/main" val="3839089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5"/>
          </p:nvPr>
        </p:nvSpPr>
        <p:spPr/>
        <p:txBody>
          <a:bodyPr/>
          <a:lstStyle/>
          <a:p>
            <a:r>
              <a:rPr lang="en-US" dirty="0"/>
              <a:t>Pandemics Now, Then, and Again</a:t>
            </a:r>
          </a:p>
        </p:txBody>
      </p:sp>
      <p:sp>
        <p:nvSpPr>
          <p:cNvPr id="6" name="TextBox 5">
            <a:extLst>
              <a:ext uri="{FF2B5EF4-FFF2-40B4-BE49-F238E27FC236}">
                <a16:creationId xmlns:a16="http://schemas.microsoft.com/office/drawing/2014/main" id="{B2647FF7-08F6-4AA7-B9F2-73DE9B18BC4D}"/>
              </a:ext>
            </a:extLst>
          </p:cNvPr>
          <p:cNvSpPr txBox="1"/>
          <p:nvPr/>
        </p:nvSpPr>
        <p:spPr>
          <a:xfrm>
            <a:off x="620486" y="1453794"/>
            <a:ext cx="7598228" cy="4770537"/>
          </a:xfrm>
          <a:prstGeom prst="rect">
            <a:avLst/>
          </a:prstGeom>
          <a:noFill/>
        </p:spPr>
        <p:txBody>
          <a:bodyPr wrap="square" rtlCol="0">
            <a:spAutoFit/>
          </a:bodyPr>
          <a:lstStyle/>
          <a:p>
            <a:r>
              <a:rPr lang="en-US" sz="2200" b="1" i="1" dirty="0"/>
              <a:t>Influenza Pandemics Now, Then, and Again</a:t>
            </a:r>
            <a:endParaRPr lang="en-US" sz="2200" dirty="0"/>
          </a:p>
          <a:p>
            <a:endParaRPr lang="en-US" sz="2200" dirty="0"/>
          </a:p>
          <a:p>
            <a:pPr marL="342900" indent="-342900">
              <a:buFont typeface="Arial" panose="020B0604020202020204" pitchFamily="34" charset="0"/>
              <a:buChar char="•"/>
            </a:pPr>
            <a:r>
              <a:rPr lang="en-US" sz="2200" dirty="0"/>
              <a:t>Although the U.S. managed to vaccinate a larger percentage of the population than ever before, it was only after a period of panic that there would not be enough available.</a:t>
            </a:r>
          </a:p>
          <a:p>
            <a:pPr marL="342900" indent="-342900">
              <a:buFont typeface="Arial" panose="020B0604020202020204" pitchFamily="34" charset="0"/>
              <a:buChar char="•"/>
            </a:pPr>
            <a:r>
              <a:rPr lang="en-US" sz="2200" dirty="0"/>
              <a:t>With vaccine production starting late in the game, the American vaccination program also came at the cost of many unused vials of vaccine that came off the production lines after the pandemic had essentially passed. </a:t>
            </a:r>
          </a:p>
          <a:p>
            <a:pPr marL="342900" indent="-342900">
              <a:buFont typeface="Arial" panose="020B0604020202020204" pitchFamily="34" charset="0"/>
              <a:buChar char="•"/>
            </a:pPr>
            <a:r>
              <a:rPr lang="en-US" sz="2200" dirty="0"/>
              <a:t>Not much was learned from these experiences and a similar pattern of events occurred in 1968.</a:t>
            </a:r>
          </a:p>
          <a:p>
            <a:endParaRPr lang="en-US" dirty="0"/>
          </a:p>
        </p:txBody>
      </p:sp>
    </p:spTree>
    <p:extLst>
      <p:ext uri="{BB962C8B-B14F-4D97-AF65-F5344CB8AC3E}">
        <p14:creationId xmlns:p14="http://schemas.microsoft.com/office/powerpoint/2010/main" val="3631528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3"/>
          </p:nvPr>
        </p:nvSpPr>
        <p:spPr>
          <a:xfrm>
            <a:off x="676304" y="1503816"/>
            <a:ext cx="7791391" cy="4244109"/>
          </a:xfrm>
          <a:prstGeom prst="rect">
            <a:avLst/>
          </a:prstGeom>
          <a:ln/>
        </p:spPr>
        <p:style>
          <a:lnRef idx="1">
            <a:schemeClr val="dk1"/>
          </a:lnRef>
          <a:fillRef idx="2">
            <a:schemeClr val="dk1"/>
          </a:fillRef>
          <a:effectRef idx="1">
            <a:schemeClr val="dk1"/>
          </a:effectRef>
          <a:fontRef idx="minor">
            <a:schemeClr val="dk1"/>
          </a:fontRef>
        </p:style>
        <p:txBody>
          <a:bodyPr/>
          <a:lstStyle>
            <a:lvl1pPr>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lgn="ctr"/>
            <a:r>
              <a:rPr lang="en-US" dirty="0"/>
              <a:t>Stations Activity</a:t>
            </a:r>
          </a:p>
          <a:p>
            <a:pPr lvl="0"/>
            <a:endParaRPr lang="en-US" sz="1400" dirty="0"/>
          </a:p>
          <a:p>
            <a:pPr lvl="1"/>
            <a:r>
              <a:rPr lang="en-US" dirty="0"/>
              <a:t>- Investigate the three stations around the room. </a:t>
            </a:r>
          </a:p>
          <a:p>
            <a:pPr lvl="1"/>
            <a:r>
              <a:rPr lang="en-US" dirty="0"/>
              <a:t>- You and your group will move clockwise to the next station when directed.</a:t>
            </a:r>
          </a:p>
          <a:p>
            <a:pPr lvl="1"/>
            <a:r>
              <a:rPr lang="en-US" dirty="0"/>
              <a:t>- Analyze the sources at each station</a:t>
            </a:r>
          </a:p>
          <a:p>
            <a:pPr lvl="1"/>
            <a:r>
              <a:rPr lang="en-US" dirty="0"/>
              <a:t>- Use the information to complete the stations worksheet.</a:t>
            </a:r>
          </a:p>
          <a:p>
            <a:pPr lvl="2" indent="0">
              <a:buNone/>
            </a:pPr>
            <a:endParaRPr lang="en-US" dirty="0"/>
          </a:p>
        </p:txBody>
      </p:sp>
      <p:sp>
        <p:nvSpPr>
          <p:cNvPr id="6" name="Content Placeholder 1"/>
          <p:cNvSpPr>
            <a:spLocks noGrp="1"/>
          </p:cNvSpPr>
          <p:nvPr>
            <p:ph idx="15"/>
          </p:nvPr>
        </p:nvSpPr>
        <p:spPr>
          <a:xfrm>
            <a:off x="5573888" y="229810"/>
            <a:ext cx="3392206" cy="668812"/>
          </a:xfrm>
        </p:spPr>
        <p:txBody>
          <a:bodyPr/>
          <a:lstStyle/>
          <a:p>
            <a:r>
              <a:rPr lang="en-US" dirty="0"/>
              <a:t>Pandemics Now, Then, and Again</a:t>
            </a:r>
          </a:p>
        </p:txBody>
      </p:sp>
    </p:spTree>
    <p:extLst>
      <p:ext uri="{BB962C8B-B14F-4D97-AF65-F5344CB8AC3E}">
        <p14:creationId xmlns:p14="http://schemas.microsoft.com/office/powerpoint/2010/main" val="225236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1000w_q95-28">
            <a:extLst>
              <a:ext uri="{FF2B5EF4-FFF2-40B4-BE49-F238E27FC236}">
                <a16:creationId xmlns:a16="http://schemas.microsoft.com/office/drawing/2014/main" id="{400823C2-641E-4691-B560-B859CA929CA0}"/>
              </a:ext>
            </a:extLst>
          </p:cNvPr>
          <p:cNvPicPr>
            <a:picLocks noGrp="1"/>
          </p:cNvPicPr>
          <p:nvPr>
            <p:ph type="pic" sz="quarter" idx="13"/>
          </p:nvPr>
        </p:nvPicPr>
        <p:blipFill>
          <a:blip r:embed="rId2">
            <a:extLst>
              <a:ext uri="{28A0092B-C50C-407E-A947-70E740481C1C}">
                <a14:useLocalDpi xmlns:a14="http://schemas.microsoft.com/office/drawing/2010/main" val="0"/>
              </a:ext>
            </a:extLst>
          </a:blip>
          <a:srcRect t="9108" b="9108"/>
          <a:stretch>
            <a:fillRect/>
          </a:stretch>
        </p:blipFill>
        <p:spPr bwMode="auto">
          <a:prstGeom prst="rect">
            <a:avLst/>
          </a:prstGeom>
          <a:noFill/>
          <a:ln>
            <a:noFill/>
          </a:ln>
        </p:spPr>
      </p:pic>
      <p:sp>
        <p:nvSpPr>
          <p:cNvPr id="4" name="Content Placeholder 1">
            <a:extLst>
              <a:ext uri="{FF2B5EF4-FFF2-40B4-BE49-F238E27FC236}">
                <a16:creationId xmlns:a16="http://schemas.microsoft.com/office/drawing/2014/main" id="{E08F6B2F-C234-4B58-8900-2475367641E1}"/>
              </a:ext>
            </a:extLst>
          </p:cNvPr>
          <p:cNvSpPr>
            <a:spLocks noGrp="1"/>
          </p:cNvSpPr>
          <p:nvPr>
            <p:ph idx="15"/>
          </p:nvPr>
        </p:nvSpPr>
        <p:spPr>
          <a:xfrm>
            <a:off x="5573888" y="229810"/>
            <a:ext cx="3392206" cy="668812"/>
          </a:xfrm>
        </p:spPr>
        <p:txBody>
          <a:bodyPr/>
          <a:lstStyle/>
          <a:p>
            <a:r>
              <a:rPr lang="en-US" dirty="0"/>
              <a:t>Pandemics Now, Then, and Again</a:t>
            </a:r>
          </a:p>
        </p:txBody>
      </p:sp>
      <p:sp>
        <p:nvSpPr>
          <p:cNvPr id="2" name="TextBox 1">
            <a:extLst>
              <a:ext uri="{FF2B5EF4-FFF2-40B4-BE49-F238E27FC236}">
                <a16:creationId xmlns:a16="http://schemas.microsoft.com/office/drawing/2014/main" id="{2DD59D1D-4433-4B69-BC91-1016A257893A}"/>
              </a:ext>
            </a:extLst>
          </p:cNvPr>
          <p:cNvSpPr txBox="1"/>
          <p:nvPr/>
        </p:nvSpPr>
        <p:spPr>
          <a:xfrm>
            <a:off x="87087" y="883662"/>
            <a:ext cx="8737494" cy="646331"/>
          </a:xfrm>
          <a:prstGeom prst="rect">
            <a:avLst/>
          </a:prstGeom>
          <a:noFill/>
        </p:spPr>
        <p:txBody>
          <a:bodyPr wrap="square" rtlCol="0">
            <a:spAutoFit/>
          </a:bodyPr>
          <a:lstStyle/>
          <a:p>
            <a:r>
              <a:rPr lang="en-US" dirty="0">
                <a:solidFill>
                  <a:schemeClr val="bg1"/>
                </a:solidFill>
              </a:rPr>
              <a:t>N.P. (1918). [Photograph] Retrieved from </a:t>
            </a:r>
            <a:r>
              <a:rPr lang="en-US" u="sng" dirty="0">
                <a:solidFill>
                  <a:schemeClr val="bg1"/>
                </a:solidFill>
                <a:hlinkClick r:id="rId3">
                  <a:extLst>
                    <a:ext uri="{A12FA001-AC4F-418D-AE19-62706E023703}">
                      <ahyp:hlinkClr xmlns:ahyp="http://schemas.microsoft.com/office/drawing/2018/hyperlinkcolor" val="tx"/>
                    </a:ext>
                  </a:extLst>
                </a:hlinkClick>
              </a:rPr>
              <a:t>https://maxdisclosure.com/2018/09/12/own-signs-and-dont-spit-in-1918/</a:t>
            </a:r>
            <a:endParaRPr lang="en-US" dirty="0">
              <a:solidFill>
                <a:schemeClr val="bg1"/>
              </a:solidFill>
            </a:endParaRPr>
          </a:p>
        </p:txBody>
      </p:sp>
    </p:spTree>
    <p:extLst>
      <p:ext uri="{BB962C8B-B14F-4D97-AF65-F5344CB8AC3E}">
        <p14:creationId xmlns:p14="http://schemas.microsoft.com/office/powerpoint/2010/main" val="2966047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5"/>
          </p:nvPr>
        </p:nvSpPr>
        <p:spPr/>
        <p:txBody>
          <a:bodyPr/>
          <a:lstStyle/>
          <a:p>
            <a:r>
              <a:rPr lang="en-US" dirty="0"/>
              <a:t>Pandemics Now, Then, and Again</a:t>
            </a:r>
          </a:p>
        </p:txBody>
      </p:sp>
      <p:sp>
        <p:nvSpPr>
          <p:cNvPr id="7" name="TextBox 6">
            <a:extLst>
              <a:ext uri="{FF2B5EF4-FFF2-40B4-BE49-F238E27FC236}">
                <a16:creationId xmlns:a16="http://schemas.microsoft.com/office/drawing/2014/main" id="{9C9E1C10-DCDA-48A7-A555-6E827B23DC14}"/>
              </a:ext>
            </a:extLst>
          </p:cNvPr>
          <p:cNvSpPr txBox="1"/>
          <p:nvPr/>
        </p:nvSpPr>
        <p:spPr>
          <a:xfrm>
            <a:off x="892628" y="1399365"/>
            <a:ext cx="7141029" cy="4493538"/>
          </a:xfrm>
          <a:prstGeom prst="rect">
            <a:avLst/>
          </a:prstGeom>
          <a:noFill/>
        </p:spPr>
        <p:txBody>
          <a:bodyPr wrap="square" rtlCol="0">
            <a:spAutoFit/>
          </a:bodyPr>
          <a:lstStyle/>
          <a:p>
            <a:r>
              <a:rPr lang="en-US" sz="2200" b="1" i="1" dirty="0"/>
              <a:t>Influenza Pandemics Now, Then, and Again</a:t>
            </a:r>
          </a:p>
          <a:p>
            <a:endParaRPr lang="en-US" sz="2200" b="1" i="1" dirty="0"/>
          </a:p>
          <a:p>
            <a:pPr marL="342900" indent="-342900">
              <a:buFont typeface="Arial" panose="020B0604020202020204" pitchFamily="34" charset="0"/>
              <a:buChar char="•"/>
            </a:pPr>
            <a:r>
              <a:rPr lang="en-US" sz="2200" dirty="0"/>
              <a:t>The worldwide system for determining and monitoring pandemics is a relatively recent invention.</a:t>
            </a:r>
          </a:p>
          <a:p>
            <a:pPr marL="342900" indent="-342900">
              <a:buFont typeface="Arial" panose="020B0604020202020204" pitchFamily="34" charset="0"/>
              <a:buChar char="•"/>
            </a:pPr>
            <a:r>
              <a:rPr lang="en-US" sz="2200" dirty="0"/>
              <a:t>In 1918 there was no planet-wide health organization like the WHO.</a:t>
            </a:r>
          </a:p>
          <a:p>
            <a:pPr marL="342900" indent="-342900">
              <a:buFont typeface="Arial" panose="020B0604020202020204" pitchFamily="34" charset="0"/>
              <a:buChar char="•"/>
            </a:pPr>
            <a:r>
              <a:rPr lang="en-US" sz="2200" dirty="0"/>
              <a:t>While there were radios and telegraphs to spread information, there was no CNN to report its findings to a waiting world or obviously no internet. </a:t>
            </a:r>
          </a:p>
          <a:p>
            <a:pPr marL="342900" indent="-342900">
              <a:buFont typeface="Arial" panose="020B0604020202020204" pitchFamily="34" charset="0"/>
              <a:buChar char="•"/>
            </a:pPr>
            <a:r>
              <a:rPr lang="en-US" sz="2200" dirty="0"/>
              <a:t>The only international system for coordinating disease, the Paris-based International Public Health Office, was all but shut down as a result of World War I.</a:t>
            </a:r>
          </a:p>
        </p:txBody>
      </p:sp>
    </p:spTree>
    <p:extLst>
      <p:ext uri="{BB962C8B-B14F-4D97-AF65-F5344CB8AC3E}">
        <p14:creationId xmlns:p14="http://schemas.microsoft.com/office/powerpoint/2010/main" val="2441050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5"/>
          </p:nvPr>
        </p:nvSpPr>
        <p:spPr/>
        <p:txBody>
          <a:bodyPr/>
          <a:lstStyle/>
          <a:p>
            <a:r>
              <a:rPr lang="en-US" dirty="0"/>
              <a:t>Pandemics Now, Then, and Again</a:t>
            </a:r>
          </a:p>
        </p:txBody>
      </p:sp>
      <p:sp>
        <p:nvSpPr>
          <p:cNvPr id="7" name="TextBox 6">
            <a:extLst>
              <a:ext uri="{FF2B5EF4-FFF2-40B4-BE49-F238E27FC236}">
                <a16:creationId xmlns:a16="http://schemas.microsoft.com/office/drawing/2014/main" id="{9C9E1C10-DCDA-48A7-A555-6E827B23DC14}"/>
              </a:ext>
            </a:extLst>
          </p:cNvPr>
          <p:cNvSpPr txBox="1"/>
          <p:nvPr/>
        </p:nvSpPr>
        <p:spPr>
          <a:xfrm>
            <a:off x="1012371" y="1520785"/>
            <a:ext cx="7119257" cy="3816429"/>
          </a:xfrm>
          <a:prstGeom prst="rect">
            <a:avLst/>
          </a:prstGeom>
          <a:noFill/>
        </p:spPr>
        <p:txBody>
          <a:bodyPr wrap="square" rtlCol="0">
            <a:spAutoFit/>
          </a:bodyPr>
          <a:lstStyle/>
          <a:p>
            <a:r>
              <a:rPr lang="en-US" sz="2200" b="1" i="1" dirty="0"/>
              <a:t>Influenza Pandemics Now, Then, and Again</a:t>
            </a:r>
          </a:p>
          <a:p>
            <a:endParaRPr lang="en-US" sz="2200" dirty="0"/>
          </a:p>
          <a:p>
            <a:pPr marL="342900" indent="-342900">
              <a:buFont typeface="Arial" panose="020B0604020202020204" pitchFamily="34" charset="0"/>
              <a:buChar char="•"/>
            </a:pPr>
            <a:r>
              <a:rPr lang="en-US" sz="2200" dirty="0"/>
              <a:t>The war slowed down the spread of crucial information about the disease in other ways.</a:t>
            </a:r>
          </a:p>
          <a:p>
            <a:pPr marL="342900" indent="-342900">
              <a:buFont typeface="Arial" panose="020B0604020202020204" pitchFamily="34" charset="0"/>
              <a:buChar char="•"/>
            </a:pPr>
            <a:r>
              <a:rPr lang="en-US" sz="2200" dirty="0"/>
              <a:t>Anxious to avoid giving away potential military advantage, states involved in World War I refused to release flu data.</a:t>
            </a:r>
          </a:p>
          <a:p>
            <a:pPr marL="342900" indent="-342900">
              <a:buFont typeface="Arial" panose="020B0604020202020204" pitchFamily="34" charset="0"/>
              <a:buChar char="•"/>
            </a:pPr>
            <a:r>
              <a:rPr lang="en-US" sz="2200" dirty="0"/>
              <a:t>The 1918 pandemic was referred to as the Spanish Flu because Spain did not participate in World War I, so it published its disease statistics internationally while other nations did not.</a:t>
            </a:r>
          </a:p>
        </p:txBody>
      </p:sp>
    </p:spTree>
    <p:extLst>
      <p:ext uri="{BB962C8B-B14F-4D97-AF65-F5344CB8AC3E}">
        <p14:creationId xmlns:p14="http://schemas.microsoft.com/office/powerpoint/2010/main" val="2729298370"/>
      </p:ext>
    </p:extLst>
  </p:cSld>
  <p:clrMapOvr>
    <a:masterClrMapping/>
  </p:clrMapOvr>
</p:sld>
</file>

<file path=ppt/theme/theme1.xml><?xml version="1.0" encoding="utf-8"?>
<a:theme xmlns:a="http://schemas.openxmlformats.org/drawingml/2006/main" name="2_Title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435</TotalTime>
  <Words>729</Words>
  <Application>Microsoft Macintosh PowerPoint</Application>
  <PresentationFormat>On-screen Show (4:3)</PresentationFormat>
  <Paragraphs>72</Paragraphs>
  <Slides>15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2_Title Slide</vt:lpstr>
      <vt:lpstr>Content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Jacquie Aberegg</dc:creator>
  <cp:lastModifiedBy>Tami Augustine</cp:lastModifiedBy>
  <cp:revision>31</cp:revision>
  <cp:lastPrinted>2013-08-13T14:25:08Z</cp:lastPrinted>
  <dcterms:created xsi:type="dcterms:W3CDTF">2013-05-24T18:55:25Z</dcterms:created>
  <dcterms:modified xsi:type="dcterms:W3CDTF">2020-04-20T13:24:32Z</dcterms:modified>
</cp:coreProperties>
</file>