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6" r:id="rId4"/>
    <p:sldId id="273" r:id="rId5"/>
    <p:sldId id="267" r:id="rId6"/>
    <p:sldId id="269" r:id="rId7"/>
    <p:sldId id="264" r:id="rId8"/>
    <p:sldId id="275" r:id="rId9"/>
    <p:sldId id="271" r:id="rId10"/>
    <p:sldId id="27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9" autoAdjust="0"/>
    <p:restoredTop sz="94593" autoAdjust="0"/>
  </p:normalViewPr>
  <p:slideViewPr>
    <p:cSldViewPr snapToGrid="0" snapToObjects="1">
      <p:cViewPr varScale="1">
        <p:scale>
          <a:sx n="117" d="100"/>
          <a:sy n="117" d="100"/>
        </p:scale>
        <p:origin x="12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2" Type="http://schemas.openxmlformats.org/officeDocument/2006/relationships/slide" Target="slides/slide4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5" Type="http://schemas.openxmlformats.org/officeDocument/2006/relationships/slide" Target="slides/slide7.xml"/><Relationship Id="rId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3/14/20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3/14/20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3/14/20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413015" y="3744003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US-Iran Standoff: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413015" y="4567385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i="1" dirty="0"/>
              <a:t>How has America gotten Iran wrong?</a:t>
            </a: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136044" y="1828852"/>
            <a:ext cx="4701503" cy="364519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ts val="344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rgbClr val="BB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2920" indent="0" algn="l" defTabSz="457200" rtl="0" eaLnBrk="1" latinLnBrk="0" hangingPunct="1">
              <a:spcBef>
                <a:spcPts val="350"/>
              </a:spcBef>
              <a:buFont typeface="Arial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Exit Ticket:</a:t>
            </a:r>
          </a:p>
          <a:p>
            <a:pPr lvl="1"/>
            <a:r>
              <a:rPr lang="en-US" dirty="0"/>
              <a:t>Before you leave:</a:t>
            </a:r>
          </a:p>
          <a:p>
            <a:pPr lvl="1"/>
            <a:endParaRPr lang="en-US" dirty="0"/>
          </a:p>
          <a:p>
            <a:pPr lvl="0"/>
            <a:r>
              <a:rPr lang="en-US" sz="2500" dirty="0"/>
              <a:t>Was the conflict between the U.S. and Iran avoidable or unavoidable? What is the most convincing evidence from the images?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idx="15"/>
          </p:nvPr>
        </p:nvSpPr>
        <p:spPr>
          <a:xfrm>
            <a:off x="5573888" y="229810"/>
            <a:ext cx="3392206" cy="668812"/>
          </a:xfrm>
        </p:spPr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9" r="31589"/>
          <a:stretch>
            <a:fillRect/>
          </a:stretch>
        </p:blipFill>
        <p:spPr>
          <a:xfrm>
            <a:off x="123567" y="1096931"/>
            <a:ext cx="3883850" cy="5476864"/>
          </a:xfrm>
        </p:spPr>
      </p:pic>
    </p:spTree>
    <p:extLst>
      <p:ext uri="{BB962C8B-B14F-4D97-AF65-F5344CB8AC3E}">
        <p14:creationId xmlns:p14="http://schemas.microsoft.com/office/powerpoint/2010/main" val="131921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Welcome!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Once you get seated, please get your “US-Iran relations – a brief history” reading out.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Prepare any thoughts, observations or questions over the reading.</a:t>
            </a:r>
          </a:p>
          <a:p>
            <a:pPr marL="342900" lvl="0" indent="-342900">
              <a:buFont typeface="Arial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thinking about: </a:t>
            </a:r>
            <a:r>
              <a:rPr lang="en-US" sz="2400" i="1" dirty="0">
                <a:solidFill>
                  <a:schemeClr val="tx1"/>
                </a:solidFill>
              </a:rPr>
              <a:t>What was the situation like for the United States and Iran in the 1950’s and 60’s?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746930" y="1482320"/>
            <a:ext cx="4387778" cy="452596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Highlights from the BBC Article: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Iranian Revolution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 Embassy Hostage Crisis (1979)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Iranian Passenger Plane Shot Down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Iran as part of the “axis of evil” (Bush Administration)</a:t>
            </a:r>
          </a:p>
          <a:p>
            <a:pPr marL="457200" indent="-457200">
              <a:buFont typeface="Arial" charset="0"/>
              <a:buChar char="•"/>
            </a:pP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pic>
        <p:nvPicPr>
          <p:cNvPr id="4" name="Picture 3" descr="http://origins.osu.edu/sites/origins.osu.edu/files/Shah_of_Iran_building_two_nuclear_plant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265" y="2208625"/>
            <a:ext cx="3303172" cy="30733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2032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1772074" y="1214018"/>
            <a:ext cx="7194020" cy="4417350"/>
          </a:xfrm>
        </p:spPr>
        <p:txBody>
          <a:bodyPr/>
          <a:lstStyle/>
          <a:p>
            <a:r>
              <a:rPr lang="en-US" sz="6500" dirty="0"/>
              <a:t>The US-Iran Standoff: </a:t>
            </a:r>
            <a:r>
              <a:rPr lang="en-US" sz="6500" i="1" dirty="0"/>
              <a:t>How has America gotten Iran wrong?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200" i="1" dirty="0"/>
              <a:t>How has America gotten Iran wrong?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sp>
        <p:nvSpPr>
          <p:cNvPr id="4" name="AutoShape 2" descr="mage result for us-iran standoff a timeline of key events"/>
          <p:cNvSpPr>
            <a:spLocks noGrp="1" noChangeAspect="1" noChangeArrowheads="1"/>
          </p:cNvSpPr>
          <p:nvPr>
            <p:ph type="pic" sz="quarter" idx="13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“I Can” distinguish the major events that lead to the Iran-United States standoff.</a:t>
            </a:r>
          </a:p>
          <a:p>
            <a:pPr lvl="0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“I Can” critique actions taken by American and Iranian leaders that severed relations with the Iranian government.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563" y="4509087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92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314156" y="1053701"/>
            <a:ext cx="7840440" cy="3751878"/>
          </a:xfrm>
        </p:spPr>
        <p:txBody>
          <a:bodyPr/>
          <a:lstStyle/>
          <a:p>
            <a:r>
              <a:rPr lang="en-US" sz="5000" dirty="0"/>
              <a:t>Gallery Walk!</a:t>
            </a:r>
          </a:p>
          <a:p>
            <a:pPr lvl="0">
              <a:lnSpc>
                <a:spcPct val="100000"/>
              </a:lnSpc>
            </a:pPr>
            <a:r>
              <a:rPr lang="en-US" sz="2000" dirty="0"/>
              <a:t>1. To start, chose an image that is hung around the room that interests you.</a:t>
            </a:r>
          </a:p>
          <a:p>
            <a:pPr lvl="0">
              <a:lnSpc>
                <a:spcPct val="100000"/>
              </a:lnSpc>
            </a:pPr>
            <a:endParaRPr lang="en-US" sz="2000" dirty="0"/>
          </a:p>
          <a:p>
            <a:pPr lvl="0">
              <a:lnSpc>
                <a:spcPct val="100000"/>
              </a:lnSpc>
            </a:pPr>
            <a:r>
              <a:rPr lang="en-US" sz="2000" dirty="0"/>
              <a:t>2. Examine the picture, looking at the setting, the people or objects, and any other important details.</a:t>
            </a:r>
          </a:p>
          <a:p>
            <a:pPr lvl="0">
              <a:lnSpc>
                <a:spcPct val="100000"/>
              </a:lnSpc>
            </a:pPr>
            <a:endParaRPr lang="en-US" sz="2000" dirty="0"/>
          </a:p>
          <a:p>
            <a:pPr lvl="0">
              <a:lnSpc>
                <a:spcPct val="100000"/>
              </a:lnSpc>
            </a:pPr>
            <a:r>
              <a:rPr lang="en-US" sz="2000" dirty="0"/>
              <a:t>3. Answer the questions related to the image.</a:t>
            </a:r>
          </a:p>
          <a:p>
            <a:pPr lvl="0">
              <a:lnSpc>
                <a:spcPct val="100000"/>
              </a:lnSpc>
            </a:pPr>
            <a:endParaRPr lang="en-US" sz="2000" dirty="0"/>
          </a:p>
          <a:p>
            <a:pPr lvl="0">
              <a:lnSpc>
                <a:spcPct val="100000"/>
              </a:lnSpc>
            </a:pPr>
            <a:r>
              <a:rPr lang="en-US" sz="2000" dirty="0"/>
              <a:t>4. After answering the questions, move on to an image with the fewest number of students.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376" y="4960659"/>
            <a:ext cx="3666979" cy="16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9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314156" y="1051991"/>
            <a:ext cx="7840440" cy="3751878"/>
          </a:xfrm>
        </p:spPr>
        <p:txBody>
          <a:bodyPr/>
          <a:lstStyle/>
          <a:p>
            <a:r>
              <a:rPr lang="en-US" sz="5000" dirty="0"/>
              <a:t>Let’s Debrief:</a:t>
            </a:r>
          </a:p>
          <a:p>
            <a:pPr lvl="0">
              <a:lnSpc>
                <a:spcPct val="200000"/>
              </a:lnSpc>
            </a:pPr>
            <a:r>
              <a:rPr lang="en-US" sz="2000" dirty="0"/>
              <a:t>1. How did you understanding of the US-Iran situation change? </a:t>
            </a:r>
          </a:p>
          <a:p>
            <a:pPr lvl="0">
              <a:lnSpc>
                <a:spcPct val="200000"/>
              </a:lnSpc>
            </a:pPr>
            <a:r>
              <a:rPr lang="en-US" sz="2000" dirty="0"/>
              <a:t>2. What do the images tell us about how America’s involvement was viewed in Iran?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699" y="4552696"/>
            <a:ext cx="3666979" cy="16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8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>
          <a:xfrm>
            <a:off x="398538" y="898623"/>
            <a:ext cx="8567555" cy="3842190"/>
          </a:xfrm>
        </p:spPr>
        <p:txBody>
          <a:bodyPr/>
          <a:lstStyle/>
          <a:p>
            <a:r>
              <a:rPr lang="en-US" sz="5000" dirty="0">
                <a:solidFill>
                  <a:schemeClr val="bg1">
                    <a:lumMod val="50000"/>
                  </a:schemeClr>
                </a:solidFill>
              </a:rPr>
              <a:t>Take-A-Stand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You will: Choose a Side!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Pick the side you believe is true and be prepared to defend your stance </a:t>
            </a:r>
            <a:r>
              <a:rPr lang="en-US" sz="1800" u="sng" dirty="0">
                <a:solidFill>
                  <a:schemeClr val="bg1">
                    <a:lumMod val="50000"/>
                  </a:schemeClr>
                </a:solidFill>
              </a:rPr>
              <a:t>with source evidence!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(“I chose my stance because [       ]”)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The ”Sides”: </a:t>
            </a:r>
          </a:p>
          <a:p>
            <a:pPr marL="457200" lvl="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The conflict with Iran was avoidable.</a:t>
            </a:r>
          </a:p>
          <a:p>
            <a:pPr marL="342900" lvl="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 The conflict with Iran was unavoidable.  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780" y="4515729"/>
            <a:ext cx="3976468" cy="234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4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The US-Iran Standoff: </a:t>
            </a:r>
            <a:r>
              <a:rPr lang="en-US" sz="1400" i="1" dirty="0"/>
              <a:t>How has America gotten Iran wrong?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944697" y="2466043"/>
            <a:ext cx="7200384" cy="363814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US-Iran Standoff: </a:t>
            </a:r>
            <a:r>
              <a:rPr lang="en-US" i="1" dirty="0"/>
              <a:t>How has America gotten Iran wrong?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921" y="1198412"/>
            <a:ext cx="3979935" cy="253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75636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1508</TotalTime>
  <Words>444</Words>
  <Application>Microsoft Macintosh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Tami Augustine</cp:lastModifiedBy>
  <cp:revision>36</cp:revision>
  <cp:lastPrinted>2013-08-13T14:25:08Z</cp:lastPrinted>
  <dcterms:created xsi:type="dcterms:W3CDTF">2013-05-24T18:55:25Z</dcterms:created>
  <dcterms:modified xsi:type="dcterms:W3CDTF">2020-03-14T22:12:08Z</dcterms:modified>
</cp:coreProperties>
</file>