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75" r:id="rId1"/>
    <p:sldMasterId id="2147483751" r:id="rId2"/>
  </p:sldMasterIdLst>
  <p:notesMasterIdLst>
    <p:notesMasterId r:id="rId15"/>
  </p:notesMasterIdLst>
  <p:handoutMasterIdLst>
    <p:handoutMasterId r:id="rId16"/>
  </p:handoutMasterIdLst>
  <p:sldIdLst>
    <p:sldId id="266" r:id="rId3"/>
    <p:sldId id="267" r:id="rId4"/>
    <p:sldId id="269" r:id="rId5"/>
    <p:sldId id="268" r:id="rId6"/>
    <p:sldId id="264" r:id="rId7"/>
    <p:sldId id="256" r:id="rId8"/>
    <p:sldId id="270" r:id="rId9"/>
    <p:sldId id="262" r:id="rId10"/>
    <p:sldId id="265" r:id="rId11"/>
    <p:sldId id="258" r:id="rId12"/>
    <p:sldId id="271" r:id="rId13"/>
    <p:sldId id="272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36D6E"/>
    <a:srgbClr val="BB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 autoAdjust="0"/>
    <p:restoredTop sz="94593" autoAdjust="0"/>
  </p:normalViewPr>
  <p:slideViewPr>
    <p:cSldViewPr snapToGrid="0" snapToObjects="1">
      <p:cViewPr varScale="1">
        <p:scale>
          <a:sx n="117" d="100"/>
          <a:sy n="117" d="100"/>
        </p:scale>
        <p:origin x="1480" y="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11" d="100"/>
          <a:sy n="111" d="100"/>
        </p:scale>
        <p:origin x="-3944" y="-10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4.xml"/><Relationship Id="rId2" Type="http://schemas.openxmlformats.org/officeDocument/2006/relationships/slide" Target="slides/slide3.xml"/><Relationship Id="rId1" Type="http://schemas.openxmlformats.org/officeDocument/2006/relationships/slide" Target="slides/slide2.xml"/><Relationship Id="rId6" Type="http://schemas.openxmlformats.org/officeDocument/2006/relationships/slide" Target="slides/slide7.xml"/><Relationship Id="rId5" Type="http://schemas.openxmlformats.org/officeDocument/2006/relationships/slide" Target="slides/slide6.xml"/><Relationship Id="rId4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5B6E0F-1DB3-5A43-B8F9-5E1E696749DF}" type="datetimeFigureOut">
              <a:t>3/14/20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C1F9FE-B8FF-F345-B45D-636AC2B598B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7653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1BC211-ACBD-CB48-B939-364088D2CD6D}" type="datetimeFigureOut">
              <a:t>3/14/20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04D311-73F7-5D42-B843-E8305C73070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0208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time.com/vietnam-photos/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time.com/vietnam-photos/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heguardian.com/artanddesign/gallery/2015/apr/22/vietnam-the-real-war-a-photographic-history-by-the-associated-press-in-pictures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heguardian.com/artanddesign/gallery/2015/apr/22/vietnam-the-real-war-a-photographic-history-by-the-associated-press-in-pictures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heguardian.com/artanddesign/gallery/2015/apr/22/vietnam-the-real-war-a-photographic-history-by-the-associated-press-in-pictures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https://time.com/vietnam-photos/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04D311-73F7-5D42-B843-E8305C73070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8929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https://time.com/vietnam-photos/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04D311-73F7-5D42-B843-E8305C73070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8513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https://www.theguardian.com/artanddesign/gallery/2015/apr/22/vietnam-the-real-war-a-photographic-history-by-the-associated-press-in-pictures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04D311-73F7-5D42-B843-E8305C73070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5569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https://www.theguardian.com/artanddesign/gallery/2015/apr/22/vietnam-the-real-war-a-photographic-history-by-the-associated-press-in-pictures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04D311-73F7-5D42-B843-E8305C73070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8178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https://www.theguardian.com/artanddesign/gallery/2015/apr/22/vietnam-the-real-war-a-photographic-history-by-the-associated-press-in-pictures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04D311-73F7-5D42-B843-E8305C73070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8376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4803898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3"/>
          </p:nvPr>
        </p:nvSpPr>
        <p:spPr>
          <a:xfrm>
            <a:off x="746930" y="1830387"/>
            <a:ext cx="8229600" cy="4525963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/>
          <a:lstStyle>
            <a:lvl1pPr>
              <a:defRPr>
                <a:solidFill>
                  <a:srgbClr val="BB0000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15" hasCustomPrompt="1"/>
          </p:nvPr>
        </p:nvSpPr>
        <p:spPr>
          <a:xfrm>
            <a:off x="5573888" y="229810"/>
            <a:ext cx="3392206" cy="668812"/>
          </a:xfrm>
          <a:prstGeom prst="rect">
            <a:avLst/>
          </a:prstGeom>
          <a:ln>
            <a:solidFill>
              <a:srgbClr val="BB0000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300" baseline="0">
                <a:solidFill>
                  <a:schemeClr val="bg1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UNIT NAME HERE</a:t>
            </a:r>
          </a:p>
          <a:p>
            <a:pPr lvl="0"/>
            <a:r>
              <a:rPr lang="en-US" dirty="0"/>
              <a:t>LINE 2 AS NEEDED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6" hasCustomPrompt="1"/>
          </p:nvPr>
        </p:nvSpPr>
        <p:spPr>
          <a:xfrm>
            <a:off x="4315389" y="1052951"/>
            <a:ext cx="4642821" cy="636119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600" b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TOPIC TITLE HERE</a:t>
            </a:r>
          </a:p>
        </p:txBody>
      </p:sp>
    </p:spTree>
    <p:extLst>
      <p:ext uri="{BB962C8B-B14F-4D97-AF65-F5344CB8AC3E}">
        <p14:creationId xmlns:p14="http://schemas.microsoft.com/office/powerpoint/2010/main" val="3793167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Phrase-Word Slide WHIT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>
            <a:spLocks noGrp="1"/>
          </p:cNvSpPr>
          <p:nvPr>
            <p:ph idx="16" hasCustomPrompt="1"/>
          </p:nvPr>
        </p:nvSpPr>
        <p:spPr>
          <a:xfrm>
            <a:off x="651757" y="1734522"/>
            <a:ext cx="7194020" cy="4417350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/>
          <a:lstStyle>
            <a:lvl1pPr algn="l">
              <a:lnSpc>
                <a:spcPts val="8400"/>
              </a:lnSpc>
              <a:spcBef>
                <a:spcPts val="0"/>
              </a:spcBef>
              <a:defRPr sz="8000" b="1" baseline="0">
                <a:solidFill>
                  <a:srgbClr val="BB0000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BIG WORD BIG PHRASE</a:t>
            </a:r>
            <a:br>
              <a:rPr lang="en-US" dirty="0"/>
            </a:br>
            <a:r>
              <a:rPr lang="en-US" dirty="0"/>
              <a:t>SLIDE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5" hasCustomPrompt="1"/>
          </p:nvPr>
        </p:nvSpPr>
        <p:spPr>
          <a:xfrm>
            <a:off x="5573888" y="229810"/>
            <a:ext cx="3392206" cy="668812"/>
          </a:xfrm>
          <a:prstGeom prst="rect">
            <a:avLst/>
          </a:prstGeom>
          <a:ln>
            <a:solidFill>
              <a:srgbClr val="BB0000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300" baseline="0">
                <a:solidFill>
                  <a:schemeClr val="bg1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UNIT NAME HERE</a:t>
            </a:r>
          </a:p>
          <a:p>
            <a:pPr lvl="0"/>
            <a:r>
              <a:rPr lang="en-US" dirty="0"/>
              <a:t>LINE 2 AS NEEDED</a:t>
            </a:r>
          </a:p>
        </p:txBody>
      </p:sp>
    </p:spTree>
    <p:extLst>
      <p:ext uri="{BB962C8B-B14F-4D97-AF65-F5344CB8AC3E}">
        <p14:creationId xmlns:p14="http://schemas.microsoft.com/office/powerpoint/2010/main" val="11068018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Phrase-Word Slide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910167"/>
            <a:ext cx="9144000" cy="5947833"/>
          </a:xfrm>
          <a:prstGeom prst="rect">
            <a:avLst/>
          </a:prstGeom>
          <a:solidFill>
            <a:srgbClr val="B70F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B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5" hasCustomPrompt="1"/>
          </p:nvPr>
        </p:nvSpPr>
        <p:spPr>
          <a:xfrm>
            <a:off x="5573888" y="242139"/>
            <a:ext cx="3392206" cy="668812"/>
          </a:xfrm>
          <a:prstGeom prst="rect">
            <a:avLst/>
          </a:prstGeom>
          <a:ln>
            <a:solidFill>
              <a:srgbClr val="BB0000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300" baseline="0">
                <a:solidFill>
                  <a:schemeClr val="bg1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UNIT NAME HERE</a:t>
            </a:r>
          </a:p>
          <a:p>
            <a:pPr lvl="0"/>
            <a:r>
              <a:rPr lang="en-US" dirty="0"/>
              <a:t>LINE 2 AS NEEDED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6" hasCustomPrompt="1"/>
          </p:nvPr>
        </p:nvSpPr>
        <p:spPr>
          <a:xfrm>
            <a:off x="651757" y="1734522"/>
            <a:ext cx="7194020" cy="4417350"/>
          </a:xfrm>
          <a:prstGeom prst="rect">
            <a:avLst/>
          </a:prstGeom>
          <a:ln>
            <a:solidFill>
              <a:srgbClr val="BB0000"/>
            </a:solidFill>
          </a:ln>
        </p:spPr>
        <p:txBody>
          <a:bodyPr/>
          <a:lstStyle>
            <a:lvl1pPr algn="l">
              <a:lnSpc>
                <a:spcPts val="8400"/>
              </a:lnSpc>
              <a:spcBef>
                <a:spcPts val="0"/>
              </a:spcBef>
              <a:defRPr sz="8000" b="1" baseline="0">
                <a:solidFill>
                  <a:schemeClr val="bg1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BIG WORD</a:t>
            </a:r>
          </a:p>
          <a:p>
            <a:pPr lvl="0"/>
            <a:r>
              <a:rPr lang="en-US" dirty="0"/>
              <a:t>BIG PHRASE</a:t>
            </a:r>
            <a:br>
              <a:rPr lang="en-US" dirty="0"/>
            </a:br>
            <a:r>
              <a:rPr lang="en-US" dirty="0"/>
              <a:t>SLIDE</a:t>
            </a:r>
          </a:p>
        </p:txBody>
      </p:sp>
    </p:spTree>
    <p:extLst>
      <p:ext uri="{BB962C8B-B14F-4D97-AF65-F5344CB8AC3E}">
        <p14:creationId xmlns:p14="http://schemas.microsoft.com/office/powerpoint/2010/main" val="1471957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/>
          <p:cNvSpPr>
            <a:spLocks noGrp="1"/>
          </p:cNvSpPr>
          <p:nvPr>
            <p:ph idx="15" hasCustomPrompt="1"/>
          </p:nvPr>
        </p:nvSpPr>
        <p:spPr>
          <a:xfrm>
            <a:off x="5573888" y="229810"/>
            <a:ext cx="3392206" cy="668812"/>
          </a:xfrm>
          <a:prstGeom prst="rect">
            <a:avLst/>
          </a:prstGeom>
          <a:ln>
            <a:solidFill>
              <a:srgbClr val="BB0000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300" baseline="0">
                <a:solidFill>
                  <a:schemeClr val="bg1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UNIT NAME HERE</a:t>
            </a:r>
          </a:p>
          <a:p>
            <a:pPr lvl="0"/>
            <a:r>
              <a:rPr lang="en-US" dirty="0"/>
              <a:t>LINE 2 AS NEEDED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17" hasCustomPrompt="1"/>
          </p:nvPr>
        </p:nvSpPr>
        <p:spPr>
          <a:xfrm>
            <a:off x="4881010" y="5372665"/>
            <a:ext cx="3392206" cy="1094025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/>
          <a:lstStyle>
            <a:lvl1pPr algn="r">
              <a:lnSpc>
                <a:spcPct val="110000"/>
              </a:lnSpc>
              <a:spcBef>
                <a:spcPts val="0"/>
              </a:spcBef>
              <a:defRPr sz="2400" baseline="-25000">
                <a:solidFill>
                  <a:srgbClr val="BB0000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algn="r">
              <a:lnSpc>
                <a:spcPct val="110000"/>
              </a:lnSpc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–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Firstandlast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 Name</a:t>
            </a:r>
          </a:p>
          <a:p>
            <a:pPr algn="r">
              <a:lnSpc>
                <a:spcPct val="110000"/>
              </a:lnSpc>
            </a:pPr>
            <a:r>
              <a:rPr lang="en-US" sz="1800" dirty="0">
                <a:solidFill>
                  <a:schemeClr val="tx1">
                    <a:lumMod val="60000"/>
                    <a:lumOff val="40000"/>
                  </a:schemeClr>
                </a:solidFill>
                <a:cs typeface="Arial"/>
              </a:rPr>
              <a:t>   Optional title line</a:t>
            </a:r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8" hasCustomPrompt="1"/>
          </p:nvPr>
        </p:nvSpPr>
        <p:spPr>
          <a:xfrm>
            <a:off x="944698" y="1734523"/>
            <a:ext cx="7200384" cy="3789978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 vert="horz"/>
          <a:lstStyle>
            <a:lvl1pPr algn="ctr">
              <a:defRPr lang="en-US" sz="3200" b="0" smtClean="0">
                <a:solidFill>
                  <a:srgbClr val="BB0032"/>
                </a:solidFill>
                <a:cs typeface="Arial"/>
              </a:defRPr>
            </a:lvl1pPr>
          </a:lstStyle>
          <a:p>
            <a:pPr lvl="0"/>
            <a:r>
              <a:rPr lang="en-US" sz="6500" b="0" dirty="0">
                <a:solidFill>
                  <a:srgbClr val="BB0032"/>
                </a:solidFill>
                <a:latin typeface="+mj-lt"/>
                <a:cs typeface="Arial"/>
              </a:rPr>
              <a:t>“Notable quote</a:t>
            </a:r>
            <a:br>
              <a:rPr lang="en-US" sz="6500" b="0" dirty="0">
                <a:solidFill>
                  <a:srgbClr val="BB0032"/>
                </a:solidFill>
                <a:latin typeface="+mj-lt"/>
                <a:cs typeface="Arial"/>
              </a:rPr>
            </a:br>
            <a:r>
              <a:rPr lang="en-US" sz="6500" b="0" dirty="0">
                <a:solidFill>
                  <a:srgbClr val="BB0032"/>
                </a:solidFill>
                <a:latin typeface="+mj-lt"/>
                <a:cs typeface="Arial"/>
              </a:rPr>
              <a:t>goes right here,</a:t>
            </a:r>
            <a:br>
              <a:rPr lang="en-US" sz="6500" b="0" dirty="0">
                <a:solidFill>
                  <a:srgbClr val="BB0032"/>
                </a:solidFill>
                <a:latin typeface="+mj-lt"/>
                <a:cs typeface="Arial"/>
              </a:rPr>
            </a:br>
            <a:r>
              <a:rPr lang="en-US" sz="6500" b="0" dirty="0">
                <a:solidFill>
                  <a:srgbClr val="BB0032"/>
                </a:solidFill>
                <a:latin typeface="+mj-lt"/>
                <a:cs typeface="Arial"/>
              </a:rPr>
              <a:t>yes right here.”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7922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hot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923936"/>
            <a:ext cx="9144000" cy="5934064"/>
          </a:xfrm>
          <a:prstGeom prst="rect">
            <a:avLst/>
          </a:prstGeom>
        </p:spPr>
        <p:txBody>
          <a:bodyPr vert="horz"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Full slide picture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5" hasCustomPrompt="1"/>
          </p:nvPr>
        </p:nvSpPr>
        <p:spPr>
          <a:xfrm>
            <a:off x="5573888" y="229810"/>
            <a:ext cx="3392206" cy="668812"/>
          </a:xfrm>
          <a:prstGeom prst="rect">
            <a:avLst/>
          </a:prstGeom>
          <a:ln>
            <a:solidFill>
              <a:srgbClr val="BB0000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300" baseline="0">
                <a:solidFill>
                  <a:schemeClr val="bg1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UNIT NAME HERE</a:t>
            </a:r>
          </a:p>
          <a:p>
            <a:pPr lvl="0"/>
            <a:r>
              <a:rPr lang="en-US" dirty="0"/>
              <a:t>LINE 2 AS NEEDED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4868540" y="1436104"/>
            <a:ext cx="3998889" cy="1591385"/>
          </a:xfrm>
          <a:prstGeom prst="rect">
            <a:avLst/>
          </a:prstGeom>
          <a:ln w="19050" cmpd="sng">
            <a:solidFill>
              <a:schemeClr val="tx1">
                <a:lumMod val="50000"/>
                <a:lumOff val="50000"/>
              </a:schemeClr>
            </a:solidFill>
          </a:ln>
          <a:effectLst/>
        </p:spPr>
        <p:txBody>
          <a:bodyPr/>
          <a:lstStyle>
            <a:lvl1pPr marL="91440">
              <a:lnSpc>
                <a:spcPts val="3440"/>
              </a:lnSpc>
              <a:spcBef>
                <a:spcPts val="0"/>
              </a:spcBef>
              <a:defRPr sz="2000" b="1">
                <a:solidFill>
                  <a:srgbClr val="BB0000"/>
                </a:solidFill>
              </a:defRPr>
            </a:lvl1pPr>
            <a:lvl2pPr marL="91440" indent="182880">
              <a:spcBef>
                <a:spcPts val="200"/>
              </a:spcBef>
              <a:spcAft>
                <a:spcPts val="0"/>
              </a:spcAft>
              <a:buClr>
                <a:srgbClr val="BB0000"/>
              </a:buClr>
              <a:buFont typeface="Arial"/>
              <a:buChar char="•"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91440" indent="182880">
              <a:spcBef>
                <a:spcPts val="200"/>
              </a:spcBef>
              <a:spcAft>
                <a:spcPts val="0"/>
              </a:spcAft>
              <a:buClr>
                <a:srgbClr val="BB0000"/>
              </a:buClr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Font typeface="Arial"/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2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2017472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-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923936"/>
            <a:ext cx="3883850" cy="5934064"/>
          </a:xfrm>
          <a:prstGeom prst="rect">
            <a:avLst/>
          </a:prstGeom>
        </p:spPr>
        <p:txBody>
          <a:bodyPr vert="horz"/>
          <a:lstStyle>
            <a:lvl1pPr>
              <a:defRPr>
                <a:solidFill>
                  <a:srgbClr val="BFBFBF"/>
                </a:solidFill>
              </a:defRPr>
            </a:lvl1pPr>
          </a:lstStyle>
          <a:p>
            <a:r>
              <a:rPr lang="en-US" dirty="0"/>
              <a:t>½ slide picture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4"/>
          </p:nvPr>
        </p:nvSpPr>
        <p:spPr>
          <a:xfrm>
            <a:off x="4137592" y="1830387"/>
            <a:ext cx="4701503" cy="4525963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/>
          <a:lstStyle>
            <a:lvl1pPr>
              <a:lnSpc>
                <a:spcPts val="3440"/>
              </a:lnSpc>
              <a:spcBef>
                <a:spcPts val="0"/>
              </a:spcBef>
              <a:defRPr>
                <a:solidFill>
                  <a:srgbClr val="BB0000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5" hasCustomPrompt="1"/>
          </p:nvPr>
        </p:nvSpPr>
        <p:spPr>
          <a:xfrm>
            <a:off x="5573888" y="229810"/>
            <a:ext cx="3392206" cy="668812"/>
          </a:xfrm>
          <a:prstGeom prst="rect">
            <a:avLst/>
          </a:prstGeom>
          <a:ln>
            <a:solidFill>
              <a:srgbClr val="BB0000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300" baseline="0">
                <a:solidFill>
                  <a:schemeClr val="bg1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UNIT NAME HERE</a:t>
            </a:r>
          </a:p>
          <a:p>
            <a:pPr lvl="0"/>
            <a:r>
              <a:rPr lang="en-US" dirty="0"/>
              <a:t>LINE 2 AS NEEDED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16" hasCustomPrompt="1"/>
          </p:nvPr>
        </p:nvSpPr>
        <p:spPr>
          <a:xfrm>
            <a:off x="4315389" y="1052951"/>
            <a:ext cx="4642821" cy="636119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600" b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TOPIC TITLE HERE</a:t>
            </a:r>
          </a:p>
        </p:txBody>
      </p:sp>
    </p:spTree>
    <p:extLst>
      <p:ext uri="{BB962C8B-B14F-4D97-AF65-F5344CB8AC3E}">
        <p14:creationId xmlns:p14="http://schemas.microsoft.com/office/powerpoint/2010/main" val="1673681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5" hasCustomPrompt="1"/>
          </p:nvPr>
        </p:nvSpPr>
        <p:spPr>
          <a:xfrm>
            <a:off x="5573888" y="229810"/>
            <a:ext cx="3392206" cy="668812"/>
          </a:xfrm>
          <a:prstGeom prst="rect">
            <a:avLst/>
          </a:prstGeom>
          <a:ln>
            <a:solidFill>
              <a:srgbClr val="BB0000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300" baseline="0">
                <a:solidFill>
                  <a:schemeClr val="bg1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UNIT NAME HERE</a:t>
            </a:r>
          </a:p>
          <a:p>
            <a:pPr lvl="0"/>
            <a:r>
              <a:rPr lang="en-US" dirty="0"/>
              <a:t>LINE 2 AS NEEDED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6" hasCustomPrompt="1"/>
          </p:nvPr>
        </p:nvSpPr>
        <p:spPr>
          <a:xfrm>
            <a:off x="4315389" y="1052951"/>
            <a:ext cx="4642821" cy="636119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600" b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TOPIC TITLE HERE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4"/>
          </p:nvPr>
        </p:nvSpPr>
        <p:spPr>
          <a:xfrm>
            <a:off x="1400403" y="1830387"/>
            <a:ext cx="6527582" cy="4525963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/>
          <a:lstStyle>
            <a:lvl1pPr algn="ctr">
              <a:lnSpc>
                <a:spcPts val="3440"/>
              </a:lnSpc>
              <a:spcBef>
                <a:spcPts val="0"/>
              </a:spcBef>
              <a:defRPr>
                <a:solidFill>
                  <a:schemeClr val="bg1">
                    <a:lumMod val="75000"/>
                  </a:schemeClr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r>
              <a:rPr lang="en-US" dirty="0"/>
              <a:t>chart/graph/table</a:t>
            </a:r>
          </a:p>
        </p:txBody>
      </p:sp>
    </p:spTree>
    <p:extLst>
      <p:ext uri="{BB962C8B-B14F-4D97-AF65-F5344CB8AC3E}">
        <p14:creationId xmlns:p14="http://schemas.microsoft.com/office/powerpoint/2010/main" val="383328258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9460" y="6356350"/>
            <a:ext cx="2133600" cy="365125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0D8E7B-AF3B-B444-8E74-E549FC814F53}" type="datetimeFigureOut">
              <a:rPr lang="en-US" smtClean="0"/>
              <a:pPr/>
              <a:t>3/14/20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2974444"/>
            <a:ext cx="9144000" cy="2962806"/>
          </a:xfrm>
          <a:prstGeom prst="rect">
            <a:avLst/>
          </a:prstGeom>
          <a:solidFill>
            <a:srgbClr val="B70F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TheOhioStateUniversity-Horiz-RGBHEX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250" y="1600201"/>
            <a:ext cx="6424083" cy="9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112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44000" cy="910167"/>
            <a:chOff x="0" y="1040406"/>
            <a:chExt cx="9144000" cy="910167"/>
          </a:xfrm>
        </p:grpSpPr>
        <p:sp>
          <p:nvSpPr>
            <p:cNvPr id="8" name="Rectangle 7"/>
            <p:cNvSpPr/>
            <p:nvPr/>
          </p:nvSpPr>
          <p:spPr>
            <a:xfrm>
              <a:off x="0" y="1040406"/>
              <a:ext cx="9144000" cy="910167"/>
            </a:xfrm>
            <a:prstGeom prst="rect">
              <a:avLst/>
            </a:prstGeom>
            <a:solidFill>
              <a:srgbClr val="B70F2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 descr="TheOhioStateUniversity-REV-Horiz-RGBHEX.png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6917" y="1238314"/>
              <a:ext cx="3284042" cy="476186"/>
            </a:xfrm>
            <a:prstGeom prst="rect">
              <a:avLst/>
            </a:prstGeom>
          </p:spPr>
        </p:pic>
      </p:grpSp>
      <p:sp>
        <p:nvSpPr>
          <p:cNvPr id="2" name="Rectangle 1"/>
          <p:cNvSpPr/>
          <p:nvPr userDrawn="1"/>
        </p:nvSpPr>
        <p:spPr>
          <a:xfrm>
            <a:off x="8518368" y="6351239"/>
            <a:ext cx="43543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B5C881AA-F0C4-B947-803C-EA0A96934EAC}" type="slidenum">
              <a:rPr lang="en-US" sz="1600" smtClean="0">
                <a:solidFill>
                  <a:srgbClr val="636D6E"/>
                </a:solidFill>
              </a:rPr>
              <a:pPr/>
              <a:t>‹#›</a:t>
            </a:fld>
            <a:endParaRPr lang="en-US" sz="1600" dirty="0">
              <a:solidFill>
                <a:srgbClr val="636D6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7036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4" r:id="rId2"/>
    <p:sldLayoutId id="2147483769" r:id="rId3"/>
    <p:sldLayoutId id="2147483767" r:id="rId4"/>
    <p:sldLayoutId id="2147483758" r:id="rId5"/>
    <p:sldLayoutId id="2147483768" r:id="rId6"/>
    <p:sldLayoutId id="2147483763" r:id="rId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457200" rtl="0" eaLnBrk="1" latinLnBrk="0" hangingPunct="1">
        <a:spcBef>
          <a:spcPct val="20000"/>
        </a:spcBef>
        <a:buFont typeface="Arial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0" indent="-228600" algn="l" defTabSz="457200" rtl="0" eaLnBrk="1" latinLnBrk="0" hangingPunct="1"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548640" indent="0" algn="l" defTabSz="457200" rtl="0" eaLnBrk="1" latinLnBrk="0" hangingPunct="1">
        <a:spcBef>
          <a:spcPts val="0"/>
        </a:spcBef>
        <a:buFont typeface="Arial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A group of people standing on a sidewalk&#10;&#10;Description automatically generated">
            <a:extLst>
              <a:ext uri="{FF2B5EF4-FFF2-40B4-BE49-F238E27FC236}">
                <a16:creationId xmlns:a16="http://schemas.microsoft.com/office/drawing/2014/main" id="{18664A65-0440-4052-9447-FB059900E814}"/>
              </a:ext>
            </a:extLst>
          </p:cNvPr>
          <p:cNvPicPr>
            <a:picLocks noGrp="1" noChangeAspect="1"/>
          </p:cNvPicPr>
          <p:nvPr>
            <p:ph idx="16"/>
          </p:nvPr>
        </p:nvPicPr>
        <p:blipFill rotWithShape="1">
          <a:blip r:embed="rId3"/>
          <a:srcRect b="9032"/>
          <a:stretch/>
        </p:blipFill>
        <p:spPr>
          <a:xfrm>
            <a:off x="1087186" y="1560351"/>
            <a:ext cx="7194020" cy="4417350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8B24216-F80C-4F49-AA42-C48FE83D955D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5573888" y="229810"/>
            <a:ext cx="3392206" cy="668812"/>
          </a:xfrm>
        </p:spPr>
        <p:txBody>
          <a:bodyPr/>
          <a:lstStyle/>
          <a:p>
            <a:r>
              <a:rPr lang="en-US" dirty="0"/>
              <a:t>Voices of the Vietnam War</a:t>
            </a:r>
          </a:p>
        </p:txBody>
      </p:sp>
    </p:spTree>
    <p:extLst>
      <p:ext uri="{BB962C8B-B14F-4D97-AF65-F5344CB8AC3E}">
        <p14:creationId xmlns:p14="http://schemas.microsoft.com/office/powerpoint/2010/main" val="32931569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B45BEDE-AF71-4697-9524-F7E81661DE4F}"/>
              </a:ext>
            </a:extLst>
          </p:cNvPr>
          <p:cNvSpPr txBox="1"/>
          <p:nvPr/>
        </p:nvSpPr>
        <p:spPr>
          <a:xfrm>
            <a:off x="482803" y="1426464"/>
            <a:ext cx="82954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/>
              <a:t>DBQ Source Packet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2FEB7C8-CAC6-4935-9043-FF3F3AE2EC45}"/>
              </a:ext>
            </a:extLst>
          </p:cNvPr>
          <p:cNvSpPr txBox="1"/>
          <p:nvPr/>
        </p:nvSpPr>
        <p:spPr>
          <a:xfrm>
            <a:off x="599847" y="2134350"/>
            <a:ext cx="749808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Directions: </a:t>
            </a:r>
          </a:p>
          <a:p>
            <a:endParaRPr lang="en-US" dirty="0"/>
          </a:p>
          <a:p>
            <a:pPr marL="342900" indent="-342900" algn="ctr">
              <a:buFont typeface="+mj-lt"/>
              <a:buAutoNum type="arabicPeriod"/>
            </a:pPr>
            <a:r>
              <a:rPr lang="en-US" dirty="0"/>
              <a:t>Use the sources to answer the questions</a:t>
            </a:r>
          </a:p>
          <a:p>
            <a:pPr marL="342900" indent="-342900" algn="ctr">
              <a:buFont typeface="+mj-lt"/>
              <a:buAutoNum type="arabicPeriod"/>
            </a:pPr>
            <a:r>
              <a:rPr lang="en-US" dirty="0"/>
              <a:t>5 Sources = 5 minuets per source </a:t>
            </a:r>
          </a:p>
          <a:p>
            <a:pPr marL="342900" indent="-342900" algn="ctr">
              <a:buFont typeface="+mj-lt"/>
              <a:buAutoNum type="arabicPeriod"/>
            </a:pPr>
            <a:r>
              <a:rPr lang="en-US" dirty="0"/>
              <a:t>Show teacher once finished with all sources</a:t>
            </a:r>
          </a:p>
          <a:p>
            <a:endParaRPr lang="en-US" dirty="0"/>
          </a:p>
          <a:p>
            <a:r>
              <a:rPr lang="en-US" dirty="0"/>
              <a:t>Questions to Consider:</a:t>
            </a:r>
          </a:p>
          <a:p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What are some similarities and differences that you are seeing between the sources?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What connections are you seeing between the sources and the images that were shown earlier?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What perspectives/involvements are you seeing in the Vietnam War?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How is the war impacting those involved?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0479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1E0250-D81E-4367-809F-AFF227BCC7B3}"/>
              </a:ext>
            </a:extLst>
          </p:cNvPr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r>
              <a:rPr lang="en-US" dirty="0"/>
              <a:t>Voices of the Vietnam War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79AC4F-E37F-444B-90EC-9C8F237F5E43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561579" y="1350691"/>
            <a:ext cx="8020842" cy="4875937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en-US" sz="3200" dirty="0">
                <a:solidFill>
                  <a:schemeClr val="tx1"/>
                </a:solidFill>
              </a:rPr>
              <a:t>Group Discussion</a:t>
            </a:r>
            <a:endParaRPr lang="en-US" sz="3200" dirty="0"/>
          </a:p>
          <a:p>
            <a:pPr marL="377190" indent="-285750">
              <a:buFont typeface="Arial" panose="020B0604020202020204" pitchFamily="34" charset="0"/>
              <a:buChar char="•"/>
            </a:pPr>
            <a:r>
              <a:rPr lang="en-US" sz="1600" dirty="0"/>
              <a:t>What was the perspectives of those who were involved in the Vietnam war in America?</a:t>
            </a:r>
          </a:p>
          <a:p>
            <a:pPr marL="377190" indent="-285750">
              <a:buFont typeface="Arial" panose="020B0604020202020204" pitchFamily="34" charset="0"/>
              <a:buChar char="•"/>
            </a:pPr>
            <a:r>
              <a:rPr lang="en-US" sz="1600" dirty="0"/>
              <a:t>What was the perspectives of those who were involved in the Vietnam war in Vietnam?</a:t>
            </a:r>
          </a:p>
          <a:p>
            <a:pPr marL="377190" indent="-285750">
              <a:buFont typeface="Arial" panose="020B0604020202020204" pitchFamily="34" charset="0"/>
              <a:buChar char="•"/>
            </a:pPr>
            <a:r>
              <a:rPr lang="en-US" sz="1600" dirty="0"/>
              <a:t>How did the Vietnam war affect the soldiers and those involved?</a:t>
            </a:r>
          </a:p>
          <a:p>
            <a:pPr marL="377190" indent="-285750">
              <a:buFont typeface="Arial" panose="020B0604020202020204" pitchFamily="34" charset="0"/>
              <a:buChar char="•"/>
            </a:pPr>
            <a:r>
              <a:rPr lang="en-US" sz="1600" dirty="0"/>
              <a:t>Why did the American/Vietnamese fight in the conflict?</a:t>
            </a:r>
          </a:p>
          <a:p>
            <a:pPr marL="377190" indent="-285750">
              <a:buFont typeface="Arial" panose="020B0604020202020204" pitchFamily="34" charset="0"/>
              <a:buChar char="•"/>
            </a:pPr>
            <a:r>
              <a:rPr lang="en-US" sz="1600" dirty="0"/>
              <a:t>What might have happened if the USA had not been involved in the war?</a:t>
            </a:r>
          </a:p>
          <a:p>
            <a:pPr marL="377190" indent="-285750">
              <a:buFont typeface="Arial" panose="020B0604020202020204" pitchFamily="34" charset="0"/>
              <a:buChar char="•"/>
            </a:pPr>
            <a:r>
              <a:rPr lang="en-US" sz="1600" dirty="0"/>
              <a:t>How did Agent Orange impact those who were involved in the war</a:t>
            </a:r>
          </a:p>
          <a:p>
            <a:pPr marL="377190" indent="-285750">
              <a:buFont typeface="Arial" panose="020B0604020202020204" pitchFamily="34" charset="0"/>
              <a:buChar char="•"/>
            </a:pPr>
            <a:r>
              <a:rPr lang="en-US" sz="1600" dirty="0"/>
              <a:t>How do you think that the Vietnam war impacted the relationship between American and Vietnamese peoples?</a:t>
            </a:r>
          </a:p>
          <a:p>
            <a:endParaRPr lang="en-US" sz="4000" dirty="0"/>
          </a:p>
          <a:p>
            <a:endParaRPr lang="en-US" sz="4000" dirty="0"/>
          </a:p>
          <a:p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5017930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AE1E2C-EF70-4B63-9038-6C1D816FB8BB}"/>
              </a:ext>
            </a:extLst>
          </p:cNvPr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r>
              <a:rPr lang="en-US" dirty="0"/>
              <a:t>Voices of the Vietnam War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DF1646-E73A-451E-9F85-C39E3439F73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259964" y="1348322"/>
            <a:ext cx="8576798" cy="5118315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Exit Ticket Question</a:t>
            </a:r>
          </a:p>
          <a:p>
            <a:endParaRPr lang="en-US" dirty="0"/>
          </a:p>
          <a:p>
            <a:pPr algn="ctr"/>
            <a:r>
              <a:rPr lang="en-US" i="1" dirty="0">
                <a:solidFill>
                  <a:schemeClr val="tx1"/>
                </a:solidFill>
              </a:rPr>
              <a:t>Using the sources, evaluate how the Vietnam War impacted those involved. Include 2-3 sentences and make sure to include evidence from the source(s)</a:t>
            </a:r>
          </a:p>
        </p:txBody>
      </p:sp>
    </p:spTree>
    <p:extLst>
      <p:ext uri="{BB962C8B-B14F-4D97-AF65-F5344CB8AC3E}">
        <p14:creationId xmlns:p14="http://schemas.microsoft.com/office/powerpoint/2010/main" val="32320146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3A488EFA-EB1D-4B96-93F9-0CED0531D42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359" r="-1" b="49893"/>
          <a:stretch/>
        </p:blipFill>
        <p:spPr>
          <a:xfrm>
            <a:off x="580331" y="1471355"/>
            <a:ext cx="8229600" cy="4525963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</p:pic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DCB86694-796D-4256-B104-96D9B1A9A033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5573888" y="229810"/>
            <a:ext cx="3392206" cy="668812"/>
          </a:xfrm>
        </p:spPr>
        <p:txBody>
          <a:bodyPr/>
          <a:lstStyle/>
          <a:p>
            <a:r>
              <a:rPr lang="en-US" dirty="0"/>
              <a:t>Voices of the Vietnam War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07635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DCB26D94-DC72-440F-8072-20292E447795}"/>
              </a:ext>
            </a:extLst>
          </p:cNvPr>
          <p:cNvPicPr>
            <a:picLocks noGrp="1" noChangeAspect="1"/>
          </p:cNvPicPr>
          <p:nvPr>
            <p:ph idx="16"/>
          </p:nvPr>
        </p:nvPicPr>
        <p:blipFill rotWithShape="1">
          <a:blip r:embed="rId3"/>
          <a:srcRect t="5825" b="5825"/>
          <a:stretch/>
        </p:blipFill>
        <p:spPr>
          <a:xfrm>
            <a:off x="1108957" y="1560350"/>
            <a:ext cx="7194020" cy="4417350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38C1607-597E-41C9-9F51-AABE34F86828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5573888" y="229810"/>
            <a:ext cx="3392206" cy="668812"/>
          </a:xfrm>
        </p:spPr>
        <p:txBody>
          <a:bodyPr/>
          <a:lstStyle/>
          <a:p>
            <a:r>
              <a:rPr lang="en-US" dirty="0"/>
              <a:t>Voices of the Vietnam War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40924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4774C43-7BB9-40E3-93A6-26CA981F016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5895"/>
          <a:stretch/>
        </p:blipFill>
        <p:spPr>
          <a:xfrm>
            <a:off x="651757" y="1734522"/>
            <a:ext cx="7194020" cy="4417350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</p:pic>
    </p:spTree>
    <p:extLst>
      <p:ext uri="{BB962C8B-B14F-4D97-AF65-F5344CB8AC3E}">
        <p14:creationId xmlns:p14="http://schemas.microsoft.com/office/powerpoint/2010/main" val="7702440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F9F85D7-76D3-4C2F-BDE6-0712AA6F9C7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8010"/>
          <a:stretch/>
        </p:blipFill>
        <p:spPr>
          <a:xfrm>
            <a:off x="816611" y="1418836"/>
            <a:ext cx="7510778" cy="4611849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11C17C9-102C-4EE1-899F-14BE810A3866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5573888" y="229810"/>
            <a:ext cx="3392206" cy="668812"/>
          </a:xfrm>
        </p:spPr>
        <p:txBody>
          <a:bodyPr/>
          <a:lstStyle/>
          <a:p>
            <a:r>
              <a:rPr lang="en-US" dirty="0"/>
              <a:t>Voices of the Vietnam War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90894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ubtitle 2"/>
          <p:cNvSpPr txBox="1">
            <a:spLocks/>
          </p:cNvSpPr>
          <p:nvPr/>
        </p:nvSpPr>
        <p:spPr>
          <a:xfrm>
            <a:off x="1413015" y="3744003"/>
            <a:ext cx="6400800" cy="823382"/>
          </a:xfrm>
          <a:prstGeom prst="rect">
            <a:avLst/>
          </a:prstGeom>
        </p:spPr>
        <p:txBody>
          <a:bodyPr/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4000" kern="1200" baseline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16" name="Subtitle 2"/>
          <p:cNvSpPr txBox="1">
            <a:spLocks/>
          </p:cNvSpPr>
          <p:nvPr/>
        </p:nvSpPr>
        <p:spPr>
          <a:xfrm>
            <a:off x="1413015" y="3429000"/>
            <a:ext cx="6400800" cy="823382"/>
          </a:xfrm>
          <a:prstGeom prst="rect">
            <a:avLst/>
          </a:prstGeom>
        </p:spPr>
        <p:txBody>
          <a:bodyPr/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4000" kern="1200" baseline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8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7111A1C-0B80-4A7B-8BC5-67963F9B4127}"/>
              </a:ext>
            </a:extLst>
          </p:cNvPr>
          <p:cNvSpPr txBox="1"/>
          <p:nvPr/>
        </p:nvSpPr>
        <p:spPr>
          <a:xfrm>
            <a:off x="1544825" y="3028805"/>
            <a:ext cx="587142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chemeClr val="bg1"/>
                </a:solidFill>
              </a:rPr>
              <a:t>Vietnam War: Two Stories / One Conflict </a:t>
            </a:r>
          </a:p>
        </p:txBody>
      </p:sp>
    </p:spTree>
    <p:extLst>
      <p:ext uri="{BB962C8B-B14F-4D97-AF65-F5344CB8AC3E}">
        <p14:creationId xmlns:p14="http://schemas.microsoft.com/office/powerpoint/2010/main" val="2284477403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r>
              <a:rPr lang="en-US" dirty="0"/>
              <a:t>Voices of the Vietnam War</a:t>
            </a:r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8"/>
          </p:nvPr>
        </p:nvSpPr>
        <p:spPr>
          <a:xfrm>
            <a:off x="944698" y="1734523"/>
            <a:ext cx="7200384" cy="4308468"/>
          </a:xfrm>
        </p:spPr>
        <p:txBody>
          <a:bodyPr/>
          <a:lstStyle/>
          <a:p>
            <a:r>
              <a:rPr lang="en-US" sz="3600" b="1" dirty="0">
                <a:solidFill>
                  <a:schemeClr val="tx1"/>
                </a:solidFill>
              </a:rPr>
              <a:t>Agenda</a:t>
            </a:r>
          </a:p>
          <a:p>
            <a:pPr marL="514350" indent="-514350">
              <a:buAutoNum type="arabicParenR"/>
            </a:pPr>
            <a:r>
              <a:rPr lang="en-US" sz="2800" dirty="0"/>
              <a:t>Vietnam War Background Info</a:t>
            </a:r>
          </a:p>
          <a:p>
            <a:pPr marL="514350" indent="-514350">
              <a:buAutoNum type="arabicParenR"/>
            </a:pPr>
            <a:r>
              <a:rPr lang="en-US" sz="2800" dirty="0"/>
              <a:t>Learning Objectives</a:t>
            </a:r>
          </a:p>
          <a:p>
            <a:pPr marL="514350" indent="-514350">
              <a:buAutoNum type="arabicParenR"/>
            </a:pPr>
            <a:r>
              <a:rPr lang="en-US" sz="2800" dirty="0"/>
              <a:t>Sources Packet  </a:t>
            </a:r>
          </a:p>
          <a:p>
            <a:pPr marL="514350" indent="-514350">
              <a:buAutoNum type="arabicParenR"/>
            </a:pPr>
            <a:r>
              <a:rPr lang="en-US" sz="2800" dirty="0"/>
              <a:t>Group Discussion</a:t>
            </a:r>
          </a:p>
          <a:p>
            <a:pPr marL="514350" indent="-514350">
              <a:buAutoNum type="arabicParenR"/>
            </a:pPr>
            <a:r>
              <a:rPr lang="en-US" sz="2800" dirty="0"/>
              <a:t>Exit Ticket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41756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3"/>
          </p:nvPr>
        </p:nvSpPr>
        <p:spPr>
          <a:xfrm>
            <a:off x="548200" y="1375625"/>
            <a:ext cx="7791391" cy="4244109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/>
          <a:lstStyle>
            <a:lvl1pPr>
              <a:defRPr>
                <a:solidFill>
                  <a:srgbClr val="BB0000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1" algn="ctr"/>
            <a:r>
              <a:rPr lang="en-US" b="1" dirty="0"/>
              <a:t>Vietnam Background Information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dirty="0"/>
              <a:t>France loses control of Vietnam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dirty="0"/>
              <a:t>Divided Vietnam (South vs North)</a:t>
            </a:r>
          </a:p>
          <a:p>
            <a:pPr marL="891540" lvl="3" indent="-342900">
              <a:buFont typeface="Arial" panose="020B0604020202020204" pitchFamily="34" charset="0"/>
              <a:buChar char="•"/>
            </a:pPr>
            <a:r>
              <a:rPr lang="en-US" dirty="0"/>
              <a:t>South – Ngo </a:t>
            </a:r>
            <a:r>
              <a:rPr lang="en-US" dirty="0" err="1"/>
              <a:t>Dinh</a:t>
            </a:r>
            <a:r>
              <a:rPr lang="en-US" dirty="0"/>
              <a:t> Diem (Anti-Communist – USA supports) North – Ho Chi Minh (Pro – Communist)</a:t>
            </a:r>
          </a:p>
          <a:p>
            <a:pPr marL="342900" lvl="2" indent="-342900">
              <a:buFont typeface="Arial" panose="020B0604020202020204" pitchFamily="34" charset="0"/>
              <a:buChar char="•"/>
            </a:pPr>
            <a:r>
              <a:rPr lang="en-US" sz="2400" dirty="0"/>
              <a:t>Fear of Communism from the Western powers (USA)</a:t>
            </a:r>
            <a:endParaRPr lang="en-US" dirty="0"/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dirty="0"/>
              <a:t>March 8</a:t>
            </a:r>
            <a:r>
              <a:rPr lang="en-US" baseline="30000" dirty="0"/>
              <a:t>th</a:t>
            </a:r>
            <a:r>
              <a:rPr lang="en-US" dirty="0"/>
              <a:t>, 1965: USA enters the conflict with Lyndon B Johnson 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dirty="0"/>
              <a:t>Vietnam War lasts 20 years with 2 million Vietnamese casualties and 58,000 American casualties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lvl="1"/>
            <a:endParaRPr lang="en-US" dirty="0"/>
          </a:p>
        </p:txBody>
      </p:sp>
      <p:sp>
        <p:nvSpPr>
          <p:cNvPr id="6" name="Content Placeholder 1"/>
          <p:cNvSpPr>
            <a:spLocks noGrp="1"/>
          </p:cNvSpPr>
          <p:nvPr>
            <p:ph idx="15"/>
          </p:nvPr>
        </p:nvSpPr>
        <p:spPr>
          <a:xfrm>
            <a:off x="5573888" y="229810"/>
            <a:ext cx="3392206" cy="668812"/>
          </a:xfrm>
        </p:spPr>
        <p:txBody>
          <a:bodyPr/>
          <a:lstStyle/>
          <a:p>
            <a:r>
              <a:rPr lang="en-US" dirty="0"/>
              <a:t>Voices of the Vietnam War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6098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r>
              <a:rPr lang="en-US" dirty="0"/>
              <a:t>Voices of the Vietnam War</a:t>
            </a:r>
          </a:p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4294967295"/>
          </p:nvPr>
        </p:nvSpPr>
        <p:spPr>
          <a:xfrm>
            <a:off x="838415" y="1734522"/>
            <a:ext cx="7434801" cy="362256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Learning Objectives:</a:t>
            </a:r>
          </a:p>
          <a:p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SWBAT use primary and secondary sources to analyze the different perspectives of the Vietnamese and Americans and how they viewed the conflict of the war at that time</a:t>
            </a:r>
          </a:p>
          <a:p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SWBAT make a judgement as to how the Vietnam War impacted those who were involved</a:t>
            </a:r>
          </a:p>
          <a:p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1050246"/>
      </p:ext>
    </p:extLst>
  </p:cSld>
  <p:clrMapOvr>
    <a:masterClrMapping/>
  </p:clrMapOvr>
</p:sld>
</file>

<file path=ppt/theme/theme1.xml><?xml version="1.0" encoding="utf-8"?>
<a:theme xmlns:a="http://schemas.openxmlformats.org/drawingml/2006/main" name="2_Title Slid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ontent Slid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692</TotalTime>
  <Words>475</Words>
  <Application>Microsoft Macintosh PowerPoint</Application>
  <PresentationFormat>On-screen Show (4:3)</PresentationFormat>
  <Paragraphs>66</Paragraphs>
  <Slides>12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2_Title Slide</vt:lpstr>
      <vt:lpstr>Content Slide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Kaylee Propst</dc:creator>
  <cp:lastModifiedBy>Tami Augustine</cp:lastModifiedBy>
  <cp:revision>8</cp:revision>
  <dcterms:created xsi:type="dcterms:W3CDTF">2020-03-07T13:59:57Z</dcterms:created>
  <dcterms:modified xsi:type="dcterms:W3CDTF">2020-03-14T22:06:44Z</dcterms:modified>
</cp:coreProperties>
</file>