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6" r:id="rId4"/>
    <p:sldId id="267" r:id="rId5"/>
    <p:sldId id="268" r:id="rId6"/>
    <p:sldId id="269" r:id="rId7"/>
    <p:sldId id="271" r:id="rId8"/>
    <p:sldId id="283" r:id="rId9"/>
    <p:sldId id="286" r:id="rId10"/>
    <p:sldId id="284" r:id="rId11"/>
    <p:sldId id="285" r:id="rId12"/>
    <p:sldId id="288" r:id="rId13"/>
    <p:sldId id="272" r:id="rId14"/>
    <p:sldId id="273" r:id="rId15"/>
    <p:sldId id="274" r:id="rId16"/>
    <p:sldId id="264" r:id="rId17"/>
    <p:sldId id="270" r:id="rId18"/>
    <p:sldId id="287" r:id="rId19"/>
    <p:sldId id="265" r:id="rId20"/>
    <p:sldId id="262" r:id="rId21"/>
    <p:sldId id="282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6E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C5643-BD9F-44F4-9128-E3DF528FAE1D}" v="149" dt="2020-03-25T01:07:32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4593" autoAdjust="0"/>
  </p:normalViewPr>
  <p:slideViewPr>
    <p:cSldViewPr snapToGrid="0" snapToObjects="1">
      <p:cViewPr varScale="1">
        <p:scale>
          <a:sx n="117" d="100"/>
          <a:sy n="117" d="100"/>
        </p:scale>
        <p:origin x="14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4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28556-3A8E-49B9-B57D-4B0102EDC64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BAE2B9-C8A3-47FA-B4CA-522923B2AA89}">
      <dgm:prSet custT="1"/>
      <dgm:spPr/>
      <dgm:t>
        <a:bodyPr/>
        <a:lstStyle/>
        <a:p>
          <a:pPr>
            <a:defRPr cap="all"/>
          </a:pPr>
          <a:r>
            <a:rPr lang="en-US" sz="2000" dirty="0"/>
            <a:t>Venn Diagrams</a:t>
          </a:r>
          <a:r>
            <a:rPr lang="en-US" sz="1300" dirty="0"/>
            <a:t>:</a:t>
          </a:r>
        </a:p>
      </dgm:t>
    </dgm:pt>
    <dgm:pt modelId="{F9B69789-325A-47B6-B853-BD8E80AC22B1}" type="parTrans" cxnId="{8A8D5BB3-326D-40F7-9B29-7073484AFDD6}">
      <dgm:prSet/>
      <dgm:spPr/>
      <dgm:t>
        <a:bodyPr/>
        <a:lstStyle/>
        <a:p>
          <a:endParaRPr lang="en-US"/>
        </a:p>
      </dgm:t>
    </dgm:pt>
    <dgm:pt modelId="{B69A3F2E-55E7-4CAA-AA34-735828C02F6A}" type="sibTrans" cxnId="{8A8D5BB3-326D-40F7-9B29-7073484AFDD6}">
      <dgm:prSet/>
      <dgm:spPr/>
      <dgm:t>
        <a:bodyPr/>
        <a:lstStyle/>
        <a:p>
          <a:endParaRPr lang="en-US"/>
        </a:p>
      </dgm:t>
    </dgm:pt>
    <dgm:pt modelId="{D311AA6C-9C0F-47B4-9A78-8D4FFE0C9517}">
      <dgm:prSet custT="1"/>
      <dgm:spPr/>
      <dgm:t>
        <a:bodyPr/>
        <a:lstStyle/>
        <a:p>
          <a:pPr>
            <a:defRPr cap="all"/>
          </a:pPr>
          <a:r>
            <a:rPr lang="en-US" sz="2000" dirty="0"/>
            <a:t>In small groups, Use the words or ideas from the brain dump to compare and contrast Westward Expansion and Imperialism</a:t>
          </a:r>
        </a:p>
      </dgm:t>
    </dgm:pt>
    <dgm:pt modelId="{35E0CEF9-8F41-4EB7-AB2D-1D95DE3E9820}" type="parTrans" cxnId="{DD566CA3-B7E0-4938-9790-94926F763B0D}">
      <dgm:prSet/>
      <dgm:spPr/>
      <dgm:t>
        <a:bodyPr/>
        <a:lstStyle/>
        <a:p>
          <a:endParaRPr lang="en-US"/>
        </a:p>
      </dgm:t>
    </dgm:pt>
    <dgm:pt modelId="{603D880E-89A7-4633-AC95-EE7D676772E1}" type="sibTrans" cxnId="{DD566CA3-B7E0-4938-9790-94926F763B0D}">
      <dgm:prSet/>
      <dgm:spPr/>
      <dgm:t>
        <a:bodyPr/>
        <a:lstStyle/>
        <a:p>
          <a:endParaRPr lang="en-US"/>
        </a:p>
      </dgm:t>
    </dgm:pt>
    <dgm:pt modelId="{7F3491C5-F265-4635-B8FD-8800F31F8237}" type="pres">
      <dgm:prSet presAssocID="{49428556-3A8E-49B9-B57D-4B0102EDC645}" presName="root" presStyleCnt="0">
        <dgm:presLayoutVars>
          <dgm:dir/>
          <dgm:resizeHandles val="exact"/>
        </dgm:presLayoutVars>
      </dgm:prSet>
      <dgm:spPr/>
    </dgm:pt>
    <dgm:pt modelId="{14D1521E-7E10-47C5-B193-FB81136D368C}" type="pres">
      <dgm:prSet presAssocID="{BEBAE2B9-C8A3-47FA-B4CA-522923B2AA89}" presName="compNode" presStyleCnt="0"/>
      <dgm:spPr/>
    </dgm:pt>
    <dgm:pt modelId="{29095C9F-B153-4955-94E0-627F8A8836F2}" type="pres">
      <dgm:prSet presAssocID="{BEBAE2B9-C8A3-47FA-B4CA-522923B2AA89}" presName="iconBgRect" presStyleLbl="bgShp" presStyleIdx="0" presStyleCnt="2"/>
      <dgm:spPr/>
    </dgm:pt>
    <dgm:pt modelId="{5816F988-9136-4469-89C2-FC4B8016D183}" type="pres">
      <dgm:prSet presAssocID="{BEBAE2B9-C8A3-47FA-B4CA-522923B2AA8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FB092A1-74FB-4300-B3F0-64F89FC6382D}" type="pres">
      <dgm:prSet presAssocID="{BEBAE2B9-C8A3-47FA-B4CA-522923B2AA89}" presName="spaceRect" presStyleCnt="0"/>
      <dgm:spPr/>
    </dgm:pt>
    <dgm:pt modelId="{0939F5B6-5736-4E6E-9F37-6AF12C21E591}" type="pres">
      <dgm:prSet presAssocID="{BEBAE2B9-C8A3-47FA-B4CA-522923B2AA89}" presName="textRect" presStyleLbl="revTx" presStyleIdx="0" presStyleCnt="2">
        <dgm:presLayoutVars>
          <dgm:chMax val="1"/>
          <dgm:chPref val="1"/>
        </dgm:presLayoutVars>
      </dgm:prSet>
      <dgm:spPr/>
    </dgm:pt>
    <dgm:pt modelId="{EB66665C-A2FD-4B4B-A936-6F2CDC521B30}" type="pres">
      <dgm:prSet presAssocID="{B69A3F2E-55E7-4CAA-AA34-735828C02F6A}" presName="sibTrans" presStyleCnt="0"/>
      <dgm:spPr/>
    </dgm:pt>
    <dgm:pt modelId="{EAB07C35-74DE-435D-B2F8-205AD545C2C4}" type="pres">
      <dgm:prSet presAssocID="{D311AA6C-9C0F-47B4-9A78-8D4FFE0C9517}" presName="compNode" presStyleCnt="0"/>
      <dgm:spPr/>
    </dgm:pt>
    <dgm:pt modelId="{BE24B48B-200A-4E0D-A22C-B12733D51B14}" type="pres">
      <dgm:prSet presAssocID="{D311AA6C-9C0F-47B4-9A78-8D4FFE0C9517}" presName="iconBgRect" presStyleLbl="bgShp" presStyleIdx="1" presStyleCnt="2"/>
      <dgm:spPr/>
    </dgm:pt>
    <dgm:pt modelId="{A46A050C-B67E-4942-A0A8-881FE69061B4}" type="pres">
      <dgm:prSet presAssocID="{D311AA6C-9C0F-47B4-9A78-8D4FFE0C95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5EC389E-C817-4370-B769-DC6DA398EF76}" type="pres">
      <dgm:prSet presAssocID="{D311AA6C-9C0F-47B4-9A78-8D4FFE0C9517}" presName="spaceRect" presStyleCnt="0"/>
      <dgm:spPr/>
    </dgm:pt>
    <dgm:pt modelId="{194A06A7-6663-4F67-A19E-BE89CEF67473}" type="pres">
      <dgm:prSet presAssocID="{D311AA6C-9C0F-47B4-9A78-8D4FFE0C9517}" presName="textRect" presStyleLbl="revTx" presStyleIdx="1" presStyleCnt="2" custScaleX="121733">
        <dgm:presLayoutVars>
          <dgm:chMax val="1"/>
          <dgm:chPref val="1"/>
        </dgm:presLayoutVars>
      </dgm:prSet>
      <dgm:spPr/>
    </dgm:pt>
  </dgm:ptLst>
  <dgm:cxnLst>
    <dgm:cxn modelId="{FD8A962B-0C8D-48F3-95E0-AF4A1A0BE164}" type="presOf" srcId="{49428556-3A8E-49B9-B57D-4B0102EDC645}" destId="{7F3491C5-F265-4635-B8FD-8800F31F8237}" srcOrd="0" destOrd="0" presId="urn:microsoft.com/office/officeart/2018/5/layout/IconCircleLabelList"/>
    <dgm:cxn modelId="{DD566CA3-B7E0-4938-9790-94926F763B0D}" srcId="{49428556-3A8E-49B9-B57D-4B0102EDC645}" destId="{D311AA6C-9C0F-47B4-9A78-8D4FFE0C9517}" srcOrd="1" destOrd="0" parTransId="{35E0CEF9-8F41-4EB7-AB2D-1D95DE3E9820}" sibTransId="{603D880E-89A7-4633-AC95-EE7D676772E1}"/>
    <dgm:cxn modelId="{8A8D5BB3-326D-40F7-9B29-7073484AFDD6}" srcId="{49428556-3A8E-49B9-B57D-4B0102EDC645}" destId="{BEBAE2B9-C8A3-47FA-B4CA-522923B2AA89}" srcOrd="0" destOrd="0" parTransId="{F9B69789-325A-47B6-B853-BD8E80AC22B1}" sibTransId="{B69A3F2E-55E7-4CAA-AA34-735828C02F6A}"/>
    <dgm:cxn modelId="{783EDFDC-69C1-4CBB-906C-ADDC36F41188}" type="presOf" srcId="{D311AA6C-9C0F-47B4-9A78-8D4FFE0C9517}" destId="{194A06A7-6663-4F67-A19E-BE89CEF67473}" srcOrd="0" destOrd="0" presId="urn:microsoft.com/office/officeart/2018/5/layout/IconCircleLabelList"/>
    <dgm:cxn modelId="{FBA360EE-E294-434E-9BC7-72DF142E251E}" type="presOf" srcId="{BEBAE2B9-C8A3-47FA-B4CA-522923B2AA89}" destId="{0939F5B6-5736-4E6E-9F37-6AF12C21E591}" srcOrd="0" destOrd="0" presId="urn:microsoft.com/office/officeart/2018/5/layout/IconCircleLabelList"/>
    <dgm:cxn modelId="{C2229366-7CAA-4920-B869-35B41DBF9E02}" type="presParOf" srcId="{7F3491C5-F265-4635-B8FD-8800F31F8237}" destId="{14D1521E-7E10-47C5-B193-FB81136D368C}" srcOrd="0" destOrd="0" presId="urn:microsoft.com/office/officeart/2018/5/layout/IconCircleLabelList"/>
    <dgm:cxn modelId="{093111AC-4B5A-449F-85EF-7F7C17C4FBB7}" type="presParOf" srcId="{14D1521E-7E10-47C5-B193-FB81136D368C}" destId="{29095C9F-B153-4955-94E0-627F8A8836F2}" srcOrd="0" destOrd="0" presId="urn:microsoft.com/office/officeart/2018/5/layout/IconCircleLabelList"/>
    <dgm:cxn modelId="{5F7B3862-6B9E-4126-AEE7-7B096FA63784}" type="presParOf" srcId="{14D1521E-7E10-47C5-B193-FB81136D368C}" destId="{5816F988-9136-4469-89C2-FC4B8016D183}" srcOrd="1" destOrd="0" presId="urn:microsoft.com/office/officeart/2018/5/layout/IconCircleLabelList"/>
    <dgm:cxn modelId="{FF11C1C3-7D92-48FE-8C03-0E0EBDC7A5F2}" type="presParOf" srcId="{14D1521E-7E10-47C5-B193-FB81136D368C}" destId="{9FB092A1-74FB-4300-B3F0-64F89FC6382D}" srcOrd="2" destOrd="0" presId="urn:microsoft.com/office/officeart/2018/5/layout/IconCircleLabelList"/>
    <dgm:cxn modelId="{51B0BC68-5857-42AB-86B4-C7C2BA4C8F13}" type="presParOf" srcId="{14D1521E-7E10-47C5-B193-FB81136D368C}" destId="{0939F5B6-5736-4E6E-9F37-6AF12C21E591}" srcOrd="3" destOrd="0" presId="urn:microsoft.com/office/officeart/2018/5/layout/IconCircleLabelList"/>
    <dgm:cxn modelId="{F016488B-7E71-46A5-BF85-123A1563D85F}" type="presParOf" srcId="{7F3491C5-F265-4635-B8FD-8800F31F8237}" destId="{EB66665C-A2FD-4B4B-A936-6F2CDC521B30}" srcOrd="1" destOrd="0" presId="urn:microsoft.com/office/officeart/2018/5/layout/IconCircleLabelList"/>
    <dgm:cxn modelId="{5E7D62E0-585C-402B-9EF2-EBA6CBAD4962}" type="presParOf" srcId="{7F3491C5-F265-4635-B8FD-8800F31F8237}" destId="{EAB07C35-74DE-435D-B2F8-205AD545C2C4}" srcOrd="2" destOrd="0" presId="urn:microsoft.com/office/officeart/2018/5/layout/IconCircleLabelList"/>
    <dgm:cxn modelId="{B510C07D-7EB4-4348-A53A-079B63D7B45C}" type="presParOf" srcId="{EAB07C35-74DE-435D-B2F8-205AD545C2C4}" destId="{BE24B48B-200A-4E0D-A22C-B12733D51B14}" srcOrd="0" destOrd="0" presId="urn:microsoft.com/office/officeart/2018/5/layout/IconCircleLabelList"/>
    <dgm:cxn modelId="{61AD8149-F27C-41C2-9B81-3F86C159AB76}" type="presParOf" srcId="{EAB07C35-74DE-435D-B2F8-205AD545C2C4}" destId="{A46A050C-B67E-4942-A0A8-881FE69061B4}" srcOrd="1" destOrd="0" presId="urn:microsoft.com/office/officeart/2018/5/layout/IconCircleLabelList"/>
    <dgm:cxn modelId="{D08148EC-9363-48D7-8C3D-F221408A5E13}" type="presParOf" srcId="{EAB07C35-74DE-435D-B2F8-205AD545C2C4}" destId="{05EC389E-C817-4370-B769-DC6DA398EF76}" srcOrd="2" destOrd="0" presId="urn:microsoft.com/office/officeart/2018/5/layout/IconCircleLabelList"/>
    <dgm:cxn modelId="{A95EE5C9-EEDC-4F94-BAEF-C44FF0318D12}" type="presParOf" srcId="{EAB07C35-74DE-435D-B2F8-205AD545C2C4}" destId="{194A06A7-6663-4F67-A19E-BE89CEF6747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95C9F-B153-4955-94E0-627F8A8836F2}">
      <dsp:nvSpPr>
        <dsp:cNvPr id="0" name=""/>
        <dsp:cNvSpPr/>
      </dsp:nvSpPr>
      <dsp:spPr>
        <a:xfrm>
          <a:off x="612286" y="309205"/>
          <a:ext cx="1818562" cy="1818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6F988-9136-4469-89C2-FC4B8016D183}">
      <dsp:nvSpPr>
        <dsp:cNvPr id="0" name=""/>
        <dsp:cNvSpPr/>
      </dsp:nvSpPr>
      <dsp:spPr>
        <a:xfrm>
          <a:off x="999849" y="6967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9F5B6-5736-4E6E-9F37-6AF12C21E591}">
      <dsp:nvSpPr>
        <dsp:cNvPr id="0" name=""/>
        <dsp:cNvSpPr/>
      </dsp:nvSpPr>
      <dsp:spPr>
        <a:xfrm>
          <a:off x="30943" y="2694205"/>
          <a:ext cx="2981250" cy="1413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Venn Diagrams</a:t>
          </a:r>
          <a:r>
            <a:rPr lang="en-US" sz="1300" kern="1200" dirty="0"/>
            <a:t>:</a:t>
          </a:r>
        </a:p>
      </dsp:txBody>
      <dsp:txXfrm>
        <a:off x="30943" y="2694205"/>
        <a:ext cx="2981250" cy="1413938"/>
      </dsp:txXfrm>
    </dsp:sp>
    <dsp:sp modelId="{BE24B48B-200A-4E0D-A22C-B12733D51B14}">
      <dsp:nvSpPr>
        <dsp:cNvPr id="0" name=""/>
        <dsp:cNvSpPr/>
      </dsp:nvSpPr>
      <dsp:spPr>
        <a:xfrm>
          <a:off x="4439213" y="309205"/>
          <a:ext cx="1818562" cy="1818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A050C-B67E-4942-A0A8-881FE69061B4}">
      <dsp:nvSpPr>
        <dsp:cNvPr id="0" name=""/>
        <dsp:cNvSpPr/>
      </dsp:nvSpPr>
      <dsp:spPr>
        <a:xfrm>
          <a:off x="4826775" y="6967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A06A7-6663-4F67-A19E-BE89CEF67473}">
      <dsp:nvSpPr>
        <dsp:cNvPr id="0" name=""/>
        <dsp:cNvSpPr/>
      </dsp:nvSpPr>
      <dsp:spPr>
        <a:xfrm>
          <a:off x="3533911" y="2694205"/>
          <a:ext cx="3629165" cy="1413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In small groups, Use the words or ideas from the brain dump to compare and contrast Westward Expansion and Imperialism</a:t>
          </a:r>
        </a:p>
      </dsp:txBody>
      <dsp:txXfrm>
        <a:off x="3533911" y="2694205"/>
        <a:ext cx="3629165" cy="141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63814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3/25/20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  <a:solidFill>
            <a:srgbClr val="636D6E"/>
          </a:solidFill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  <a:grpFill/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%3A%2F%2Fen.wikipedia.org%2Fwiki%2FHistory_of_South_Australia&amp;psig=AOvVaw16WjvU4S3fai8rn5ZQTu7W&amp;ust=1581360427529000&amp;source=images&amp;cd=vfe&amp;ved=0CAIQjRxqFwoTCNCRg-2QxecCFQAAAAAdAAAAABAD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dawes-act-4690679" TargetMode="External"/><Relationship Id="rId2" Type="http://schemas.openxmlformats.org/officeDocument/2006/relationships/hyperlink" Target="https://www.britishbattles.com/zulu-war/battle-of-isandlwa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ddletrips.net/wmb/editorial.html" TargetMode="External"/><Relationship Id="rId5" Type="http://schemas.openxmlformats.org/officeDocument/2006/relationships/hyperlink" Target="http://carlisleindian.dickinson.edu/teach/analyzing-and-after-photographs-exploring-student-files" TargetMode="External"/><Relationship Id="rId4" Type="http://schemas.openxmlformats.org/officeDocument/2006/relationships/hyperlink" Target="http://origins.osu.edu/article/canada-s-dark-side-indigenous-peoples-and-canada-s-150th-celebration/page/0/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413015" y="3550783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Westward Expansion VS Imperialism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7DB11-A59D-4808-8B93-C77A12E5616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6930" y="1166018"/>
            <a:ext cx="8229600" cy="4525963"/>
          </a:xfrm>
        </p:spPr>
        <p:txBody>
          <a:bodyPr/>
          <a:lstStyle/>
          <a:p>
            <a:r>
              <a:rPr lang="en-US" sz="4000" dirty="0"/>
              <a:t>Why is Westward Expansion still important?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 land taken from Native Americans, First Nations, and Inuit peoples have not been returned.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These peoples lost their sovereignty and have had more limited rights under the US and Canadian governments.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In addition many lost cultural traditions that were persecuted by both governments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People are still fighting the injustice today, such as Canadians during the 150</a:t>
            </a:r>
            <a:r>
              <a:rPr lang="en-US" sz="2500" baseline="30000" dirty="0"/>
              <a:t>th</a:t>
            </a:r>
            <a:r>
              <a:rPr lang="en-US" sz="2500" dirty="0"/>
              <a:t> celebration of the creation of Canada.</a:t>
            </a:r>
          </a:p>
          <a:p>
            <a:endParaRPr lang="en-US" sz="2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DDB4D6-AFFF-47C1-BE61-B7B5FD51805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2E3818-6976-410F-8C70-4168C85B04D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4831" y="1087408"/>
            <a:ext cx="8551263" cy="4417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 Analysis:</a:t>
            </a:r>
          </a:p>
          <a:p>
            <a:pPr>
              <a:lnSpc>
                <a:spcPct val="100000"/>
              </a:lnSpc>
            </a:pPr>
            <a:r>
              <a:rPr lang="en-US" sz="4000" dirty="0"/>
              <a:t>In pairs or small groups, use the sources on the source resource sheet to answer the corresponding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357A-F06C-4BF9-9441-1DEE8A4156F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2F64E-5C65-43E9-9EF8-90575513B7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51757" y="1734522"/>
            <a:ext cx="5791246" cy="4417350"/>
          </a:xfrm>
        </p:spPr>
        <p:txBody>
          <a:bodyPr/>
          <a:lstStyle/>
          <a:p>
            <a:r>
              <a:rPr lang="en-US" sz="7000" dirty="0"/>
              <a:t>Source Analysis</a:t>
            </a:r>
          </a:p>
          <a:p>
            <a:r>
              <a:rPr lang="en-US" sz="6500" dirty="0"/>
              <a:t>Doc.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85F0-EE55-49E5-9CD6-4EE57BD35FD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4" name="Content Placeholder 3" descr="Image result for selling colonial land poster">
            <a:hlinkClick r:id="rId2" tgtFrame="&quot;_blank&quot;"/>
            <a:extLst>
              <a:ext uri="{FF2B5EF4-FFF2-40B4-BE49-F238E27FC236}">
                <a16:creationId xmlns:a16="http://schemas.microsoft.com/office/drawing/2014/main" id="{BF9B7A09-C9B3-4A03-A650-7D60118FCB3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r="2443" b="1"/>
          <a:stretch/>
        </p:blipFill>
        <p:spPr bwMode="auto">
          <a:xfrm>
            <a:off x="5573888" y="1350498"/>
            <a:ext cx="2712962" cy="496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47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6A7AC-7BCA-447C-BA03-40D863A36D7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0" y="1710582"/>
            <a:ext cx="7194020" cy="4417350"/>
          </a:xfrm>
        </p:spPr>
        <p:txBody>
          <a:bodyPr/>
          <a:lstStyle/>
          <a:p>
            <a:r>
              <a:rPr lang="en-US" sz="7000" dirty="0"/>
              <a:t>Source </a:t>
            </a:r>
          </a:p>
          <a:p>
            <a:r>
              <a:rPr lang="en-US" sz="7000" dirty="0"/>
              <a:t>Analysis</a:t>
            </a:r>
          </a:p>
          <a:p>
            <a:r>
              <a:rPr lang="en-US" sz="6500" dirty="0"/>
              <a:t>Doc.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98BD-7416-4917-81BB-DA0151D2B80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4" name="Content Placeholder 3" descr="Poster advertising &quot;Indian Land for Sale&quot; with a photograph of a Native American man wearing a war bonnet. ">
            <a:extLst>
              <a:ext uri="{FF2B5EF4-FFF2-40B4-BE49-F238E27FC236}">
                <a16:creationId xmlns:a16="http://schemas.microsoft.com/office/drawing/2014/main" id="{A5C573F5-B108-4EE7-8EB4-502272E0A5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857" y="1540899"/>
            <a:ext cx="5176143" cy="3853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2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4B46B7-CF69-4DC8-AF22-9BA0D75971D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7000" dirty="0"/>
              <a:t>Source </a:t>
            </a:r>
          </a:p>
          <a:p>
            <a:r>
              <a:rPr lang="en-US" sz="7000" dirty="0"/>
              <a:t>Analysis</a:t>
            </a:r>
          </a:p>
          <a:p>
            <a:r>
              <a:rPr lang="en-US" sz="6500" dirty="0"/>
              <a:t>Doc. 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1B2077-FB23-4CF9-B358-4E6DA5A0C4F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3E5FD35-20E8-40B5-8D75-7C565C0533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967" y="1237957"/>
            <a:ext cx="4708033" cy="5390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06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304DC-18C8-4D9D-9C47-2CE5F60396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1240" y="1462380"/>
            <a:ext cx="3972554" cy="4525963"/>
          </a:xfrm>
        </p:spPr>
        <p:txBody>
          <a:bodyPr/>
          <a:lstStyle/>
          <a:p>
            <a:r>
              <a:rPr lang="en-US" sz="2500" dirty="0"/>
              <a:t>Each group share 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300" dirty="0"/>
              <a:t>What are the characteristics imperialism presents in these sources?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300" dirty="0"/>
              <a:t>What similarities and differences between the sources did your group identify?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300" dirty="0"/>
              <a:t>How are imperialism and westward expansion alike and different?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AF4704-D0C1-447F-B949-552EA71CF6B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7" name="Picture 6" descr="A picture containing outdoor, old, snow, photo&#10;&#10;Description automatically generated">
            <a:extLst>
              <a:ext uri="{FF2B5EF4-FFF2-40B4-BE49-F238E27FC236}">
                <a16:creationId xmlns:a16="http://schemas.microsoft.com/office/drawing/2014/main" id="{741C2EFA-CBEB-4B8A-9695-730F3427C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16667"/>
          <a:stretch/>
        </p:blipFill>
        <p:spPr>
          <a:xfrm>
            <a:off x="4173794" y="2197306"/>
            <a:ext cx="4998090" cy="33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F5CF1-99E8-46D9-AA3E-D892B030C82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82146" y="2440650"/>
            <a:ext cx="7183948" cy="4417350"/>
          </a:xfrm>
        </p:spPr>
        <p:txBody>
          <a:bodyPr/>
          <a:lstStyle/>
          <a:p>
            <a:r>
              <a:rPr lang="en-US" b="0" cap="all" spc="-100" dirty="0"/>
              <a:t>Picture Analysis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90DAF0-545D-4BB2-ACAB-5A30943F362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7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9780F8-0D0E-41E6-8661-D71CCF61F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5791" y="939621"/>
            <a:ext cx="3274862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“White Man’s Burden”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What is the role of the two people in this picture?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How does this connect to what you know about the “white man’s burden?”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How does this reflect what you know about westward expansion?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8F5100-7C86-429E-89A7-08CF9A41FDA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6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AF552DC-ACAD-476E-BC5D-DF91C81FD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223" y="1843399"/>
            <a:ext cx="5211777" cy="36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857D8-1F80-49C4-9E42-392FE58138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115821" y="1416730"/>
            <a:ext cx="4701503" cy="4525963"/>
          </a:xfrm>
        </p:spPr>
        <p:txBody>
          <a:bodyPr/>
          <a:lstStyle/>
          <a:p>
            <a:r>
              <a:rPr lang="en-US" baseline="0" dirty="0">
                <a:solidFill>
                  <a:srgbClr val="636D6E"/>
                </a:solidFill>
              </a:rPr>
              <a:t> </a:t>
            </a:r>
            <a:r>
              <a:rPr lang="en-US" baseline="0" dirty="0">
                <a:solidFill>
                  <a:schemeClr val="tx1"/>
                </a:solidFill>
              </a:rPr>
              <a:t>Tom </a:t>
            </a:r>
            <a:r>
              <a:rPr lang="en-US" baseline="0" dirty="0" err="1">
                <a:solidFill>
                  <a:schemeClr val="tx1"/>
                </a:solidFill>
              </a:rPr>
              <a:t>Torlino</a:t>
            </a:r>
            <a:r>
              <a:rPr lang="en-US" baseline="0" dirty="0">
                <a:solidFill>
                  <a:schemeClr val="tx1"/>
                </a:solidFill>
              </a:rPr>
              <a:t>: Before Boarding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Tom </a:t>
            </a:r>
            <a:r>
              <a:rPr lang="en-US" sz="2300" dirty="0" err="1">
                <a:solidFill>
                  <a:schemeClr val="tx1"/>
                </a:solidFill>
              </a:rPr>
              <a:t>Torlino</a:t>
            </a:r>
            <a:r>
              <a:rPr lang="en-US" sz="2300" dirty="0">
                <a:solidFill>
                  <a:schemeClr val="tx1"/>
                </a:solidFill>
              </a:rPr>
              <a:t> was a member of the Navajo tribe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Navajo tribe is a large Native American tribe located in the Southwest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Describe the person in the picture: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How does his appearance reflect his Navajo culture?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>
              <a:solidFill>
                <a:srgbClr val="BB0000"/>
              </a:solidFill>
            </a:endParaRPr>
          </a:p>
        </p:txBody>
      </p:sp>
      <p:pic>
        <p:nvPicPr>
          <p:cNvPr id="6" name="Content Placeholder 7" descr="A person posing for a photo&#10;&#10;Description automatically generated">
            <a:extLst>
              <a:ext uri="{FF2B5EF4-FFF2-40B4-BE49-F238E27FC236}">
                <a16:creationId xmlns:a16="http://schemas.microsoft.com/office/drawing/2014/main" id="{6BC14A3D-61C3-4839-A9DD-61DAA2DDD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396"/>
          <a:stretch/>
        </p:blipFill>
        <p:spPr>
          <a:xfrm>
            <a:off x="0" y="923936"/>
            <a:ext cx="3883850" cy="59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5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310B79A-E49F-47E4-B9F7-B049444A6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4137592" y="128174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Tom Torino After Boarding School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Tom </a:t>
            </a:r>
            <a:r>
              <a:rPr lang="en-US" dirty="0" err="1">
                <a:solidFill>
                  <a:schemeClr val="tx1"/>
                </a:solidFill>
              </a:rPr>
              <a:t>Torlino</a:t>
            </a:r>
            <a:r>
              <a:rPr lang="en-US" dirty="0">
                <a:solidFill>
                  <a:schemeClr val="tx1"/>
                </a:solidFill>
              </a:rPr>
              <a:t> was sent to the Carlisle Indian School, located in Pennsylvania, where Native Americans were forced to assimilate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his appearance now?  What is different?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does he reflect the cultural values of the Europeans?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740F-18D8-41FA-9C95-7A2C200EABA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7" name="Content Placeholder 11" descr="An old photo of a person&#10;&#10;Description automatically generated">
            <a:extLst>
              <a:ext uri="{FF2B5EF4-FFF2-40B4-BE49-F238E27FC236}">
                <a16:creationId xmlns:a16="http://schemas.microsoft.com/office/drawing/2014/main" id="{C0596CF5-D2FB-4172-8498-7812537EC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7917"/>
          <a:stretch/>
        </p:blipFill>
        <p:spPr>
          <a:xfrm>
            <a:off x="-16713" y="923935"/>
            <a:ext cx="4154305" cy="59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Agenda: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Brain Dump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Venn Diagrams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Mini Lecture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Source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Picture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 Corners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Exit Ticket: Quick Write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9302C-AB94-41D9-9708-02AD75B8CB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204" y="1036162"/>
            <a:ext cx="3654630" cy="478567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Chiricahua Apaches from Fort Marion: Before Boarding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These children are Chiricahua Apache, which were from South East Arizona.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Describe them: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How do they reflect their cultural heritage?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922134-5086-446A-AB1B-18CA345D2D4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9" name="Content Placeholder 5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E6AEFC6-3EA8-473A-8511-787DDB913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6" r="12031"/>
          <a:stretch/>
        </p:blipFill>
        <p:spPr>
          <a:xfrm>
            <a:off x="4250996" y="1689070"/>
            <a:ext cx="4715098" cy="47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0AC5E-9B95-4ABD-9412-29341F9B30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6764" y="1166018"/>
            <a:ext cx="3748928" cy="53132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Chiricahua Apaches from Fort Marion: After Boarding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This picture is when the students were at Carlisle Indian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Often students were to wear military type uniforms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Describe them now: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How is European values being reflected?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C338F3-8152-4EA1-80BD-F6088CE0B6E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9" name="Content Placeholder 3" descr="A group of kids posing for a photo&#10;&#10;Description automatically generated">
            <a:extLst>
              <a:ext uri="{FF2B5EF4-FFF2-40B4-BE49-F238E27FC236}">
                <a16:creationId xmlns:a16="http://schemas.microsoft.com/office/drawing/2014/main" id="{7CB75C26-A9D2-4D97-B787-B45642256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8" r="7051"/>
          <a:stretch/>
        </p:blipFill>
        <p:spPr>
          <a:xfrm>
            <a:off x="4256707" y="1707428"/>
            <a:ext cx="4701503" cy="47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1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A58FD-66CF-455C-9B1E-B55CB2CD537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6763" y="1371010"/>
            <a:ext cx="2496907" cy="434467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Canadian Boarding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How is this illustration and picture like American boarding schools?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Was cultural genocide unique to America?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8E1EE2-1C43-4166-935B-921FE1EFC73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9" name="Picture Placeholder 4" descr="A group of people in an old photo of a person&#10;&#10;Description automatically generated">
            <a:extLst>
              <a:ext uri="{FF2B5EF4-FFF2-40B4-BE49-F238E27FC236}">
                <a16:creationId xmlns:a16="http://schemas.microsoft.com/office/drawing/2014/main" id="{2F03095C-E242-4C4C-8529-B3145584E0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91" r="23291"/>
          <a:stretch>
            <a:fillRect/>
          </a:stretch>
        </p:blipFill>
        <p:spPr>
          <a:xfrm>
            <a:off x="3243837" y="1966816"/>
            <a:ext cx="5900163" cy="38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5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03028-3EB2-42CF-93E4-1EC562E66D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188822"/>
            <a:ext cx="8229600" cy="2480356"/>
          </a:xfrm>
        </p:spPr>
        <p:txBody>
          <a:bodyPr/>
          <a:lstStyle/>
          <a:p>
            <a:pPr algn="ctr"/>
            <a:r>
              <a:rPr lang="en-US" dirty="0"/>
              <a:t>In your groups answer and be prepared to respond to the following:</a:t>
            </a:r>
          </a:p>
          <a:p>
            <a:pPr algn="ctr"/>
            <a:r>
              <a:rPr lang="en-US" dirty="0"/>
              <a:t>Is Westward expansion a form of Imperialism?  Why or why not?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B1990-AC45-4BA4-9686-FAB268D0574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61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C5769-83ED-4D1E-9F50-A8FE280909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547358"/>
            <a:ext cx="8229600" cy="45259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 Corners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sz="2300" dirty="0">
                <a:solidFill>
                  <a:schemeClr val="tx1"/>
                </a:solidFill>
              </a:rPr>
              <a:t>For the prompt: Westward Expansion is a form of Imperialism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Move to the corner of the room that best fits your opinion of the prompt (Strongly Disagree, Disagree , Agree, Strongly Agree.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Use facts and concepts from sources used in the lesson.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You can add to or counter other students’ claims, after they finish their thoughts.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C80699-03DD-47BB-A4D6-26B0927E620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87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BD5FE-B0FA-477A-9899-45AEBA6A293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Exit Ticket:</a:t>
            </a:r>
          </a:p>
          <a:p>
            <a:r>
              <a:rPr lang="en-US" dirty="0"/>
              <a:t>Are westward expansion and imperialism simply a horse of a different color?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7C6D9A-8CD6-4A91-98F4-900A6FEFB10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85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4CA31-83C9-4559-B52F-8D12C9908D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416" y="1405845"/>
            <a:ext cx="8229600" cy="4525963"/>
          </a:xfrm>
        </p:spPr>
        <p:txBody>
          <a:bodyPr/>
          <a:lstStyle/>
          <a:p>
            <a:r>
              <a:rPr lang="en-US" dirty="0"/>
              <a:t>Work Cited</a:t>
            </a:r>
          </a:p>
          <a:p>
            <a:r>
              <a:rPr lang="en-US" sz="1500" dirty="0"/>
              <a:t>Background pictures:</a:t>
            </a:r>
          </a:p>
          <a:p>
            <a:r>
              <a:rPr lang="en-US" sz="1500" dirty="0"/>
              <a:t>Home. (n.d.). Retrieved February 16, 2020, from </a:t>
            </a:r>
            <a:r>
              <a:rPr lang="en-US" sz="1500" dirty="0">
                <a:hlinkClick r:id="rId2"/>
              </a:rPr>
              <a:t>https://www.britishbattles.com/zulu-war/battle-of-isandlwana/</a:t>
            </a:r>
            <a:endParaRPr lang="en-US" sz="1500" dirty="0"/>
          </a:p>
          <a:p>
            <a:r>
              <a:rPr lang="en-US" sz="1500" dirty="0"/>
              <a:t>(n.d.). Retrieved February 16, 2020, from https://study.com/academy/lesson/the-role-of-the-apache-the-end-of-the-indian-wars.html </a:t>
            </a:r>
          </a:p>
          <a:p>
            <a:r>
              <a:rPr lang="en-US" sz="1500" dirty="0"/>
              <a:t>Sources Analysis Sources:</a:t>
            </a:r>
          </a:p>
          <a:p>
            <a:r>
              <a:rPr lang="en-US" sz="1500" dirty="0"/>
              <a:t>(n.d.) retrieved from: https://en.wikipedia.org/wiki/History_of_South_Australia</a:t>
            </a:r>
          </a:p>
          <a:p>
            <a:r>
              <a:rPr lang="en-US" sz="1500" dirty="0"/>
              <a:t>(n.d.) Retrieved from: </a:t>
            </a:r>
            <a:r>
              <a:rPr lang="en-US" sz="1500" dirty="0">
                <a:hlinkClick r:id="rId3"/>
              </a:rPr>
              <a:t>https://www.thoughtco.com/dawes-act-4690679</a:t>
            </a:r>
            <a:endParaRPr lang="en-US" sz="1500" dirty="0"/>
          </a:p>
          <a:p>
            <a:r>
              <a:rPr lang="en-US" sz="1500" dirty="0"/>
              <a:t>(</a:t>
            </a:r>
            <a:r>
              <a:rPr lang="en-US" sz="1500" dirty="0" err="1"/>
              <a:t>Neylan</a:t>
            </a:r>
            <a:r>
              <a:rPr lang="en-US" sz="1500" dirty="0"/>
              <a:t>) Retrieved from </a:t>
            </a:r>
            <a:r>
              <a:rPr lang="en-US" sz="1500" u="sng" dirty="0">
                <a:hlinkClick r:id="rId4"/>
              </a:rPr>
              <a:t>http://origins.osu.edu/article/canada-s-dark-side-indigenous-peoples-and-canada-s-150th-celebration/page/0/0</a:t>
            </a:r>
            <a:endParaRPr lang="en-US" sz="1500" dirty="0"/>
          </a:p>
          <a:p>
            <a:r>
              <a:rPr lang="en-US" sz="1500" dirty="0"/>
              <a:t>Picture analysis sources:</a:t>
            </a:r>
          </a:p>
          <a:p>
            <a:r>
              <a:rPr lang="en-US" sz="1500" dirty="0"/>
              <a:t>(</a:t>
            </a:r>
            <a:r>
              <a:rPr lang="en-US" sz="1500" dirty="0" err="1"/>
              <a:t>n.a.</a:t>
            </a:r>
            <a:r>
              <a:rPr lang="en-US" sz="1500" dirty="0"/>
              <a:t>) Retrieved From: </a:t>
            </a:r>
            <a:r>
              <a:rPr lang="en-US" sz="1500" u="sng" dirty="0">
                <a:hlinkClick r:id="rId5"/>
              </a:rPr>
              <a:t>http://carlisleindian.dickinson.edu/teach/analyzing-and-after-photographs-exploring-student-files</a:t>
            </a:r>
            <a:endParaRPr lang="en-US" sz="1500" u="sng" dirty="0"/>
          </a:p>
          <a:p>
            <a:r>
              <a:rPr lang="en-US" sz="1500" dirty="0"/>
              <a:t>(</a:t>
            </a:r>
            <a:r>
              <a:rPr lang="en-US" sz="1500" dirty="0" err="1"/>
              <a:t>Neylan</a:t>
            </a:r>
            <a:r>
              <a:rPr lang="en-US" sz="1500" dirty="0"/>
              <a:t>) Retrieved from: </a:t>
            </a:r>
            <a:r>
              <a:rPr lang="en-US" sz="1500" dirty="0">
                <a:hlinkClick r:id="rId4"/>
              </a:rPr>
              <a:t>http://origins.osu.edu/article/canada-s-dark-side-indigenous-peoples-and-canada-s-150th-celebration/page/0/0</a:t>
            </a:r>
            <a:endParaRPr lang="en-US" sz="1500" dirty="0"/>
          </a:p>
          <a:p>
            <a:r>
              <a:rPr lang="en-US" sz="1500" dirty="0"/>
              <a:t>(</a:t>
            </a:r>
            <a:r>
              <a:rPr lang="en-US" sz="1500" dirty="0" err="1"/>
              <a:t>n.a</a:t>
            </a:r>
            <a:r>
              <a:rPr lang="en-US" sz="1500" dirty="0"/>
              <a:t>) Retrieved from: </a:t>
            </a:r>
            <a:r>
              <a:rPr lang="en-US" sz="1500" dirty="0">
                <a:hlinkClick r:id="rId6"/>
              </a:rPr>
              <a:t>http://www.paddletrips.net/wmb/editorial.html</a:t>
            </a:r>
            <a:endParaRPr lang="en-US" sz="1500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14CC92-89EF-42D0-A2BA-EA228BF39FE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8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70F334-918E-49F5-AB00-E08C1633ED9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pic>
        <p:nvPicPr>
          <p:cNvPr id="7" name="Content Placeholder 6" descr="A group of people in 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59A20C1D-A88A-43C7-92C0-943E861B856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r="16865"/>
          <a:stretch/>
        </p:blipFill>
        <p:spPr>
          <a:xfrm>
            <a:off x="4529838" y="1589649"/>
            <a:ext cx="4213921" cy="4525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58209-DB27-43CE-ABBE-180174DB99A0}"/>
              </a:ext>
            </a:extLst>
          </p:cNvPr>
          <p:cNvSpPr txBox="1"/>
          <p:nvPr/>
        </p:nvSpPr>
        <p:spPr>
          <a:xfrm>
            <a:off x="618978" y="1589649"/>
            <a:ext cx="378073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Brain Dump: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Groups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Group one - write down everything you know about Westward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Group two - write down everything you know about Imperialism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write down relevant word/phrases!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6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D6B88CE-3BDF-4DDF-A7A1-990F572EA39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73888" y="242139"/>
            <a:ext cx="3392206" cy="668812"/>
          </a:xfrm>
        </p:spPr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95585DE1-7327-43A7-9F5D-FF3DC68C298F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83879696"/>
              </p:ext>
            </p:extLst>
          </p:nvPr>
        </p:nvGraphicFramePr>
        <p:xfrm>
          <a:off x="651757" y="1734522"/>
          <a:ext cx="7194020" cy="441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24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A group of people riding on the back of a horse drawn carriage&#10;&#10;Description automatically generated">
            <a:extLst>
              <a:ext uri="{FF2B5EF4-FFF2-40B4-BE49-F238E27FC236}">
                <a16:creationId xmlns:a16="http://schemas.microsoft.com/office/drawing/2014/main" id="{62C3CF0B-4D04-4192-BB55-3B93243288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r="-1" b="9391"/>
          <a:stretch/>
        </p:blipFill>
        <p:spPr>
          <a:xfrm>
            <a:off x="551550" y="2087829"/>
            <a:ext cx="8229600" cy="4525963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53DFB1-61D1-4450-A651-1899F937365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Are westward expansion and imperialism a horse of a different color?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FB2E1D-52E3-4E04-9EEE-0C0466DB0AF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0" y="1769769"/>
            <a:ext cx="8592450" cy="63611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0" dirty="0"/>
              <a:t>MINI LECTURE</a:t>
            </a:r>
          </a:p>
        </p:txBody>
      </p:sp>
    </p:spTree>
    <p:extLst>
      <p:ext uri="{BB962C8B-B14F-4D97-AF65-F5344CB8AC3E}">
        <p14:creationId xmlns:p14="http://schemas.microsoft.com/office/powerpoint/2010/main" val="237409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D0EA4-EA0D-48C1-812C-9D1DCB3D1A38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What is Westward Expansion?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7D2B-9C63-4621-918E-EF4B970FAD6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8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57596-E526-42CE-BA50-89FC4016F0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987" y="1427616"/>
            <a:ext cx="8229600" cy="4525963"/>
          </a:xfrm>
        </p:spPr>
        <p:txBody>
          <a:bodyPr/>
          <a:lstStyle/>
          <a:p>
            <a:r>
              <a:rPr lang="en-US" sz="4000" dirty="0"/>
              <a:t>Westward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In America, it was result of Manifest Destiny: the idea that the United States needed to expand to the West.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When Canada became a Nation in 1867, it also began to take direct control of more land.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 United States took Native American land through a series of wars and relocation with the Native Americans.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 Canadians also resettled First Nation and Inuit peoples in their Western Territories.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FC1F8-64B4-4DF2-A6E5-D492769D23B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8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E8F9C-8C81-41C5-83FC-AE6946605FA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94977"/>
            <a:ext cx="8229600" cy="4525963"/>
          </a:xfrm>
        </p:spPr>
        <p:txBody>
          <a:bodyPr/>
          <a:lstStyle/>
          <a:p>
            <a:r>
              <a:rPr lang="en-US" sz="4000" dirty="0"/>
              <a:t>Westward Expansion continued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Native Americans were often forced off their ancestral homelands and had to live on highly regulated reservations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The reservations were usually smaller than their homelands and the youth were sent to boarding schools to be assimilated into European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In Canada, First Nations people and Inuit's were also forced off their land through unfair trades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Through a series of acts made by the Canadian government, many were forced to assimilate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4F28B-B67D-425F-A984-F7A5F02A98C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Are westward expansion and imperialism a horse of a different color?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0312D-7630-4CDE-869D-9FF125B045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51757" y="1220325"/>
            <a:ext cx="7194020" cy="4417350"/>
          </a:xfrm>
        </p:spPr>
        <p:txBody>
          <a:bodyPr/>
          <a:lstStyle/>
          <a:p>
            <a:r>
              <a:rPr lang="en-US" sz="6600" dirty="0"/>
              <a:t>Why is westward expansion still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AA024-7F68-4B52-8AC4-7D3EA90CF2D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2290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1201</Words>
  <Application>Microsoft Macintosh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Buergel</dc:creator>
  <cp:lastModifiedBy>Tami Augustine</cp:lastModifiedBy>
  <cp:revision>2</cp:revision>
  <dcterms:created xsi:type="dcterms:W3CDTF">2020-03-24T17:33:07Z</dcterms:created>
  <dcterms:modified xsi:type="dcterms:W3CDTF">2020-03-25T22:18:10Z</dcterms:modified>
</cp:coreProperties>
</file>