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  <p:sldMasterId id="2147483657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3"/>
  </p:normalViewPr>
  <p:slideViewPr>
    <p:cSldViewPr snapToGrid="0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ea005a268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7ea005a26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ea005a268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7ea005a268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ea005a268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7ea005a268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ea005a268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7ea005a268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ea18bb10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ea18bb10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g7ea18bb107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ea18bb107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ea18bb107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g7ea18bb107_0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ea005a26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g7ea005a2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Slide">
  <p:cSld name="Text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rgbClr val="BB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BB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2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3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025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Phrase-Word Slide WHITE1">
  <p:cSld name="Big Phrase-Word Slide WHITE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BB0000"/>
              </a:buClr>
              <a:buSzPts val="8000"/>
              <a:buFont typeface="Arial"/>
              <a:buNone/>
              <a:defRPr sz="8000" b="1" i="0" u="none" strike="noStrike" cap="none">
                <a:solidFill>
                  <a:srgbClr val="BB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Phrase-Word Slide RED">
  <p:cSld name="Big Phrase-Word Slide RED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/>
          <p:nvPr/>
        </p:nvSpPr>
        <p:spPr>
          <a:xfrm>
            <a:off x="0" y="910167"/>
            <a:ext cx="9144000" cy="5947833"/>
          </a:xfrm>
          <a:prstGeom prst="rect">
            <a:avLst/>
          </a:prstGeom>
          <a:solidFill>
            <a:srgbClr val="B70F20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BB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Photo Slide">
  <p:cSld name="Full Photo Slid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>
            <a:spLocks noGrp="1"/>
          </p:cNvSpPr>
          <p:nvPr>
            <p:ph type="pic" idx="2"/>
          </p:nvPr>
        </p:nvSpPr>
        <p:spPr>
          <a:xfrm>
            <a:off x="0" y="923936"/>
            <a:ext cx="9144000" cy="5934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BFBFBF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3"/>
          </p:nvPr>
        </p:nvSpPr>
        <p:spPr>
          <a:xfrm>
            <a:off x="4868540" y="1436104"/>
            <a:ext cx="3998889" cy="1591385"/>
          </a:xfrm>
          <a:prstGeom prst="rect">
            <a:avLst/>
          </a:prstGeom>
          <a:noFill/>
          <a:ln w="1905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72000"/>
              </a:lnSpc>
              <a:spcBef>
                <a:spcPts val="0"/>
              </a:spcBef>
              <a:spcAft>
                <a:spcPts val="0"/>
              </a:spcAft>
              <a:buClr>
                <a:srgbClr val="BB0000"/>
              </a:buClr>
              <a:buSzPts val="2000"/>
              <a:buFont typeface="Arial"/>
              <a:buNone/>
              <a:defRPr sz="2000" b="1" i="0" u="none" strike="noStrike" cap="none">
                <a:solidFill>
                  <a:srgbClr val="BB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200"/>
              </a:spcBef>
              <a:spcAft>
                <a:spcPts val="0"/>
              </a:spcAft>
              <a:buClr>
                <a:srgbClr val="BB0000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Slide">
  <p:cSld name="Quote Sli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4881010" y="5372665"/>
            <a:ext cx="3392206" cy="1094025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B0000"/>
              </a:buClr>
              <a:buSzPts val="2400"/>
              <a:buFont typeface="Arial"/>
              <a:buNone/>
              <a:defRPr sz="2400" b="0" i="0" u="none" strike="noStrike" cap="none" baseline="-25000">
                <a:solidFill>
                  <a:srgbClr val="BB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3"/>
          </p:nvPr>
        </p:nvSpPr>
        <p:spPr>
          <a:xfrm>
            <a:off x="944698" y="1734523"/>
            <a:ext cx="7200384" cy="3789978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640"/>
              </a:spcBef>
              <a:spcAft>
                <a:spcPts val="0"/>
              </a:spcAft>
              <a:buClr>
                <a:srgbClr val="BB0032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BB003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-Text Slide">
  <p:cSld name="Photo-Text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>
            <a:spLocks noGrp="1"/>
          </p:cNvSpPr>
          <p:nvPr>
            <p:ph type="pic" idx="2"/>
          </p:nvPr>
        </p:nvSpPr>
        <p:spPr>
          <a:xfrm>
            <a:off x="0" y="923936"/>
            <a:ext cx="3883850" cy="5934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BFBFBF"/>
              </a:buClr>
              <a:buSzPts val="3200"/>
              <a:buFont typeface="Arial"/>
              <a:buNone/>
              <a:defRPr sz="3200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1"/>
          </p:nvPr>
        </p:nvSpPr>
        <p:spPr>
          <a:xfrm>
            <a:off x="4137592" y="1830387"/>
            <a:ext cx="4701503" cy="4525963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B0000"/>
              </a:buClr>
              <a:buSzPts val="3200"/>
              <a:buFont typeface="Arial"/>
              <a:buNone/>
              <a:defRPr sz="3200">
                <a:solidFill>
                  <a:srgbClr val="BB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3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4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025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2"/>
          </p:nvPr>
        </p:nvSpPr>
        <p:spPr>
          <a:xfrm>
            <a:off x="4315389" y="1052951"/>
            <a:ext cx="4642821" cy="636119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1025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3"/>
          </p:nvPr>
        </p:nvSpPr>
        <p:spPr>
          <a:xfrm>
            <a:off x="1400403" y="1830387"/>
            <a:ext cx="6527582" cy="4525963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75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3200"/>
              <a:buFont typeface="Arial"/>
              <a:buNone/>
              <a:defRPr sz="3200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5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3709460" y="6356350"/>
            <a:ext cx="2133600" cy="365125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0" y="2974444"/>
            <a:ext cx="9144000" cy="2962806"/>
          </a:xfrm>
          <a:prstGeom prst="rect">
            <a:avLst/>
          </a:prstGeom>
          <a:solidFill>
            <a:srgbClr val="B70F20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12;p1" descr="TheOhioStateUniversity-Horiz-RGB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65250" y="1600201"/>
            <a:ext cx="6424083" cy="93149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oogle Shape;15;p3"/>
          <p:cNvGrpSpPr/>
          <p:nvPr/>
        </p:nvGrpSpPr>
        <p:grpSpPr>
          <a:xfrm>
            <a:off x="0" y="0"/>
            <a:ext cx="9144000" cy="910167"/>
            <a:chOff x="0" y="1040406"/>
            <a:chExt cx="9144000" cy="910167"/>
          </a:xfrm>
        </p:grpSpPr>
        <p:sp>
          <p:nvSpPr>
            <p:cNvPr id="16" name="Google Shape;16;p3"/>
            <p:cNvSpPr/>
            <p:nvPr/>
          </p:nvSpPr>
          <p:spPr>
            <a:xfrm>
              <a:off x="0" y="1040406"/>
              <a:ext cx="9144000" cy="910167"/>
            </a:xfrm>
            <a:prstGeom prst="rect">
              <a:avLst/>
            </a:prstGeom>
            <a:solidFill>
              <a:srgbClr val="B70F2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7" name="Google Shape;17;p3" descr="TheOhioStateUniversity-REV-Horiz-RGBHEX.png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306917" y="1238314"/>
              <a:ext cx="3284042" cy="47618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" name="Google Shape;18;p3"/>
          <p:cNvSpPr/>
          <p:nvPr/>
        </p:nvSpPr>
        <p:spPr>
          <a:xfrm>
            <a:off x="8518368" y="6351239"/>
            <a:ext cx="43543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636D6E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600">
              <a:solidFill>
                <a:srgbClr val="636D6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/>
        </p:nvSpPr>
        <p:spPr>
          <a:xfrm>
            <a:off x="1413015" y="3744003"/>
            <a:ext cx="6400800" cy="823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000">
                <a:solidFill>
                  <a:schemeClr val="lt1"/>
                </a:solidFill>
              </a:rPr>
              <a:t>A Time It Was: 1968 Around the World</a:t>
            </a:r>
            <a:endParaRPr sz="4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1"/>
          <p:cNvSpPr txBox="1"/>
          <p:nvPr/>
        </p:nvSpPr>
        <p:spPr>
          <a:xfrm>
            <a:off x="1413015" y="4567385"/>
            <a:ext cx="6400800" cy="823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body" idx="1"/>
          </p:nvPr>
        </p:nvSpPr>
        <p:spPr>
          <a:xfrm>
            <a:off x="651757" y="1734522"/>
            <a:ext cx="7194000" cy="44175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BB0000"/>
              </a:buClr>
              <a:buSzPts val="8000"/>
              <a:buNone/>
            </a:pPr>
            <a:r>
              <a:rPr lang="en-US" sz="4800"/>
              <a:t>Do you think the president made a wise decision in not telling the whole truth about the Tet Offensive?</a:t>
            </a:r>
            <a:endParaRPr sz="4800"/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2"/>
          </p:nvPr>
        </p:nvSpPr>
        <p:spPr>
          <a:xfrm>
            <a:off x="5573888" y="229810"/>
            <a:ext cx="3392100" cy="668700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5573888" y="242139"/>
            <a:ext cx="3392100" cy="668700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2"/>
          </p:nvPr>
        </p:nvSpPr>
        <p:spPr>
          <a:xfrm>
            <a:off x="651757" y="1734522"/>
            <a:ext cx="7194000" cy="4417500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</a:pPr>
            <a:r>
              <a:rPr lang="en-US"/>
              <a:t>Stations Activity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>
            <a:spLocks noGrp="1"/>
          </p:cNvSpPr>
          <p:nvPr>
            <p:ph type="pic" idx="2"/>
          </p:nvPr>
        </p:nvSpPr>
        <p:spPr>
          <a:xfrm>
            <a:off x="0" y="923936"/>
            <a:ext cx="9144000" cy="59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</a:rPr>
              <a:t>Stations Activity Directions</a:t>
            </a: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Char char="●"/>
            </a:pPr>
            <a:r>
              <a:rPr lang="en-US" dirty="0">
                <a:solidFill>
                  <a:srgbClr val="000000"/>
                </a:solidFill>
              </a:rPr>
              <a:t>Rotate around the room looking at each of the stations and answering the questions on the handout about each document</a:t>
            </a:r>
            <a:endParaRPr dirty="0">
              <a:solidFill>
                <a:srgbClr val="000000"/>
              </a:solidFill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Char char="●"/>
            </a:pPr>
            <a:r>
              <a:rPr lang="en-US" dirty="0">
                <a:solidFill>
                  <a:srgbClr val="000000"/>
                </a:solidFill>
              </a:rPr>
              <a:t>Spend about 5 minutes at each source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122" name="Google Shape;122;p22"/>
          <p:cNvSpPr txBox="1">
            <a:spLocks noGrp="1"/>
          </p:cNvSpPr>
          <p:nvPr>
            <p:ph type="body" idx="1"/>
          </p:nvPr>
        </p:nvSpPr>
        <p:spPr>
          <a:xfrm>
            <a:off x="5573888" y="229810"/>
            <a:ext cx="3392100" cy="668700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body" idx="1"/>
          </p:nvPr>
        </p:nvSpPr>
        <p:spPr>
          <a:xfrm>
            <a:off x="5573888" y="242139"/>
            <a:ext cx="3392100" cy="668700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2"/>
          </p:nvPr>
        </p:nvSpPr>
        <p:spPr>
          <a:xfrm>
            <a:off x="651757" y="1734522"/>
            <a:ext cx="7194000" cy="4417500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</a:pPr>
            <a:r>
              <a:rPr lang="en-US"/>
              <a:t>3-2-1</a:t>
            </a: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519FF3-7A40-2344-94AD-0045392518DC}"/>
              </a:ext>
            </a:extLst>
          </p:cNvPr>
          <p:cNvSpPr txBox="1"/>
          <p:nvPr/>
        </p:nvSpPr>
        <p:spPr>
          <a:xfrm>
            <a:off x="804157" y="3276600"/>
            <a:ext cx="6260672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On a piece of paper list 3 things they learned over the lesson, 2 questions they still have, and 1 way in which the dueling documents activity can be connected to the stations activity.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body" idx="1"/>
          </p:nvPr>
        </p:nvSpPr>
        <p:spPr>
          <a:xfrm>
            <a:off x="746930" y="1830387"/>
            <a:ext cx="8229600" cy="4525963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595959"/>
                </a:solidFill>
              </a:rPr>
              <a:t>“I can” statements</a:t>
            </a:r>
            <a:endParaRPr>
              <a:solidFill>
                <a:srgbClr val="595959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595959"/>
              </a:solidFill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200"/>
              <a:buChar char="●"/>
            </a:pPr>
            <a:r>
              <a:rPr lang="en-US">
                <a:solidFill>
                  <a:srgbClr val="595959"/>
                </a:solidFill>
              </a:rPr>
              <a:t>I can compare how and why LBJ responded to the Tet Offensive, and the actual scope of the offensive</a:t>
            </a:r>
            <a:endParaRPr>
              <a:solidFill>
                <a:srgbClr val="595959"/>
              </a:solidFill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200"/>
              <a:buChar char="●"/>
            </a:pPr>
            <a:r>
              <a:rPr lang="en-US">
                <a:solidFill>
                  <a:srgbClr val="595959"/>
                </a:solidFill>
              </a:rPr>
              <a:t>I can analyze how social unrest grew around the world in 1968</a:t>
            </a:r>
            <a:endParaRPr>
              <a:solidFill>
                <a:srgbClr val="595959"/>
              </a:solidFill>
            </a:endParaRPr>
          </a:p>
        </p:txBody>
      </p:sp>
      <p:sp>
        <p:nvSpPr>
          <p:cNvPr id="58" name="Google Shape;58;p12"/>
          <p:cNvSpPr txBox="1">
            <a:spLocks noGrp="1"/>
          </p:cNvSpPr>
          <p:nvPr>
            <p:ph type="body" idx="2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body" idx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BB0000"/>
              </a:buClr>
              <a:buSzPts val="8000"/>
              <a:buNone/>
            </a:pPr>
            <a:r>
              <a:rPr lang="en-US" sz="4800"/>
              <a:t>Essential Question:</a:t>
            </a:r>
            <a:endParaRPr sz="4800"/>
          </a:p>
          <a:p>
            <a:pPr marL="0" lvl="0" indent="0" algn="l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BB0000"/>
              </a:buClr>
              <a:buSzPts val="8000"/>
              <a:buNone/>
            </a:pPr>
            <a:r>
              <a:rPr lang="en-US" sz="4800"/>
              <a:t>How do protests around the world in 1968 mirror each other?</a:t>
            </a:r>
            <a:endParaRPr sz="4800"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2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651757" y="1734522"/>
            <a:ext cx="7194000" cy="4417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000000"/>
                </a:solidFill>
              </a:rPr>
              <a:t>What were the Pentagon Papers?</a:t>
            </a:r>
            <a:endParaRPr sz="300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US" sz="1800" b="0">
                <a:solidFill>
                  <a:srgbClr val="000000"/>
                </a:solidFill>
              </a:rPr>
              <a:t>A series of top-secret Defense Department reports which were made public in 1971</a:t>
            </a:r>
            <a:endParaRPr sz="1800" b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US" sz="1800" b="0">
                <a:solidFill>
                  <a:srgbClr val="000000"/>
                </a:solidFill>
              </a:rPr>
              <a:t>The subject of the reports were the truth of the United States involvement in Vietnam from 1945-1967</a:t>
            </a:r>
            <a:endParaRPr sz="1800" b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US" sz="1800" b="0">
                <a:solidFill>
                  <a:srgbClr val="000000"/>
                </a:solidFill>
              </a:rPr>
              <a:t>Much of what came out in these papers were that the United States lied to the public about much of their involvement</a:t>
            </a:r>
            <a:endParaRPr sz="1800" b="0">
              <a:solidFill>
                <a:srgbClr val="000000"/>
              </a:solidFill>
            </a:endParaRPr>
          </a:p>
        </p:txBody>
      </p:sp>
      <p:sp>
        <p:nvSpPr>
          <p:cNvPr id="71" name="Google Shape;71;p14"/>
          <p:cNvSpPr txBox="1">
            <a:spLocks noGrp="1"/>
          </p:cNvSpPr>
          <p:nvPr>
            <p:ph type="body" idx="2"/>
          </p:nvPr>
        </p:nvSpPr>
        <p:spPr>
          <a:xfrm>
            <a:off x="5573888" y="229810"/>
            <a:ext cx="3392100" cy="668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2" name="Google Shape;72;p14" descr="Image result for what were the pentagon paper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50250" y="3973825"/>
            <a:ext cx="2095500" cy="276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651757" y="1734522"/>
            <a:ext cx="7194000" cy="4417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000000"/>
                </a:solidFill>
              </a:rPr>
              <a:t>What was the Tet Offensive?</a:t>
            </a:r>
            <a:endParaRPr sz="300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US" sz="1800" b="0">
                <a:solidFill>
                  <a:srgbClr val="000000"/>
                </a:solidFill>
              </a:rPr>
              <a:t>During the late 1960s the American troops in Vietnam were pushing forward into North Vietnam</a:t>
            </a:r>
            <a:endParaRPr sz="1800" b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US" sz="1800" b="0">
                <a:solidFill>
                  <a:srgbClr val="000000"/>
                </a:solidFill>
              </a:rPr>
              <a:t>In 1968 the North Vietnamese Army and the Viet Cong used their system of underground tunnels and knowledge of the local terrain to launch a huge counter attack on the Americans, driving them back into South Vietnam</a:t>
            </a:r>
            <a:endParaRPr sz="1800" b="0">
              <a:solidFill>
                <a:srgbClr val="000000"/>
              </a:solidFill>
            </a:endParaRPr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2"/>
          </p:nvPr>
        </p:nvSpPr>
        <p:spPr>
          <a:xfrm>
            <a:off x="5573888" y="229810"/>
            <a:ext cx="3392100" cy="668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0" name="Google Shape;80;p15" descr="Image result for tet offensiv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3700800"/>
            <a:ext cx="3273750" cy="245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5573888" y="242139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2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</a:pPr>
            <a:r>
              <a:rPr lang="en-US"/>
              <a:t>Dueling Documents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>
            <a:spLocks noGrp="1"/>
          </p:cNvSpPr>
          <p:nvPr>
            <p:ph type="pic" idx="2"/>
          </p:nvPr>
        </p:nvSpPr>
        <p:spPr>
          <a:xfrm>
            <a:off x="0" y="923936"/>
            <a:ext cx="9144000" cy="5934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</a:rPr>
              <a:t>Dueling Documents Directions</a:t>
            </a: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Char char="●"/>
            </a:pPr>
            <a:r>
              <a:rPr lang="en-US" dirty="0">
                <a:solidFill>
                  <a:srgbClr val="000000"/>
                </a:solidFill>
              </a:rPr>
              <a:t>Work in groups of 2-3</a:t>
            </a:r>
            <a:endParaRPr dirty="0">
              <a:solidFill>
                <a:srgbClr val="000000"/>
              </a:solidFill>
            </a:endParaRPr>
          </a:p>
          <a:p>
            <a:pPr marL="457200" lvl="0" indent="-431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Char char="●"/>
            </a:pPr>
            <a:r>
              <a:rPr lang="en-US" dirty="0">
                <a:solidFill>
                  <a:srgbClr val="000000"/>
                </a:solidFill>
              </a:rPr>
              <a:t>Read Document A and Document B and answer the questions on the handout about how LBJ talked about the Tet Offensive and how the Pentagon Papers discussed the offensive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body" idx="1"/>
          </p:nvPr>
        </p:nvSpPr>
        <p:spPr>
          <a:xfrm>
            <a:off x="5573888" y="242139"/>
            <a:ext cx="3392100" cy="668700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2"/>
          </p:nvPr>
        </p:nvSpPr>
        <p:spPr>
          <a:xfrm>
            <a:off x="651757" y="1734522"/>
            <a:ext cx="7194000" cy="4417500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</a:pPr>
            <a:r>
              <a:rPr lang="en-US"/>
              <a:t>Synthesis Discussion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651757" y="1734522"/>
            <a:ext cx="7194020" cy="441735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BB0000"/>
              </a:buClr>
              <a:buSzPts val="8000"/>
              <a:buNone/>
            </a:pPr>
            <a:r>
              <a:rPr lang="en-US" sz="4800"/>
              <a:t>Why would the success of the Tet Offensive scare Americans?</a:t>
            </a:r>
            <a:endParaRPr sz="4800"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2"/>
          </p:nvPr>
        </p:nvSpPr>
        <p:spPr>
          <a:xfrm>
            <a:off x="5573888" y="229810"/>
            <a:ext cx="3392206" cy="668812"/>
          </a:xfrm>
          <a:prstGeom prst="rect">
            <a:avLst/>
          </a:prstGeom>
          <a:noFill/>
          <a:ln w="9525" cap="flat" cmpd="sng">
            <a:solidFill>
              <a:srgbClr val="BB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2615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Title Slide">
  <a:themeElements>
    <a:clrScheme name="Grayscale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Slide">
  <a:themeElements>
    <a:clrScheme name="Grayscale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Macintosh PowerPoint</Application>
  <PresentationFormat>On-screen Show (4:3)</PresentationFormat>
  <Paragraphs>31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2_Title Slide</vt:lpstr>
      <vt:lpstr>Content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Tami Augustine</cp:lastModifiedBy>
  <cp:revision>1</cp:revision>
  <dcterms:modified xsi:type="dcterms:W3CDTF">2020-02-28T22:06:48Z</dcterms:modified>
</cp:coreProperties>
</file>