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5" r:id="rId1"/>
    <p:sldMasterId id="2147483751" r:id="rId2"/>
  </p:sldMasterIdLst>
  <p:notesMasterIdLst>
    <p:notesMasterId r:id="rId15"/>
  </p:notesMasterIdLst>
  <p:handoutMasterIdLst>
    <p:handoutMasterId r:id="rId16"/>
  </p:handoutMasterIdLst>
  <p:sldIdLst>
    <p:sldId id="256" r:id="rId3"/>
    <p:sldId id="275" r:id="rId4"/>
    <p:sldId id="266" r:id="rId5"/>
    <p:sldId id="268" r:id="rId6"/>
    <p:sldId id="269" r:id="rId7"/>
    <p:sldId id="267" r:id="rId8"/>
    <p:sldId id="270" r:id="rId9"/>
    <p:sldId id="271" r:id="rId10"/>
    <p:sldId id="272" r:id="rId11"/>
    <p:sldId id="273" r:id="rId12"/>
    <p:sldId id="274" r:id="rId13"/>
    <p:sldId id="276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SU uCOM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6D6E"/>
    <a:srgbClr val="BB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48" autoAdjust="0"/>
  </p:normalViewPr>
  <p:slideViewPr>
    <p:cSldViewPr snapToGrid="0" snapToObjects="1">
      <p:cViewPr varScale="1">
        <p:scale>
          <a:sx n="117" d="100"/>
          <a:sy n="117" d="100"/>
        </p:scale>
        <p:origin x="1480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1" d="100"/>
          <a:sy n="111" d="100"/>
        </p:scale>
        <p:origin x="-3944" y="-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2.xml"/><Relationship Id="rId3" Type="http://schemas.openxmlformats.org/officeDocument/2006/relationships/slide" Target="slides/slide7.xml"/><Relationship Id="rId7" Type="http://schemas.openxmlformats.org/officeDocument/2006/relationships/slide" Target="slides/slide11.xml"/><Relationship Id="rId2" Type="http://schemas.openxmlformats.org/officeDocument/2006/relationships/slide" Target="slides/slide6.xml"/><Relationship Id="rId1" Type="http://schemas.openxmlformats.org/officeDocument/2006/relationships/slide" Target="slides/slide1.xml"/><Relationship Id="rId6" Type="http://schemas.openxmlformats.org/officeDocument/2006/relationships/slide" Target="slides/slide10.xml"/><Relationship Id="rId5" Type="http://schemas.openxmlformats.org/officeDocument/2006/relationships/slide" Target="slides/slide9.xml"/><Relationship Id="rId4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5B6E0F-1DB3-5A43-B8F9-5E1E696749DF}" type="datetimeFigureOut">
              <a:t>5/23/22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1F9FE-B8FF-F345-B45D-636AC2B598B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765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BC211-ACBD-CB48-B939-364088D2CD6D}" type="datetimeFigureOut">
              <a:t>5/23/22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04D311-73F7-5D42-B843-E8305C73070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02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4D311-73F7-5D42-B843-E8305C73070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686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4803898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 descr="add specific description" title="add specific title"/>
          <p:cNvSpPr>
            <a:spLocks noGrp="1"/>
          </p:cNvSpPr>
          <p:nvPr>
            <p:ph idx="13"/>
          </p:nvPr>
        </p:nvSpPr>
        <p:spPr>
          <a:xfrm>
            <a:off x="746930" y="1830387"/>
            <a:ext cx="8229600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13" name="Content Placeholder 2" descr="add specific description" title="add specific title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4" name="Content Placeholder 2" descr="add specific description" title="add specific title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  <p:sp>
        <p:nvSpPr>
          <p:cNvPr id="11" name="Title Placeholder 11"/>
          <p:cNvSpPr>
            <a:spLocks noGrp="1"/>
          </p:cNvSpPr>
          <p:nvPr>
            <p:ph type="title"/>
          </p:nvPr>
        </p:nvSpPr>
        <p:spPr>
          <a:xfrm>
            <a:off x="306917" y="1208106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167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hrase-Word Slide WHIT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 descr="add specific description" title="add specific title"/>
          <p:cNvSpPr>
            <a:spLocks noGrp="1"/>
          </p:cNvSpPr>
          <p:nvPr>
            <p:ph idx="16" hasCustomPrompt="1"/>
          </p:nvPr>
        </p:nvSpPr>
        <p:spPr>
          <a:xfrm>
            <a:off x="651757" y="1734522"/>
            <a:ext cx="7194020" cy="441735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algn="l">
              <a:lnSpc>
                <a:spcPts val="8400"/>
              </a:lnSpc>
              <a:spcBef>
                <a:spcPts val="0"/>
              </a:spcBef>
              <a:defRPr sz="8000" b="1" baseline="0"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BIG WORD BIG PHRASE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11" name="Content Placeholder 2" descr="add specific description" title="add specific title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4" name="Title Placeholder 11"/>
          <p:cNvSpPr>
            <a:spLocks noGrp="1"/>
          </p:cNvSpPr>
          <p:nvPr>
            <p:ph type="title"/>
          </p:nvPr>
        </p:nvSpPr>
        <p:spPr>
          <a:xfrm>
            <a:off x="306917" y="1208106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801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hrase-Word Slid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763857"/>
            <a:ext cx="9144000" cy="6094144"/>
          </a:xfrm>
          <a:prstGeom prst="rect">
            <a:avLst/>
          </a:prstGeom>
          <a:solidFill>
            <a:srgbClr val="B70F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B0000"/>
              </a:solidFill>
            </a:endParaRPr>
          </a:p>
        </p:txBody>
      </p:sp>
      <p:sp>
        <p:nvSpPr>
          <p:cNvPr id="8" name="Content Placeholder 2" descr="add specific description" title="add specific title"/>
          <p:cNvSpPr>
            <a:spLocks noGrp="1"/>
          </p:cNvSpPr>
          <p:nvPr>
            <p:ph idx="15" hasCustomPrompt="1"/>
          </p:nvPr>
        </p:nvSpPr>
        <p:spPr>
          <a:xfrm>
            <a:off x="5573888" y="242139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9" name="Content Placeholder 2" descr="add specific description" title="add specific title"/>
          <p:cNvSpPr>
            <a:spLocks noGrp="1"/>
          </p:cNvSpPr>
          <p:nvPr>
            <p:ph idx="16" hasCustomPrompt="1"/>
          </p:nvPr>
        </p:nvSpPr>
        <p:spPr>
          <a:xfrm>
            <a:off x="651757" y="1734522"/>
            <a:ext cx="7194020" cy="4417350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l">
              <a:lnSpc>
                <a:spcPts val="8400"/>
              </a:lnSpc>
              <a:spcBef>
                <a:spcPts val="0"/>
              </a:spcBef>
              <a:defRPr sz="8000" b="1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BIG WORD</a:t>
            </a:r>
          </a:p>
          <a:p>
            <a:pPr lvl="0"/>
            <a:r>
              <a:rPr lang="en-US" dirty="0"/>
              <a:t>BIG PHRASE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5" name="Title Placeholder 11"/>
          <p:cNvSpPr>
            <a:spLocks noGrp="1"/>
          </p:cNvSpPr>
          <p:nvPr>
            <p:ph type="title"/>
          </p:nvPr>
        </p:nvSpPr>
        <p:spPr>
          <a:xfrm>
            <a:off x="306917" y="1208106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95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 descr="add specific descripton" title="add specific title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3" name="Content Placeholder 2" descr="add specific description" title="add specific title"/>
          <p:cNvSpPr>
            <a:spLocks noGrp="1"/>
          </p:cNvSpPr>
          <p:nvPr>
            <p:ph idx="17" hasCustomPrompt="1"/>
          </p:nvPr>
        </p:nvSpPr>
        <p:spPr>
          <a:xfrm>
            <a:off x="4881010" y="5372665"/>
            <a:ext cx="3392206" cy="109402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ct val="110000"/>
              </a:lnSpc>
              <a:spcBef>
                <a:spcPts val="0"/>
              </a:spcBef>
              <a:defRPr sz="2400" baseline="-25000"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algn="r">
              <a:lnSpc>
                <a:spcPct val="110000"/>
              </a:lnSpc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–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Firstandlast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 Name</a:t>
            </a:r>
          </a:p>
          <a:p>
            <a:pPr algn="r">
              <a:lnSpc>
                <a:spcPct val="110000"/>
              </a:lnSpc>
            </a:pPr>
            <a:r>
              <a:rPr lang="en-US" sz="1800" dirty="0">
                <a:solidFill>
                  <a:schemeClr val="tx1">
                    <a:lumMod val="60000"/>
                    <a:lumOff val="40000"/>
                  </a:schemeClr>
                </a:solidFill>
                <a:cs typeface="Arial"/>
              </a:rPr>
              <a:t>   Optional title line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944698" y="1734523"/>
            <a:ext cx="7200384" cy="3789978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vert="horz"/>
          <a:lstStyle>
            <a:lvl1pPr algn="ctr">
              <a:defRPr lang="en-US" sz="3200" b="0" smtClean="0">
                <a:solidFill>
                  <a:srgbClr val="BB0032"/>
                </a:solidFill>
                <a:cs typeface="Arial"/>
              </a:defRPr>
            </a:lvl1pPr>
          </a:lstStyle>
          <a:p>
            <a:pPr lvl="0"/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“Notable quote</a:t>
            </a:r>
            <a:b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</a:br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goes right here,</a:t>
            </a:r>
            <a:b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</a:br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yes right here.”</a:t>
            </a:r>
            <a:endParaRPr lang="en-US" dirty="0"/>
          </a:p>
        </p:txBody>
      </p:sp>
      <p:sp>
        <p:nvSpPr>
          <p:cNvPr id="5" name="Title Placeholder 11"/>
          <p:cNvSpPr>
            <a:spLocks noGrp="1"/>
          </p:cNvSpPr>
          <p:nvPr>
            <p:ph type="title"/>
          </p:nvPr>
        </p:nvSpPr>
        <p:spPr>
          <a:xfrm>
            <a:off x="306917" y="1208106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922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hot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 descr="add specific description of photo" title="Add specific title of photo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923936"/>
            <a:ext cx="9144000" cy="5934064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Full slide picture</a:t>
            </a:r>
          </a:p>
        </p:txBody>
      </p:sp>
      <p:sp>
        <p:nvSpPr>
          <p:cNvPr id="11" name="Content Placeholder 2" descr="add specific description " title="add specific title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2" name="Content Placeholder 2" descr="add specific description" title="add specific title"/>
          <p:cNvSpPr>
            <a:spLocks noGrp="1"/>
          </p:cNvSpPr>
          <p:nvPr>
            <p:ph idx="14"/>
          </p:nvPr>
        </p:nvSpPr>
        <p:spPr>
          <a:xfrm>
            <a:off x="4868540" y="1436104"/>
            <a:ext cx="3998889" cy="1591385"/>
          </a:xfrm>
          <a:prstGeom prst="rect">
            <a:avLst/>
          </a:prstGeom>
          <a:ln w="1905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/>
          <a:lstStyle>
            <a:lvl1pPr marL="91440">
              <a:lnSpc>
                <a:spcPts val="3440"/>
              </a:lnSpc>
              <a:spcBef>
                <a:spcPts val="0"/>
              </a:spcBef>
              <a:defRPr sz="2000" b="1">
                <a:solidFill>
                  <a:srgbClr val="BB0000"/>
                </a:solidFill>
              </a:defRPr>
            </a:lvl1pPr>
            <a:lvl2pPr marL="91440" indent="182880">
              <a:spcBef>
                <a:spcPts val="200"/>
              </a:spcBef>
              <a:spcAft>
                <a:spcPts val="0"/>
              </a:spcAft>
              <a:buClr>
                <a:srgbClr val="BB0000"/>
              </a:buClr>
              <a:buFont typeface="Arial"/>
              <a:buChar char="•"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" indent="182880">
              <a:spcBef>
                <a:spcPts val="200"/>
              </a:spcBef>
              <a:spcAft>
                <a:spcPts val="0"/>
              </a:spcAft>
              <a:buClr>
                <a:srgbClr val="BB0000"/>
              </a:buClr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Font typeface="Arial"/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r>
              <a:rPr lang="en-US" dirty="0"/>
              <a:t>Fourth level</a:t>
            </a:r>
          </a:p>
        </p:txBody>
      </p:sp>
      <p:sp>
        <p:nvSpPr>
          <p:cNvPr id="5" name="Title Placeholder 11"/>
          <p:cNvSpPr>
            <a:spLocks noGrp="1"/>
          </p:cNvSpPr>
          <p:nvPr>
            <p:ph type="title"/>
          </p:nvPr>
        </p:nvSpPr>
        <p:spPr>
          <a:xfrm>
            <a:off x="306917" y="1208106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747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-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 descr="add specific description" title="add specific title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923936"/>
            <a:ext cx="3883850" cy="5934064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r>
              <a:rPr lang="en-US" dirty="0"/>
              <a:t>½ slide picture</a:t>
            </a:r>
          </a:p>
        </p:txBody>
      </p:sp>
      <p:sp>
        <p:nvSpPr>
          <p:cNvPr id="8" name="Content Placeholder 2" descr="add specific description" title="add specific title"/>
          <p:cNvSpPr>
            <a:spLocks noGrp="1"/>
          </p:cNvSpPr>
          <p:nvPr>
            <p:ph idx="14"/>
          </p:nvPr>
        </p:nvSpPr>
        <p:spPr>
          <a:xfrm>
            <a:off x="4137592" y="1830387"/>
            <a:ext cx="4701503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lnSpc>
                <a:spcPts val="3440"/>
              </a:lnSpc>
              <a:spcBef>
                <a:spcPts val="0"/>
              </a:spcBef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 descr="add specific descripton&#10;" title="add specific title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3" name="Content Placeholder 2" descr="add specific descripton" title="add specific title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  <p:sp>
        <p:nvSpPr>
          <p:cNvPr id="6" name="Title Placeholder 11"/>
          <p:cNvSpPr>
            <a:spLocks noGrp="1"/>
          </p:cNvSpPr>
          <p:nvPr>
            <p:ph type="title"/>
          </p:nvPr>
        </p:nvSpPr>
        <p:spPr>
          <a:xfrm>
            <a:off x="306917" y="1208106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681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  <p:sp>
        <p:nvSpPr>
          <p:cNvPr id="6" name="Content Placeholder 2" descr="add specific description&#10;" title="add specific title"/>
          <p:cNvSpPr>
            <a:spLocks noGrp="1"/>
          </p:cNvSpPr>
          <p:nvPr>
            <p:ph idx="14"/>
          </p:nvPr>
        </p:nvSpPr>
        <p:spPr>
          <a:xfrm>
            <a:off x="1400403" y="1830387"/>
            <a:ext cx="6527582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algn="ctr">
              <a:lnSpc>
                <a:spcPts val="3440"/>
              </a:lnSpc>
              <a:spcBef>
                <a:spcPts val="0"/>
              </a:spcBef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en-US" dirty="0"/>
              <a:t>chart/graph/table</a:t>
            </a:r>
          </a:p>
        </p:txBody>
      </p:sp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306917" y="1208106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28258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9460" y="6356350"/>
            <a:ext cx="2133600" cy="36512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D8E7B-AF3B-B444-8E74-E549FC814F53}" type="datetimeFigureOut">
              <a:rPr lang="en-US" smtClean="0"/>
              <a:pPr/>
              <a:t>5/23/22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2974444"/>
            <a:ext cx="9144000" cy="2962806"/>
          </a:xfrm>
          <a:prstGeom prst="rect">
            <a:avLst/>
          </a:prstGeom>
          <a:solidFill>
            <a:srgbClr val="B70F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title="The Ohio State University Logo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1600201"/>
            <a:ext cx="6424083" cy="9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112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910167"/>
            <a:chOff x="0" y="1040406"/>
            <a:chExt cx="9144000" cy="910167"/>
          </a:xfrm>
        </p:grpSpPr>
        <p:sp>
          <p:nvSpPr>
            <p:cNvPr id="8" name="Rectangle 7"/>
            <p:cNvSpPr/>
            <p:nvPr/>
          </p:nvSpPr>
          <p:spPr>
            <a:xfrm>
              <a:off x="0" y="1040406"/>
              <a:ext cx="9144000" cy="910167"/>
            </a:xfrm>
            <a:prstGeom prst="rect">
              <a:avLst/>
            </a:prstGeom>
            <a:solidFill>
              <a:srgbClr val="B70F2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TheOhioStateUniversity-REV-Horiz-RGBHEX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917" y="1238314"/>
              <a:ext cx="3284042" cy="476186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 userDrawn="1"/>
        </p:nvSpPr>
        <p:spPr>
          <a:xfrm>
            <a:off x="8518368" y="6351239"/>
            <a:ext cx="4354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B5C881AA-F0C4-B947-803C-EA0A96934EAC}" type="slidenum">
              <a:rPr lang="en-US" sz="1600" smtClean="0">
                <a:solidFill>
                  <a:srgbClr val="636D6E"/>
                </a:solidFill>
              </a:rPr>
              <a:pPr/>
              <a:t>‹#›</a:t>
            </a:fld>
            <a:endParaRPr lang="en-US" sz="1600" dirty="0">
              <a:solidFill>
                <a:srgbClr val="636D6E"/>
              </a:solidFill>
            </a:endParaRPr>
          </a:p>
        </p:txBody>
      </p:sp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306917" y="1208106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03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4" r:id="rId2"/>
    <p:sldLayoutId id="2147483769" r:id="rId3"/>
    <p:sldLayoutId id="2147483767" r:id="rId4"/>
    <p:sldLayoutId id="2147483758" r:id="rId5"/>
    <p:sldLayoutId id="2147483768" r:id="rId6"/>
    <p:sldLayoutId id="2147483763" r:id="rId7"/>
  </p:sldLayoutIdLst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457200" rtl="0" eaLnBrk="1" latinLnBrk="0" hangingPunct="1">
        <a:spcBef>
          <a:spcPct val="20000"/>
        </a:spcBef>
        <a:buFont typeface="Arial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-228600" algn="l" defTabSz="457200" rtl="0" eaLnBrk="1" latinLnBrk="0" hangingPunct="1"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0" algn="l" defTabSz="457200" rtl="0" eaLnBrk="1" latinLnBrk="0" hangingPunct="1">
        <a:spcBef>
          <a:spcPts val="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origins.osu.edu/history-news/1942-internments-and-today-s-security-crisis?language_content_entity=en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7623AA8-EA1C-4544-AF87-2332A91DCA32}"/>
              </a:ext>
            </a:extLst>
          </p:cNvPr>
          <p:cNvSpPr txBox="1"/>
          <p:nvPr/>
        </p:nvSpPr>
        <p:spPr>
          <a:xfrm>
            <a:off x="1101686" y="3734565"/>
            <a:ext cx="74014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Japanese Internment, Nativism, and Today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8556F6-EE8E-4207-93E3-FC9D7F850462}"/>
              </a:ext>
            </a:extLst>
          </p:cNvPr>
          <p:cNvSpPr txBox="1"/>
          <p:nvPr/>
        </p:nvSpPr>
        <p:spPr>
          <a:xfrm>
            <a:off x="1000460" y="6021327"/>
            <a:ext cx="81435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hlinkClick r:id="rId2"/>
              </a:rPr>
              <a:t>https://origins.osu.edu/history-news/1942-internments-and-today-s-security-crisis?language_content_entity=en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477403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578A8352-9BF0-884B-9E19-94A512F3D268}"/>
              </a:ext>
            </a:extLst>
          </p:cNvPr>
          <p:cNvSpPr txBox="1">
            <a:spLocks/>
          </p:cNvSpPr>
          <p:nvPr/>
        </p:nvSpPr>
        <p:spPr>
          <a:xfrm>
            <a:off x="457200" y="1232106"/>
            <a:ext cx="8229600" cy="455838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-228600" algn="l" defTabSz="457200" rtl="0" eaLnBrk="1" latinLnBrk="0" hangingPunct="1"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8640" indent="0" algn="l" defTabSz="457200" rtl="0" eaLnBrk="1" latinLnBrk="0" hangingPunct="1">
              <a:spcBef>
                <a:spcPts val="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fontAlgn="base">
              <a:buFont typeface="Arial" panose="020B0604020202020204" pitchFamily="34" charset="0"/>
              <a:buChar char="•"/>
            </a:pPr>
            <a:endParaRPr lang="en-US" b="1" dirty="0">
              <a:solidFill>
                <a:srgbClr val="C00000"/>
              </a:solidFill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384D5E-E2CE-4820-8057-EACEDE39E79F}"/>
              </a:ext>
            </a:extLst>
          </p:cNvPr>
          <p:cNvSpPr txBox="1"/>
          <p:nvPr/>
        </p:nvSpPr>
        <p:spPr>
          <a:xfrm>
            <a:off x="3784542" y="113798"/>
            <a:ext cx="53594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Study: Anti-Muslim Violence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5B4C8A-337E-4A0E-A43C-8857109A0460}"/>
              </a:ext>
            </a:extLst>
          </p:cNvPr>
          <p:cNvSpPr txBox="1"/>
          <p:nvPr/>
        </p:nvSpPr>
        <p:spPr>
          <a:xfrm>
            <a:off x="690936" y="1305341"/>
            <a:ext cx="8340047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2015/2016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November 13</a:t>
            </a:r>
            <a:r>
              <a:rPr lang="en-US" sz="2000" baseline="30000" dirty="0"/>
              <a:t>th</a:t>
            </a:r>
            <a:r>
              <a:rPr lang="en-US" sz="2000" dirty="0"/>
              <a:t>, 2015, Paris Terror Attack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“I’m calling for a total and complete shutdown of Muslims entering the United States…” –U.S. President Trump, December, 2015.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Lethal/nonlethal acts of terror in the United States by Muslims in 2016 (New York, Florida, Ohio)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Innocent Arab/Muslim Americans again targeted and scapegoated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2015: Hate crimes against Muslims increase by 67%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2016: Hate crimes increase again an additional 44%</a:t>
            </a:r>
          </a:p>
        </p:txBody>
      </p:sp>
    </p:spTree>
    <p:extLst>
      <p:ext uri="{BB962C8B-B14F-4D97-AF65-F5344CB8AC3E}">
        <p14:creationId xmlns:p14="http://schemas.microsoft.com/office/powerpoint/2010/main" val="786079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578A8352-9BF0-884B-9E19-94A512F3D268}"/>
              </a:ext>
            </a:extLst>
          </p:cNvPr>
          <p:cNvSpPr txBox="1">
            <a:spLocks/>
          </p:cNvSpPr>
          <p:nvPr/>
        </p:nvSpPr>
        <p:spPr>
          <a:xfrm>
            <a:off x="457200" y="1396492"/>
            <a:ext cx="8229600" cy="455838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-228600" algn="l" defTabSz="457200" rtl="0" eaLnBrk="1" latinLnBrk="0" hangingPunct="1"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8640" indent="0" algn="l" defTabSz="457200" rtl="0" eaLnBrk="1" latinLnBrk="0" hangingPunct="1">
              <a:spcBef>
                <a:spcPts val="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fontAlgn="base">
              <a:buFont typeface="Arial" panose="020B0604020202020204" pitchFamily="34" charset="0"/>
              <a:buChar char="•"/>
            </a:pPr>
            <a:endParaRPr lang="en-US" b="1" dirty="0">
              <a:solidFill>
                <a:srgbClr val="C00000"/>
              </a:solidFill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384D5E-E2CE-4820-8057-EACEDE39E79F}"/>
              </a:ext>
            </a:extLst>
          </p:cNvPr>
          <p:cNvSpPr txBox="1"/>
          <p:nvPr/>
        </p:nvSpPr>
        <p:spPr>
          <a:xfrm>
            <a:off x="5007167" y="195416"/>
            <a:ext cx="46160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A105FC-7683-4203-BAFB-7DC06B2BAB1D}"/>
              </a:ext>
            </a:extLst>
          </p:cNvPr>
          <p:cNvSpPr txBox="1"/>
          <p:nvPr/>
        </p:nvSpPr>
        <p:spPr>
          <a:xfrm>
            <a:off x="531011" y="1848259"/>
            <a:ext cx="822960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 major force influencing the crackdown on Japanese Americans was journalism</a:t>
            </a:r>
            <a:r>
              <a:rPr lang="en-US" sz="2400" dirty="0"/>
              <a:t>. Major journalists called for the removal of Japanese Americans from the West Coast, and the government followed. </a:t>
            </a:r>
          </a:p>
          <a:p>
            <a:endParaRPr lang="en-US" sz="2400" dirty="0"/>
          </a:p>
          <a:p>
            <a:r>
              <a:rPr lang="en-US" sz="2400" dirty="0"/>
              <a:t>Historian Tim Roberts argues that </a:t>
            </a:r>
            <a:r>
              <a:rPr lang="en-US" sz="2400" b="1" i="1" dirty="0"/>
              <a:t>“this is the most relevant lesson we should take today from the failure of democracy within the United States during WWII.”</a:t>
            </a:r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06846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578A8352-9BF0-884B-9E19-94A512F3D268}"/>
              </a:ext>
            </a:extLst>
          </p:cNvPr>
          <p:cNvSpPr txBox="1">
            <a:spLocks/>
          </p:cNvSpPr>
          <p:nvPr/>
        </p:nvSpPr>
        <p:spPr>
          <a:xfrm>
            <a:off x="457200" y="1232106"/>
            <a:ext cx="8229600" cy="455838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-228600" algn="l" defTabSz="457200" rtl="0" eaLnBrk="1" latinLnBrk="0" hangingPunct="1"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8640" indent="0" algn="l" defTabSz="457200" rtl="0" eaLnBrk="1" latinLnBrk="0" hangingPunct="1">
              <a:spcBef>
                <a:spcPts val="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fontAlgn="base">
              <a:buFont typeface="Arial" panose="020B0604020202020204" pitchFamily="34" charset="0"/>
              <a:buChar char="•"/>
            </a:pPr>
            <a:endParaRPr lang="en-US" b="1" dirty="0">
              <a:solidFill>
                <a:srgbClr val="C00000"/>
              </a:solidFill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384D5E-E2CE-4820-8057-EACEDE39E79F}"/>
              </a:ext>
            </a:extLst>
          </p:cNvPr>
          <p:cNvSpPr txBox="1"/>
          <p:nvPr/>
        </p:nvSpPr>
        <p:spPr>
          <a:xfrm>
            <a:off x="5007167" y="195416"/>
            <a:ext cx="46160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A105FC-7683-4203-BAFB-7DC06B2BAB1D}"/>
              </a:ext>
            </a:extLst>
          </p:cNvPr>
          <p:cNvSpPr txBox="1"/>
          <p:nvPr/>
        </p:nvSpPr>
        <p:spPr>
          <a:xfrm>
            <a:off x="92467" y="1449354"/>
            <a:ext cx="9051533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Exit Ticket </a:t>
            </a:r>
          </a:p>
          <a:p>
            <a:endParaRPr lang="en-US" sz="2000" dirty="0"/>
          </a:p>
          <a:p>
            <a:r>
              <a:rPr lang="en-US" sz="2000" b="1" dirty="0"/>
              <a:t>Imagine you are a journalist today </a:t>
            </a:r>
            <a:r>
              <a:rPr lang="en-US" sz="2000" dirty="0"/>
              <a:t>writing a story on the rise of anti-Muslim attacks in the U.S. after 9/11 and 2015/2016. </a:t>
            </a:r>
          </a:p>
          <a:p>
            <a:endParaRPr lang="en-US" sz="2000" dirty="0"/>
          </a:p>
          <a:p>
            <a:r>
              <a:rPr lang="en-US" sz="2000" dirty="0"/>
              <a:t>In a 4-5 sentence paragraph, </a:t>
            </a:r>
            <a:r>
              <a:rPr lang="en-US" sz="2000" b="1" dirty="0"/>
              <a:t>write a call to action to the U.S. government </a:t>
            </a:r>
            <a:r>
              <a:rPr lang="en-US" sz="2000" dirty="0"/>
              <a:t>as to why they should take immense efforts to stop these attacks and ensure they do not happen again. </a:t>
            </a:r>
          </a:p>
          <a:p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Use historical context from WWII </a:t>
            </a:r>
            <a:r>
              <a:rPr lang="en-US" sz="2000" dirty="0"/>
              <a:t>to explain why these attacks are </a:t>
            </a:r>
            <a:r>
              <a:rPr lang="en-US" sz="2000" b="1" dirty="0"/>
              <a:t>prejudiced</a:t>
            </a:r>
            <a:r>
              <a:rPr lang="en-US" sz="2000" dirty="0"/>
              <a:t> by targeting </a:t>
            </a:r>
            <a:r>
              <a:rPr lang="en-US" sz="2000" b="1" dirty="0"/>
              <a:t>innocent people </a:t>
            </a:r>
            <a:r>
              <a:rPr lang="en-US" sz="2000" dirty="0"/>
              <a:t>for the actions of others.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Include the words </a:t>
            </a:r>
            <a:r>
              <a:rPr lang="en-US" sz="2000" b="1" dirty="0"/>
              <a:t>nativism</a:t>
            </a:r>
            <a:r>
              <a:rPr lang="en-US" sz="2000" dirty="0"/>
              <a:t> and </a:t>
            </a:r>
            <a:r>
              <a:rPr lang="en-US" sz="2000" b="1" dirty="0"/>
              <a:t>scapegoat</a:t>
            </a:r>
            <a:r>
              <a:rPr lang="en-US" sz="2000" dirty="0"/>
              <a:t> in your response. </a:t>
            </a:r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00305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457200" y="1156620"/>
            <a:ext cx="8229600" cy="3628099"/>
          </a:xfrm>
        </p:spPr>
        <p:txBody>
          <a:bodyPr lIns="91440" tIns="45720" rIns="91440" bIns="45720" anchor="t"/>
          <a:lstStyle/>
          <a:p>
            <a:endParaRPr lang="en-US" sz="2400" b="1" dirty="0">
              <a:cs typeface="Arial"/>
            </a:endParaRPr>
          </a:p>
          <a:p>
            <a:endParaRPr lang="en-US" sz="2400" dirty="0"/>
          </a:p>
          <a:p>
            <a:pPr fontAlgn="base"/>
            <a:r>
              <a:rPr lang="en-US" dirty="0"/>
              <a:t>​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DFFA76-1026-4E8F-8B11-AB8EAF924047}"/>
              </a:ext>
            </a:extLst>
          </p:cNvPr>
          <p:cNvSpPr txBox="1"/>
          <p:nvPr/>
        </p:nvSpPr>
        <p:spPr>
          <a:xfrm>
            <a:off x="5155894" y="220337"/>
            <a:ext cx="18469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Bell Ringer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B314CC1-120D-4A99-B154-AE83F7E99C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00" t="20000" r="23584" b="14370"/>
          <a:stretch/>
        </p:blipFill>
        <p:spPr>
          <a:xfrm>
            <a:off x="1625869" y="2030961"/>
            <a:ext cx="6101236" cy="39012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A421E8-1891-406C-A380-F8A416F271D9}"/>
              </a:ext>
            </a:extLst>
          </p:cNvPr>
          <p:cNvSpPr txBox="1"/>
          <p:nvPr/>
        </p:nvSpPr>
        <p:spPr>
          <a:xfrm>
            <a:off x="2126751" y="1207693"/>
            <a:ext cx="50994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Decode this political cartoon</a:t>
            </a:r>
          </a:p>
        </p:txBody>
      </p:sp>
    </p:spTree>
    <p:extLst>
      <p:ext uri="{BB962C8B-B14F-4D97-AF65-F5344CB8AC3E}">
        <p14:creationId xmlns:p14="http://schemas.microsoft.com/office/powerpoint/2010/main" val="57333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457200" y="1520177"/>
            <a:ext cx="8229600" cy="3628099"/>
          </a:xfrm>
        </p:spPr>
        <p:txBody>
          <a:bodyPr lIns="91440" tIns="45720" rIns="91440" bIns="45720" anchor="t"/>
          <a:lstStyle/>
          <a:p>
            <a:endParaRPr lang="en-US" sz="2400" b="1" dirty="0">
              <a:cs typeface="Arial"/>
            </a:endParaRPr>
          </a:p>
          <a:p>
            <a:endParaRPr lang="en-US" sz="2400" dirty="0"/>
          </a:p>
          <a:p>
            <a:pPr fontAlgn="base"/>
            <a:r>
              <a:rPr lang="en-US" dirty="0"/>
              <a:t>​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DFFA76-1026-4E8F-8B11-AB8EAF924047}"/>
              </a:ext>
            </a:extLst>
          </p:cNvPr>
          <p:cNvSpPr txBox="1"/>
          <p:nvPr/>
        </p:nvSpPr>
        <p:spPr>
          <a:xfrm>
            <a:off x="5155894" y="220337"/>
            <a:ext cx="1499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Nativism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174B75-276F-4CF9-80D3-194778FD1DB4}"/>
              </a:ext>
            </a:extLst>
          </p:cNvPr>
          <p:cNvSpPr txBox="1"/>
          <p:nvPr/>
        </p:nvSpPr>
        <p:spPr>
          <a:xfrm>
            <a:off x="2184898" y="1975577"/>
            <a:ext cx="495675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Nativism</a:t>
            </a:r>
            <a:r>
              <a:rPr lang="en-US" sz="2800" dirty="0"/>
              <a:t>= Intense opposition to an internal minority on the ground of its foreign (i.e. “un-American”) connections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156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457200" y="1156620"/>
            <a:ext cx="8229600" cy="3628099"/>
          </a:xfrm>
        </p:spPr>
        <p:txBody>
          <a:bodyPr lIns="91440" tIns="45720" rIns="91440" bIns="45720" anchor="t"/>
          <a:lstStyle/>
          <a:p>
            <a:endParaRPr lang="en-US" sz="2400" b="1" dirty="0">
              <a:cs typeface="Arial"/>
            </a:endParaRPr>
          </a:p>
          <a:p>
            <a:endParaRPr lang="en-US" sz="2400" dirty="0"/>
          </a:p>
          <a:p>
            <a:pPr fontAlgn="base"/>
            <a:r>
              <a:rPr lang="en-US" dirty="0"/>
              <a:t>​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DFFA76-1026-4E8F-8B11-AB8EAF924047}"/>
              </a:ext>
            </a:extLst>
          </p:cNvPr>
          <p:cNvSpPr txBox="1"/>
          <p:nvPr/>
        </p:nvSpPr>
        <p:spPr>
          <a:xfrm>
            <a:off x="5155894" y="220337"/>
            <a:ext cx="1499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Nativism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533466-1A46-4DC4-B7FF-049CEE6D7723}"/>
              </a:ext>
            </a:extLst>
          </p:cNvPr>
          <p:cNvSpPr txBox="1"/>
          <p:nvPr/>
        </p:nvSpPr>
        <p:spPr>
          <a:xfrm>
            <a:off x="148727" y="1725331"/>
            <a:ext cx="5954617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Widespread prejudices: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/>
              <a:t>	-race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/>
              <a:t>	-ethnicity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/>
              <a:t>	-religion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001A3F-19D2-49C1-B3FF-C473AAC0F024}"/>
              </a:ext>
            </a:extLst>
          </p:cNvPr>
          <p:cNvSpPr txBox="1"/>
          <p:nvPr/>
        </p:nvSpPr>
        <p:spPr>
          <a:xfrm>
            <a:off x="275423" y="4322378"/>
            <a:ext cx="5277078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/>
              <a:t>Scapegoat</a:t>
            </a:r>
            <a:r>
              <a:rPr lang="en-US" sz="3200" dirty="0"/>
              <a:t>: A person or group of people blamed for a problem they didn’t cause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9B4EAE-D8C1-42F1-8C61-1444A94D04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747" t="27478" r="6068" b="24229"/>
          <a:stretch/>
        </p:blipFill>
        <p:spPr>
          <a:xfrm>
            <a:off x="5482599" y="2081887"/>
            <a:ext cx="3274104" cy="3271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66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457200" y="1156620"/>
            <a:ext cx="4941794" cy="3628099"/>
          </a:xfrm>
        </p:spPr>
        <p:txBody>
          <a:bodyPr lIns="91440" tIns="45720" rIns="91440" bIns="45720" anchor="t"/>
          <a:lstStyle/>
          <a:p>
            <a:endParaRPr lang="en-US" sz="2400" b="1" dirty="0">
              <a:cs typeface="Arial"/>
            </a:endParaRPr>
          </a:p>
          <a:p>
            <a:endParaRPr lang="en-US" sz="2400" dirty="0"/>
          </a:p>
          <a:p>
            <a:pPr fontAlgn="base"/>
            <a:r>
              <a:rPr lang="en-US" dirty="0"/>
              <a:t>​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DFFA76-1026-4E8F-8B11-AB8EAF924047}"/>
              </a:ext>
            </a:extLst>
          </p:cNvPr>
          <p:cNvSpPr txBox="1"/>
          <p:nvPr/>
        </p:nvSpPr>
        <p:spPr>
          <a:xfrm>
            <a:off x="5155894" y="220337"/>
            <a:ext cx="31213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Japanese Internment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201108-9E30-4F1A-B159-DA5B5320CC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92" t="29462" r="43613" b="20387"/>
          <a:stretch/>
        </p:blipFill>
        <p:spPr>
          <a:xfrm>
            <a:off x="5398994" y="2369842"/>
            <a:ext cx="3757847" cy="28279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545D2CD-57D5-4A47-BAA0-9F14B45E4512}"/>
              </a:ext>
            </a:extLst>
          </p:cNvPr>
          <p:cNvSpPr txBox="1"/>
          <p:nvPr/>
        </p:nvSpPr>
        <p:spPr>
          <a:xfrm>
            <a:off x="0" y="1156620"/>
            <a:ext cx="539899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Pearl Harbor, Dec. 7, 1941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“Hysteria gripped the United States”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Japanese Americans scapegoated, targeted as possible conspirators due to their race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1942-1945, ~120,000 Japanese Americans/residents forced to relocate to internment camps</a:t>
            </a:r>
          </a:p>
        </p:txBody>
      </p:sp>
    </p:spTree>
    <p:extLst>
      <p:ext uri="{BB962C8B-B14F-4D97-AF65-F5344CB8AC3E}">
        <p14:creationId xmlns:p14="http://schemas.microsoft.com/office/powerpoint/2010/main" val="2356772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578A8352-9BF0-884B-9E19-94A512F3D268}"/>
              </a:ext>
            </a:extLst>
          </p:cNvPr>
          <p:cNvSpPr txBox="1">
            <a:spLocks/>
          </p:cNvSpPr>
          <p:nvPr/>
        </p:nvSpPr>
        <p:spPr>
          <a:xfrm>
            <a:off x="457200" y="1232106"/>
            <a:ext cx="8229600" cy="455838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-228600" algn="l" defTabSz="457200" rtl="0" eaLnBrk="1" latinLnBrk="0" hangingPunct="1"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8640" indent="0" algn="l" defTabSz="457200" rtl="0" eaLnBrk="1" latinLnBrk="0" hangingPunct="1">
              <a:spcBef>
                <a:spcPts val="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fontAlgn="base">
              <a:buFont typeface="Arial" panose="020B0604020202020204" pitchFamily="34" charset="0"/>
              <a:buChar char="•"/>
            </a:pPr>
            <a:endParaRPr lang="en-US" b="1" dirty="0">
              <a:solidFill>
                <a:srgbClr val="C00000"/>
              </a:solidFill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384D5E-E2CE-4820-8057-EACEDE39E79F}"/>
              </a:ext>
            </a:extLst>
          </p:cNvPr>
          <p:cNvSpPr txBox="1"/>
          <p:nvPr/>
        </p:nvSpPr>
        <p:spPr>
          <a:xfrm>
            <a:off x="5007167" y="195416"/>
            <a:ext cx="46160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Japanese Internment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850E59F-7878-4D1B-91A0-D3DFD8A0DAD8}"/>
              </a:ext>
            </a:extLst>
          </p:cNvPr>
          <p:cNvSpPr txBox="1"/>
          <p:nvPr/>
        </p:nvSpPr>
        <p:spPr>
          <a:xfrm>
            <a:off x="457200" y="1397286"/>
            <a:ext cx="822960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Stations Activity </a:t>
            </a:r>
          </a:p>
          <a:p>
            <a:pPr algn="ctr"/>
            <a:endParaRPr lang="en-US" sz="2400" b="1" dirty="0"/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You will be divided into 4 groups, starting at an assigned station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With your group, travel to each station clockwise when instructed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You will spend 5 minutes at each station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Answer the stations questions on your guided notes </a:t>
            </a:r>
          </a:p>
        </p:txBody>
      </p:sp>
    </p:spTree>
    <p:extLst>
      <p:ext uri="{BB962C8B-B14F-4D97-AF65-F5344CB8AC3E}">
        <p14:creationId xmlns:p14="http://schemas.microsoft.com/office/powerpoint/2010/main" val="680763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578A8352-9BF0-884B-9E19-94A512F3D268}"/>
              </a:ext>
            </a:extLst>
          </p:cNvPr>
          <p:cNvSpPr txBox="1">
            <a:spLocks/>
          </p:cNvSpPr>
          <p:nvPr/>
        </p:nvSpPr>
        <p:spPr>
          <a:xfrm>
            <a:off x="457200" y="964978"/>
            <a:ext cx="8229600" cy="455838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-228600" algn="l" defTabSz="457200" rtl="0" eaLnBrk="1" latinLnBrk="0" hangingPunct="1"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8640" indent="0" algn="l" defTabSz="457200" rtl="0" eaLnBrk="1" latinLnBrk="0" hangingPunct="1">
              <a:spcBef>
                <a:spcPts val="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fontAlgn="base">
              <a:buFont typeface="Arial" panose="020B0604020202020204" pitchFamily="34" charset="0"/>
              <a:buChar char="•"/>
            </a:pPr>
            <a:endParaRPr lang="en-US" b="1" dirty="0">
              <a:solidFill>
                <a:srgbClr val="C00000"/>
              </a:solidFill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384D5E-E2CE-4820-8057-EACEDE39E79F}"/>
              </a:ext>
            </a:extLst>
          </p:cNvPr>
          <p:cNvSpPr txBox="1"/>
          <p:nvPr/>
        </p:nvSpPr>
        <p:spPr>
          <a:xfrm>
            <a:off x="5007167" y="195416"/>
            <a:ext cx="46160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Japanese Internment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FB916E-C3E4-4524-AC87-E0973B1DAE65}"/>
              </a:ext>
            </a:extLst>
          </p:cNvPr>
          <p:cNvSpPr txBox="1"/>
          <p:nvPr/>
        </p:nvSpPr>
        <p:spPr>
          <a:xfrm>
            <a:off x="1079991" y="1107938"/>
            <a:ext cx="6984018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/>
              <a:t>Japanese Internment Overview (1942-1945)</a:t>
            </a:r>
          </a:p>
          <a:p>
            <a:pPr algn="ctr"/>
            <a:endParaRPr lang="en-US" b="1" u="sng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Japanese Americans/residents </a:t>
            </a:r>
            <a:r>
              <a:rPr lang="en-US" sz="2000" b="1" dirty="0"/>
              <a:t>viewed as internal threat </a:t>
            </a:r>
            <a:r>
              <a:rPr lang="en-US" sz="2000" dirty="0"/>
              <a:t>to U.S. security</a:t>
            </a:r>
          </a:p>
          <a:p>
            <a:r>
              <a:rPr lang="en-US" sz="2000" dirty="0"/>
              <a:t>	-</a:t>
            </a:r>
            <a:r>
              <a:rPr lang="en-US" sz="2000" b="1" dirty="0"/>
              <a:t>Presidential Proclamation 2525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West Coast divided into military zones that could </a:t>
            </a:r>
            <a:r>
              <a:rPr lang="en-US" sz="2000" b="1" dirty="0"/>
              <a:t>relocate those deemed a threat</a:t>
            </a:r>
          </a:p>
          <a:p>
            <a:r>
              <a:rPr lang="en-US" sz="2000" dirty="0"/>
              <a:t>	-~120,000 Japanese forcibly moved to internment camps</a:t>
            </a:r>
          </a:p>
          <a:p>
            <a:r>
              <a:rPr lang="en-US" sz="2000" dirty="0"/>
              <a:t>	-</a:t>
            </a:r>
            <a:r>
              <a:rPr lang="en-US" sz="2000" b="1" dirty="0"/>
              <a:t>Executive Order 9066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Most forcibly relocated were American citizens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Anyone who was at least 1/16</a:t>
            </a:r>
            <a:r>
              <a:rPr lang="en-US" sz="2000" baseline="30000" dirty="0"/>
              <a:t>th</a:t>
            </a:r>
            <a:r>
              <a:rPr lang="en-US" sz="2000" dirty="0"/>
              <a:t> Japanese labeled as a threat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782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578A8352-9BF0-884B-9E19-94A512F3D268}"/>
              </a:ext>
            </a:extLst>
          </p:cNvPr>
          <p:cNvSpPr txBox="1">
            <a:spLocks/>
          </p:cNvSpPr>
          <p:nvPr/>
        </p:nvSpPr>
        <p:spPr>
          <a:xfrm>
            <a:off x="457200" y="1232106"/>
            <a:ext cx="8229600" cy="455838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-228600" algn="l" defTabSz="457200" rtl="0" eaLnBrk="1" latinLnBrk="0" hangingPunct="1"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8640" indent="0" algn="l" defTabSz="457200" rtl="0" eaLnBrk="1" latinLnBrk="0" hangingPunct="1">
              <a:spcBef>
                <a:spcPts val="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fontAlgn="base">
              <a:buFont typeface="Arial" panose="020B0604020202020204" pitchFamily="34" charset="0"/>
              <a:buChar char="•"/>
            </a:pPr>
            <a:endParaRPr lang="en-US" b="1" dirty="0">
              <a:solidFill>
                <a:srgbClr val="C00000"/>
              </a:solidFill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384D5E-E2CE-4820-8057-EACEDE39E79F}"/>
              </a:ext>
            </a:extLst>
          </p:cNvPr>
          <p:cNvSpPr txBox="1"/>
          <p:nvPr/>
        </p:nvSpPr>
        <p:spPr>
          <a:xfrm>
            <a:off x="5007167" y="195416"/>
            <a:ext cx="46160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Connection to Today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34EA6E9-FBBA-40CA-AFE8-4E81C9F71E8F}"/>
              </a:ext>
            </a:extLst>
          </p:cNvPr>
          <p:cNvSpPr txBox="1"/>
          <p:nvPr/>
        </p:nvSpPr>
        <p:spPr>
          <a:xfrm>
            <a:off x="813042" y="1473780"/>
            <a:ext cx="778504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Why do the mistakes made during WWII matter today?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E356B4-7339-49EA-8AED-70739C9BA33B}"/>
              </a:ext>
            </a:extLst>
          </p:cNvPr>
          <p:cNvSpPr txBox="1"/>
          <p:nvPr/>
        </p:nvSpPr>
        <p:spPr>
          <a:xfrm>
            <a:off x="1017142" y="3429000"/>
            <a:ext cx="63699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Using </a:t>
            </a:r>
            <a:r>
              <a:rPr lang="en-US" sz="2400" b="1" dirty="0"/>
              <a:t>document D</a:t>
            </a:r>
            <a:r>
              <a:rPr lang="en-US" sz="2400" dirty="0"/>
              <a:t> from your source packet, evaluate the presented graph</a:t>
            </a:r>
          </a:p>
          <a:p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Complete the corresponding </a:t>
            </a:r>
            <a:r>
              <a:rPr lang="en-US" sz="2400" b="1" dirty="0"/>
              <a:t>graphic organizer</a:t>
            </a:r>
            <a:r>
              <a:rPr lang="en-US" sz="2400" dirty="0"/>
              <a:t> on your guided notes</a:t>
            </a:r>
          </a:p>
        </p:txBody>
      </p:sp>
    </p:spTree>
    <p:extLst>
      <p:ext uri="{BB962C8B-B14F-4D97-AF65-F5344CB8AC3E}">
        <p14:creationId xmlns:p14="http://schemas.microsoft.com/office/powerpoint/2010/main" val="2021234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578A8352-9BF0-884B-9E19-94A512F3D268}"/>
              </a:ext>
            </a:extLst>
          </p:cNvPr>
          <p:cNvSpPr txBox="1">
            <a:spLocks/>
          </p:cNvSpPr>
          <p:nvPr/>
        </p:nvSpPr>
        <p:spPr>
          <a:xfrm>
            <a:off x="457200" y="1232106"/>
            <a:ext cx="8229600" cy="455838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-228600" algn="l" defTabSz="457200" rtl="0" eaLnBrk="1" latinLnBrk="0" hangingPunct="1"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8640" indent="0" algn="l" defTabSz="457200" rtl="0" eaLnBrk="1" latinLnBrk="0" hangingPunct="1">
              <a:spcBef>
                <a:spcPts val="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endParaRPr lang="en-US" b="1" dirty="0">
              <a:solidFill>
                <a:srgbClr val="C00000"/>
              </a:solidFill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384D5E-E2CE-4820-8057-EACEDE39E79F}"/>
              </a:ext>
            </a:extLst>
          </p:cNvPr>
          <p:cNvSpPr txBox="1"/>
          <p:nvPr/>
        </p:nvSpPr>
        <p:spPr>
          <a:xfrm>
            <a:off x="3659767" y="113614"/>
            <a:ext cx="57102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Study: Anti-Muslim Violence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66E4B7-BC28-472D-B3DA-DF174D072F2B}"/>
              </a:ext>
            </a:extLst>
          </p:cNvPr>
          <p:cNvSpPr txBox="1"/>
          <p:nvPr/>
        </p:nvSpPr>
        <p:spPr>
          <a:xfrm>
            <a:off x="947791" y="1443841"/>
            <a:ext cx="724841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2001</a:t>
            </a:r>
          </a:p>
          <a:p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9/11 terrorist attacks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Arabs, Muslims, and those perceived as Arab or Muslim experienced nativist backlash in America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Anti-Muslim Hate crimes increase by 17x</a:t>
            </a:r>
          </a:p>
        </p:txBody>
      </p:sp>
    </p:spTree>
    <p:extLst>
      <p:ext uri="{BB962C8B-B14F-4D97-AF65-F5344CB8AC3E}">
        <p14:creationId xmlns:p14="http://schemas.microsoft.com/office/powerpoint/2010/main" val="2887589761"/>
      </p:ext>
    </p:extLst>
  </p:cSld>
  <p:clrMapOvr>
    <a:masterClrMapping/>
  </p:clrMapOvr>
</p:sld>
</file>

<file path=ppt/theme/theme1.xml><?xml version="1.0" encoding="utf-8"?>
<a:theme xmlns:a="http://schemas.openxmlformats.org/drawingml/2006/main" name="2_Title Slid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tent Slid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2130</TotalTime>
  <Words>566</Words>
  <Application>Microsoft Macintosh PowerPoint</Application>
  <PresentationFormat>On-screen Show (4:3)</PresentationFormat>
  <Paragraphs>107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2_Title Slide</vt:lpstr>
      <vt:lpstr>Content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OSU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Jacquie Aberegg</dc:creator>
  <cp:keywords/>
  <dc:description/>
  <cp:lastModifiedBy>Augustine, Tami</cp:lastModifiedBy>
  <cp:revision>110</cp:revision>
  <cp:lastPrinted>2013-08-13T14:25:08Z</cp:lastPrinted>
  <dcterms:created xsi:type="dcterms:W3CDTF">2013-05-24T18:55:25Z</dcterms:created>
  <dcterms:modified xsi:type="dcterms:W3CDTF">2022-05-24T01:17:39Z</dcterms:modified>
  <cp:category/>
</cp:coreProperties>
</file>