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5" r:id="rId4"/>
    <p:sldId id="266" r:id="rId5"/>
    <p:sldId id="268" r:id="rId6"/>
    <p:sldId id="269" r:id="rId7"/>
    <p:sldId id="267" r:id="rId8"/>
    <p:sldId id="270" r:id="rId9"/>
    <p:sldId id="271" r:id="rId10"/>
    <p:sldId id="272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6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5/23/22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5/23/22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The Ohio State Univers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rigins.osu.edu/history-news/1942-internments-and-today-s-security-crisis?language_content_entity=e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23AA8-EA1C-4544-AF87-2332A91DCA32}"/>
              </a:ext>
            </a:extLst>
          </p:cNvPr>
          <p:cNvSpPr txBox="1"/>
          <p:nvPr/>
        </p:nvSpPr>
        <p:spPr>
          <a:xfrm>
            <a:off x="1101686" y="3734565"/>
            <a:ext cx="7401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Japanese Internment, Nativism, and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56F6-EE8E-4207-93E3-FC9D7F850462}"/>
              </a:ext>
            </a:extLst>
          </p:cNvPr>
          <p:cNvSpPr txBox="1"/>
          <p:nvPr/>
        </p:nvSpPr>
        <p:spPr>
          <a:xfrm>
            <a:off x="1000460" y="6021327"/>
            <a:ext cx="8143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https://origins.osu.edu/history-news/1942-internments-and-today-s-security-crisis?language_content_entity=en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1232106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84D5E-E2CE-4820-8057-EACEDE39E79F}"/>
              </a:ext>
            </a:extLst>
          </p:cNvPr>
          <p:cNvSpPr txBox="1"/>
          <p:nvPr/>
        </p:nvSpPr>
        <p:spPr>
          <a:xfrm>
            <a:off x="3784542" y="113798"/>
            <a:ext cx="5359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Study: Anti-Muslim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B4C8A-337E-4A0E-A43C-8857109A0460}"/>
              </a:ext>
            </a:extLst>
          </p:cNvPr>
          <p:cNvSpPr txBox="1"/>
          <p:nvPr/>
        </p:nvSpPr>
        <p:spPr>
          <a:xfrm>
            <a:off x="690936" y="1305341"/>
            <a:ext cx="834004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2015/2016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November 13</a:t>
            </a:r>
            <a:r>
              <a:rPr lang="en-US" sz="2000" baseline="30000" dirty="0"/>
              <a:t>th</a:t>
            </a:r>
            <a:r>
              <a:rPr lang="en-US" sz="2000" dirty="0"/>
              <a:t>, 2015, Paris Terror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“I’m calling for a total and complete shutdown of Muslims entering the United States…” –U.S. President Trump, December, 2015.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Lethal/nonlethal acts of terror in the United States by Muslims in 2016 (New York, Florida, Ohio)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Innocent Arab/Muslim Americans again targeted and scapegoated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2015: Hate crimes against Muslims increase by 67%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2016: Hate crimes increase again an additional 44%</a:t>
            </a:r>
          </a:p>
        </p:txBody>
      </p:sp>
    </p:spTree>
    <p:extLst>
      <p:ext uri="{BB962C8B-B14F-4D97-AF65-F5344CB8AC3E}">
        <p14:creationId xmlns:p14="http://schemas.microsoft.com/office/powerpoint/2010/main" val="78607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1396492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84D5E-E2CE-4820-8057-EACEDE39E79F}"/>
              </a:ext>
            </a:extLst>
          </p:cNvPr>
          <p:cNvSpPr txBox="1"/>
          <p:nvPr/>
        </p:nvSpPr>
        <p:spPr>
          <a:xfrm>
            <a:off x="5007167" y="195416"/>
            <a:ext cx="461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105FC-7683-4203-BAFB-7DC06B2BAB1D}"/>
              </a:ext>
            </a:extLst>
          </p:cNvPr>
          <p:cNvSpPr txBox="1"/>
          <p:nvPr/>
        </p:nvSpPr>
        <p:spPr>
          <a:xfrm>
            <a:off x="531011" y="1848259"/>
            <a:ext cx="8229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major force influencing the crackdown on Japanese Americans was journalism</a:t>
            </a:r>
            <a:r>
              <a:rPr lang="en-US" sz="2400" dirty="0"/>
              <a:t>. Major journalists called for the removal of Japanese Americans from the West Coast, and the government followed. </a:t>
            </a:r>
          </a:p>
          <a:p>
            <a:endParaRPr lang="en-US" sz="2400" dirty="0"/>
          </a:p>
          <a:p>
            <a:r>
              <a:rPr lang="en-US" sz="2400" dirty="0"/>
              <a:t>Historian Tim Roberts argues that </a:t>
            </a:r>
            <a:r>
              <a:rPr lang="en-US" sz="2400" b="1" i="1" dirty="0"/>
              <a:t>“this is the most relevant lesson we should take today from the failure of democracy within the United States during WWII.”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84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1232106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84D5E-E2CE-4820-8057-EACEDE39E79F}"/>
              </a:ext>
            </a:extLst>
          </p:cNvPr>
          <p:cNvSpPr txBox="1"/>
          <p:nvPr/>
        </p:nvSpPr>
        <p:spPr>
          <a:xfrm>
            <a:off x="5007167" y="195416"/>
            <a:ext cx="461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105FC-7683-4203-BAFB-7DC06B2BAB1D}"/>
              </a:ext>
            </a:extLst>
          </p:cNvPr>
          <p:cNvSpPr txBox="1"/>
          <p:nvPr/>
        </p:nvSpPr>
        <p:spPr>
          <a:xfrm>
            <a:off x="92467" y="1449354"/>
            <a:ext cx="90515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Exit Ticket </a:t>
            </a:r>
          </a:p>
          <a:p>
            <a:endParaRPr lang="en-US" sz="2000" dirty="0"/>
          </a:p>
          <a:p>
            <a:r>
              <a:rPr lang="en-US" sz="2000" b="1" dirty="0"/>
              <a:t>Imagine you are a journalist today </a:t>
            </a:r>
            <a:r>
              <a:rPr lang="en-US" sz="2000" dirty="0"/>
              <a:t>writing a story on the rise of anti-Muslim attacks in the U.S. after 9/11 and 2015/2016. </a:t>
            </a:r>
          </a:p>
          <a:p>
            <a:endParaRPr lang="en-US" sz="2000" dirty="0"/>
          </a:p>
          <a:p>
            <a:r>
              <a:rPr lang="en-US" sz="2000" dirty="0"/>
              <a:t>In a 4-5 sentence paragraph, </a:t>
            </a:r>
            <a:r>
              <a:rPr lang="en-US" sz="2000" b="1" dirty="0"/>
              <a:t>write a call to action to the U.S. government </a:t>
            </a:r>
            <a:r>
              <a:rPr lang="en-US" sz="2000" dirty="0"/>
              <a:t>as to why they should take immense efforts to stop these attacks and ensure they do not happen again.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Use historical context from WWII </a:t>
            </a:r>
            <a:r>
              <a:rPr lang="en-US" sz="2000" dirty="0"/>
              <a:t>to explain why these attacks are </a:t>
            </a:r>
            <a:r>
              <a:rPr lang="en-US" sz="2000" b="1" dirty="0"/>
              <a:t>prejudiced</a:t>
            </a:r>
            <a:r>
              <a:rPr lang="en-US" sz="2000" dirty="0"/>
              <a:t> by targeting </a:t>
            </a:r>
            <a:r>
              <a:rPr lang="en-US" sz="2000" b="1" dirty="0"/>
              <a:t>innocent people </a:t>
            </a:r>
            <a:r>
              <a:rPr lang="en-US" sz="2000" dirty="0"/>
              <a:t>for the actions of others.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 the words </a:t>
            </a:r>
            <a:r>
              <a:rPr lang="en-US" sz="2000" b="1" dirty="0"/>
              <a:t>nativism</a:t>
            </a:r>
            <a:r>
              <a:rPr lang="en-US" sz="2000" dirty="0"/>
              <a:t> and </a:t>
            </a:r>
            <a:r>
              <a:rPr lang="en-US" sz="2000" b="1" dirty="0"/>
              <a:t>scapegoat</a:t>
            </a:r>
            <a:r>
              <a:rPr lang="en-US" sz="2000" dirty="0"/>
              <a:t> in your response.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30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156620"/>
            <a:ext cx="8229600" cy="3628099"/>
          </a:xfrm>
        </p:spPr>
        <p:txBody>
          <a:bodyPr lIns="91440" tIns="45720" rIns="91440" bIns="45720" anchor="t"/>
          <a:lstStyle/>
          <a:p>
            <a:endParaRPr lang="en-US" sz="2400" b="1" dirty="0">
              <a:cs typeface="Arial"/>
            </a:endParaRPr>
          </a:p>
          <a:p>
            <a:endParaRPr lang="en-US" sz="2400" dirty="0"/>
          </a:p>
          <a:p>
            <a:pPr fontAlgn="base"/>
            <a:r>
              <a:rPr lang="en-US" dirty="0"/>
              <a:t>​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FFA76-1026-4E8F-8B11-AB8EAF924047}"/>
              </a:ext>
            </a:extLst>
          </p:cNvPr>
          <p:cNvSpPr txBox="1"/>
          <p:nvPr/>
        </p:nvSpPr>
        <p:spPr>
          <a:xfrm>
            <a:off x="5155894" y="220337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 Ringer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14CC1-120D-4A99-B154-AE83F7E99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20000" r="23584" b="14370"/>
          <a:stretch/>
        </p:blipFill>
        <p:spPr>
          <a:xfrm>
            <a:off x="1625869" y="2030961"/>
            <a:ext cx="6101236" cy="3901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421E8-1891-406C-A380-F8A416F271D9}"/>
              </a:ext>
            </a:extLst>
          </p:cNvPr>
          <p:cNvSpPr txBox="1"/>
          <p:nvPr/>
        </p:nvSpPr>
        <p:spPr>
          <a:xfrm>
            <a:off x="2126751" y="1207693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Decode this political cartoon</a:t>
            </a:r>
          </a:p>
        </p:txBody>
      </p:sp>
    </p:spTree>
    <p:extLst>
      <p:ext uri="{BB962C8B-B14F-4D97-AF65-F5344CB8AC3E}">
        <p14:creationId xmlns:p14="http://schemas.microsoft.com/office/powerpoint/2010/main" val="5733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520177"/>
            <a:ext cx="8229600" cy="3628099"/>
          </a:xfrm>
        </p:spPr>
        <p:txBody>
          <a:bodyPr lIns="91440" tIns="45720" rIns="91440" bIns="45720" anchor="t"/>
          <a:lstStyle/>
          <a:p>
            <a:endParaRPr lang="en-US" sz="2400" b="1" dirty="0">
              <a:cs typeface="Arial"/>
            </a:endParaRPr>
          </a:p>
          <a:p>
            <a:endParaRPr lang="en-US" sz="2400" dirty="0"/>
          </a:p>
          <a:p>
            <a:pPr fontAlgn="base"/>
            <a:r>
              <a:rPr lang="en-US" dirty="0"/>
              <a:t>​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FFA76-1026-4E8F-8B11-AB8EAF924047}"/>
              </a:ext>
            </a:extLst>
          </p:cNvPr>
          <p:cNvSpPr txBox="1"/>
          <p:nvPr/>
        </p:nvSpPr>
        <p:spPr>
          <a:xfrm>
            <a:off x="5155894" y="220337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74B75-276F-4CF9-80D3-194778FD1DB4}"/>
              </a:ext>
            </a:extLst>
          </p:cNvPr>
          <p:cNvSpPr txBox="1"/>
          <p:nvPr/>
        </p:nvSpPr>
        <p:spPr>
          <a:xfrm>
            <a:off x="2184898" y="1975577"/>
            <a:ext cx="49567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Nativism</a:t>
            </a:r>
            <a:r>
              <a:rPr lang="en-US" sz="2800" dirty="0"/>
              <a:t>= Intense opposition to an internal minority on the ground of its foreign (i.e. “un-American”) connections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156620"/>
            <a:ext cx="8229600" cy="3628099"/>
          </a:xfrm>
        </p:spPr>
        <p:txBody>
          <a:bodyPr lIns="91440" tIns="45720" rIns="91440" bIns="45720" anchor="t"/>
          <a:lstStyle/>
          <a:p>
            <a:endParaRPr lang="en-US" sz="2400" b="1" dirty="0">
              <a:cs typeface="Arial"/>
            </a:endParaRPr>
          </a:p>
          <a:p>
            <a:endParaRPr lang="en-US" sz="2400" dirty="0"/>
          </a:p>
          <a:p>
            <a:pPr fontAlgn="base"/>
            <a:r>
              <a:rPr lang="en-US" dirty="0"/>
              <a:t>​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FFA76-1026-4E8F-8B11-AB8EAF924047}"/>
              </a:ext>
            </a:extLst>
          </p:cNvPr>
          <p:cNvSpPr txBox="1"/>
          <p:nvPr/>
        </p:nvSpPr>
        <p:spPr>
          <a:xfrm>
            <a:off x="5155894" y="220337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33466-1A46-4DC4-B7FF-049CEE6D7723}"/>
              </a:ext>
            </a:extLst>
          </p:cNvPr>
          <p:cNvSpPr txBox="1"/>
          <p:nvPr/>
        </p:nvSpPr>
        <p:spPr>
          <a:xfrm>
            <a:off x="148727" y="1725331"/>
            <a:ext cx="595461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Widespread prejudices: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-race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-ethnicity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-religion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01A3F-19D2-49C1-B3FF-C473AAC0F024}"/>
              </a:ext>
            </a:extLst>
          </p:cNvPr>
          <p:cNvSpPr txBox="1"/>
          <p:nvPr/>
        </p:nvSpPr>
        <p:spPr>
          <a:xfrm>
            <a:off x="275423" y="4322378"/>
            <a:ext cx="52770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Scapegoat</a:t>
            </a:r>
            <a:r>
              <a:rPr lang="en-US" sz="3200" dirty="0"/>
              <a:t>: A person or group of people blamed for a problem they didn’t cause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B4EAE-D8C1-42F1-8C61-1444A94D0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47" t="27478" r="6068" b="24229"/>
          <a:stretch/>
        </p:blipFill>
        <p:spPr>
          <a:xfrm>
            <a:off x="5482599" y="2081887"/>
            <a:ext cx="3274104" cy="32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156620"/>
            <a:ext cx="4941794" cy="3628099"/>
          </a:xfrm>
        </p:spPr>
        <p:txBody>
          <a:bodyPr lIns="91440" tIns="45720" rIns="91440" bIns="45720" anchor="t"/>
          <a:lstStyle/>
          <a:p>
            <a:endParaRPr lang="en-US" sz="2400" b="1" dirty="0">
              <a:cs typeface="Arial"/>
            </a:endParaRPr>
          </a:p>
          <a:p>
            <a:endParaRPr lang="en-US" sz="2400" dirty="0"/>
          </a:p>
          <a:p>
            <a:pPr fontAlgn="base"/>
            <a:r>
              <a:rPr lang="en-US" dirty="0"/>
              <a:t>​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FFA76-1026-4E8F-8B11-AB8EAF924047}"/>
              </a:ext>
            </a:extLst>
          </p:cNvPr>
          <p:cNvSpPr txBox="1"/>
          <p:nvPr/>
        </p:nvSpPr>
        <p:spPr>
          <a:xfrm>
            <a:off x="5155894" y="220337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 Internment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01108-9E30-4F1A-B159-DA5B5320C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2" t="29462" r="43613" b="20387"/>
          <a:stretch/>
        </p:blipFill>
        <p:spPr>
          <a:xfrm>
            <a:off x="5398994" y="2369842"/>
            <a:ext cx="3757847" cy="2827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5D2CD-57D5-4A47-BAA0-9F14B45E4512}"/>
              </a:ext>
            </a:extLst>
          </p:cNvPr>
          <p:cNvSpPr txBox="1"/>
          <p:nvPr/>
        </p:nvSpPr>
        <p:spPr>
          <a:xfrm>
            <a:off x="0" y="1156620"/>
            <a:ext cx="53989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Pearl Harbor, Dec. 7, 1941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“Hysteria gripped the United States”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Japanese Americans scapegoated, targeted as possible conspirators due to their 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1942-1945, ~120,000 Japanese Americans/residents forced to relocate to internment camps</a:t>
            </a:r>
          </a:p>
        </p:txBody>
      </p:sp>
    </p:spTree>
    <p:extLst>
      <p:ext uri="{BB962C8B-B14F-4D97-AF65-F5344CB8AC3E}">
        <p14:creationId xmlns:p14="http://schemas.microsoft.com/office/powerpoint/2010/main" val="235677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1232106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84D5E-E2CE-4820-8057-EACEDE39E79F}"/>
              </a:ext>
            </a:extLst>
          </p:cNvPr>
          <p:cNvSpPr txBox="1"/>
          <p:nvPr/>
        </p:nvSpPr>
        <p:spPr>
          <a:xfrm>
            <a:off x="5007167" y="195416"/>
            <a:ext cx="461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 Internment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0E59F-7878-4D1B-91A0-D3DFD8A0DAD8}"/>
              </a:ext>
            </a:extLst>
          </p:cNvPr>
          <p:cNvSpPr txBox="1"/>
          <p:nvPr/>
        </p:nvSpPr>
        <p:spPr>
          <a:xfrm>
            <a:off x="457200" y="1397286"/>
            <a:ext cx="8229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Stations Activity </a:t>
            </a:r>
          </a:p>
          <a:p>
            <a:pPr algn="ctr"/>
            <a:endParaRPr lang="en-US" sz="2400" b="1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be divided into 4 groups, starting at an assigned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your group, travel to each station clockwise when instructed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spend 5 minutes at each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Answer the stations questions on your guided notes </a:t>
            </a:r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964978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84D5E-E2CE-4820-8057-EACEDE39E79F}"/>
              </a:ext>
            </a:extLst>
          </p:cNvPr>
          <p:cNvSpPr txBox="1"/>
          <p:nvPr/>
        </p:nvSpPr>
        <p:spPr>
          <a:xfrm>
            <a:off x="5007167" y="195416"/>
            <a:ext cx="461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 Internment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B916E-C3E4-4524-AC87-E0973B1DAE65}"/>
              </a:ext>
            </a:extLst>
          </p:cNvPr>
          <p:cNvSpPr txBox="1"/>
          <p:nvPr/>
        </p:nvSpPr>
        <p:spPr>
          <a:xfrm>
            <a:off x="1079991" y="1107938"/>
            <a:ext cx="698401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Japanese Internment Overview (1942-1945)</a:t>
            </a:r>
          </a:p>
          <a:p>
            <a:pPr algn="ctr"/>
            <a:endParaRPr lang="en-US" b="1" u="sng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Japanese Americans/residents </a:t>
            </a:r>
            <a:r>
              <a:rPr lang="en-US" sz="2000" b="1" dirty="0"/>
              <a:t>viewed as internal threat </a:t>
            </a:r>
            <a:r>
              <a:rPr lang="en-US" sz="2000" dirty="0"/>
              <a:t>to U.S. security</a:t>
            </a:r>
          </a:p>
          <a:p>
            <a:r>
              <a:rPr lang="en-US" sz="2000" dirty="0"/>
              <a:t>	-</a:t>
            </a:r>
            <a:r>
              <a:rPr lang="en-US" sz="2000" b="1" dirty="0"/>
              <a:t>Presidential Proclamation 2525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West Coast divided into military zones that could </a:t>
            </a:r>
            <a:r>
              <a:rPr lang="en-US" sz="2000" b="1" dirty="0"/>
              <a:t>relocate those deemed a threat</a:t>
            </a:r>
          </a:p>
          <a:p>
            <a:r>
              <a:rPr lang="en-US" sz="2000" dirty="0"/>
              <a:t>	-~120,000 Japanese forcibly moved to internment camps</a:t>
            </a:r>
          </a:p>
          <a:p>
            <a:r>
              <a:rPr lang="en-US" sz="2000" dirty="0"/>
              <a:t>	-</a:t>
            </a:r>
            <a:r>
              <a:rPr lang="en-US" sz="2000" b="1" dirty="0"/>
              <a:t>Executive Order 9066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forcibly relocated were American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Anyone who was at least 1/16</a:t>
            </a:r>
            <a:r>
              <a:rPr lang="en-US" sz="2000" baseline="30000" dirty="0"/>
              <a:t>th</a:t>
            </a:r>
            <a:r>
              <a:rPr lang="en-US" sz="2000" dirty="0"/>
              <a:t> Japanese labeled as a threat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8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1232106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84D5E-E2CE-4820-8057-EACEDE39E79F}"/>
              </a:ext>
            </a:extLst>
          </p:cNvPr>
          <p:cNvSpPr txBox="1"/>
          <p:nvPr/>
        </p:nvSpPr>
        <p:spPr>
          <a:xfrm>
            <a:off x="5007167" y="195416"/>
            <a:ext cx="4616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to 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EA6E9-FBBA-40CA-AFE8-4E81C9F71E8F}"/>
              </a:ext>
            </a:extLst>
          </p:cNvPr>
          <p:cNvSpPr txBox="1"/>
          <p:nvPr/>
        </p:nvSpPr>
        <p:spPr>
          <a:xfrm>
            <a:off x="813042" y="1473780"/>
            <a:ext cx="77850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do the mistakes made during WWII matter today?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356B4-7339-49EA-8AED-70739C9BA33B}"/>
              </a:ext>
            </a:extLst>
          </p:cNvPr>
          <p:cNvSpPr txBox="1"/>
          <p:nvPr/>
        </p:nvSpPr>
        <p:spPr>
          <a:xfrm>
            <a:off x="1017142" y="3429000"/>
            <a:ext cx="6369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</a:t>
            </a:r>
            <a:r>
              <a:rPr lang="en-US" sz="2400" b="1" dirty="0"/>
              <a:t>document D</a:t>
            </a:r>
            <a:r>
              <a:rPr lang="en-US" sz="2400" dirty="0"/>
              <a:t> from your source packet, evaluate the presented graph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corresponding </a:t>
            </a:r>
            <a:r>
              <a:rPr lang="en-US" sz="2400" b="1" dirty="0"/>
              <a:t>graphic organizer</a:t>
            </a:r>
            <a:r>
              <a:rPr lang="en-US" sz="2400" dirty="0"/>
              <a:t> on your guided notes</a:t>
            </a:r>
          </a:p>
        </p:txBody>
      </p:sp>
    </p:spTree>
    <p:extLst>
      <p:ext uri="{BB962C8B-B14F-4D97-AF65-F5344CB8AC3E}">
        <p14:creationId xmlns:p14="http://schemas.microsoft.com/office/powerpoint/2010/main" val="202123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457200" y="1232106"/>
            <a:ext cx="8229600" cy="45583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84D5E-E2CE-4820-8057-EACEDE39E79F}"/>
              </a:ext>
            </a:extLst>
          </p:cNvPr>
          <p:cNvSpPr txBox="1"/>
          <p:nvPr/>
        </p:nvSpPr>
        <p:spPr>
          <a:xfrm>
            <a:off x="3659767" y="113614"/>
            <a:ext cx="5710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Study: Anti-Muslim Violence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6E4B7-BC28-472D-B3DA-DF174D072F2B}"/>
              </a:ext>
            </a:extLst>
          </p:cNvPr>
          <p:cNvSpPr txBox="1"/>
          <p:nvPr/>
        </p:nvSpPr>
        <p:spPr>
          <a:xfrm>
            <a:off x="947791" y="1443841"/>
            <a:ext cx="7248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2001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9/11 terrorist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Arabs, Muslims, and those perceived as Arab or Muslim experienced nativist backlash in America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Anti-Muslim Hate crimes increase by 17x</a:t>
            </a:r>
          </a:p>
        </p:txBody>
      </p:sp>
    </p:spTree>
    <p:extLst>
      <p:ext uri="{BB962C8B-B14F-4D97-AF65-F5344CB8AC3E}">
        <p14:creationId xmlns:p14="http://schemas.microsoft.com/office/powerpoint/2010/main" val="2887589761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2130</TotalTime>
  <Words>566</Words>
  <Application>Microsoft Macintosh PowerPoint</Application>
  <PresentationFormat>On-screen Show (4:3)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Jacquie Aberegg</dc:creator>
  <cp:keywords/>
  <dc:description/>
  <cp:lastModifiedBy>Augustine, Tami</cp:lastModifiedBy>
  <cp:revision>110</cp:revision>
  <cp:lastPrinted>2013-08-13T14:25:08Z</cp:lastPrinted>
  <dcterms:created xsi:type="dcterms:W3CDTF">2013-05-24T18:55:25Z</dcterms:created>
  <dcterms:modified xsi:type="dcterms:W3CDTF">2022-05-24T01:17:39Z</dcterms:modified>
  <cp:category/>
</cp:coreProperties>
</file>