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70" r:id="rId5"/>
    <p:sldId id="271" r:id="rId6"/>
    <p:sldId id="273" r:id="rId7"/>
    <p:sldId id="261" r:id="rId8"/>
    <p:sldId id="274" r:id="rId9"/>
    <p:sldId id="272" r:id="rId10"/>
    <p:sldId id="275" r:id="rId11"/>
    <p:sldId id="276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Agbabiaka" initials="MA" lastIdx="11" clrIdx="0">
    <p:extLst>
      <p:ext uri="{19B8F6BF-5375-455C-9EA6-DF929625EA0E}">
        <p15:presenceInfo xmlns:p15="http://schemas.microsoft.com/office/powerpoint/2012/main" userId="S-1-5-21-2033554321-3747059682-142999973-7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EAE"/>
    <a:srgbClr val="A20000"/>
    <a:srgbClr val="900000"/>
    <a:srgbClr val="FF00FB"/>
    <a:srgbClr val="1E7DC4"/>
    <a:srgbClr val="000000"/>
    <a:srgbClr val="C00000"/>
    <a:srgbClr val="FF0000"/>
    <a:srgbClr val="4472C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4"/>
    <p:restoredTop sz="89648" autoAdjust="0"/>
  </p:normalViewPr>
  <p:slideViewPr>
    <p:cSldViewPr snapToGrid="0" snapToObjects="1">
      <p:cViewPr varScale="1">
        <p:scale>
          <a:sx n="110" d="100"/>
          <a:sy n="110" d="100"/>
        </p:scale>
        <p:origin x="368" y="17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0A4254-2E1E-9D43-BB57-5D02B2539D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0AEB7-AE7D-3C4E-B9F3-C873D764A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D02A4A9-9367-8245-9506-A74F38AFB005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C5DB8-61A4-BD43-81FA-8362DE9C75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FEA8-BE27-8043-A9D5-7A6F539FBD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E2EE5B3-992A-9649-8967-E9F09DDBD6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4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06BD15F-0EF1-3641-A6E2-B19F96CF1D18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5E32ACA-1F6C-E24B-A19B-7862C10A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7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78219-E5BF-A64A-82E8-ABA59C0CE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9" b="4171"/>
          <a:stretch/>
        </p:blipFill>
        <p:spPr>
          <a:xfrm>
            <a:off x="331382" y="299399"/>
            <a:ext cx="11558685" cy="585607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E586D31C-8A43-0D47-BB0C-28C1512C8475}"/>
              </a:ext>
            </a:extLst>
          </p:cNvPr>
          <p:cNvSpPr/>
          <p:nvPr userDrawn="1"/>
        </p:nvSpPr>
        <p:spPr>
          <a:xfrm rot="16200000">
            <a:off x="11277600" y="5401734"/>
            <a:ext cx="914400" cy="914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1B05AD6-2DC2-DA41-B66C-2FA9D4CFB750}"/>
              </a:ext>
            </a:extLst>
          </p:cNvPr>
          <p:cNvSpPr/>
          <p:nvPr userDrawn="1"/>
        </p:nvSpPr>
        <p:spPr>
          <a:xfrm rot="16200000" flipH="1" flipV="1">
            <a:off x="468993" y="186960"/>
            <a:ext cx="5898201" cy="6123080"/>
          </a:xfrm>
          <a:prstGeom prst="rtTriangle">
            <a:avLst/>
          </a:prstGeom>
          <a:gradFill flip="none" rotWithShape="1">
            <a:gsLst>
              <a:gs pos="40000">
                <a:schemeClr val="bg1">
                  <a:lumMod val="75000"/>
                  <a:alpha val="0"/>
                </a:schemeClr>
              </a:gs>
              <a:gs pos="11000">
                <a:schemeClr val="tx1">
                  <a:alpha val="36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9E4B38-E7FA-F340-A967-28F6B285E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364" y="2755900"/>
            <a:ext cx="10960236" cy="833961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57154D-A604-904E-B4F0-D7E33B786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5F1D34F-43A5-E24F-AAE3-AD4D8DA551AE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8D5192-E73F-644F-A443-84B8CB9033F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945072"/>
            <a:ext cx="5314950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DD84175-D0B2-7940-8480-8396F6D85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5075" y="274320"/>
            <a:ext cx="5317982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E770CA-C346-6143-91C5-DD6F3E52FBDD}"/>
              </a:ext>
            </a:extLst>
          </p:cNvPr>
          <p:cNvCxnSpPr>
            <a:cxnSpLocks/>
          </p:cNvCxnSpPr>
          <p:nvPr userDrawn="1"/>
        </p:nvCxnSpPr>
        <p:spPr>
          <a:xfrm>
            <a:off x="6418663" y="141011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BA6E6E-5BB4-984F-8ADD-AEBB3279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3A70152-A999-0A46-B6E2-9401E63C0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5074" y="499908"/>
            <a:ext cx="5317982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73747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8D92499-B91F-6343-96EB-53DC9692E060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65823D-34F9-7646-9B2E-A44B52DCC6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945072"/>
            <a:ext cx="5314950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2D94D28-922C-5B41-8E0F-A4B52789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1A7C90-A8F9-A145-ADCB-62BC8B0891CE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EE02FE-FDD3-5C4D-B297-DBB4D85CB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CA50104-C32C-1444-9D94-A790A9F24E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59116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BBECFD9E-5DB7-CA4C-A0FE-101E53F2D7D7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1EEFE9-6D4A-1B4F-A691-F163B48FF2A8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CAF8A9D-2BC0-7548-9550-E4B50C459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DE91B4-3769-C84A-BF8C-37763B5B6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F80999D-A405-F740-9262-3380149BA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36748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420BDC-AD36-B44D-8373-C41F1F0B54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36024" y="862149"/>
            <a:ext cx="6594001" cy="491418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A52CA-A258-754F-8415-3526DC3078E1}"/>
              </a:ext>
            </a:extLst>
          </p:cNvPr>
          <p:cNvSpPr/>
          <p:nvPr userDrawn="1"/>
        </p:nvSpPr>
        <p:spPr>
          <a:xfrm>
            <a:off x="729017" y="679461"/>
            <a:ext cx="3897574" cy="509687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900000"/>
              </a:gs>
            </a:gsLst>
            <a:lin ang="5400000" scaled="1"/>
            <a:tileRect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549AEF0-516C-8F4D-9BA5-4A17C8C75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818" y="1596789"/>
            <a:ext cx="3166283" cy="245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4B4A2D-6BBD-9647-B11A-3976959D16CC}"/>
              </a:ext>
            </a:extLst>
          </p:cNvPr>
          <p:cNvCxnSpPr>
            <a:cxnSpLocks/>
          </p:cNvCxnSpPr>
          <p:nvPr userDrawn="1"/>
        </p:nvCxnSpPr>
        <p:spPr>
          <a:xfrm>
            <a:off x="1201002" y="4052188"/>
            <a:ext cx="76254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421A91-695C-2C47-9298-D912E58D3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03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6857CC1-FEC7-7240-99DD-1AA6B82B1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72CE2-2561-5844-B24F-D21833D8F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7" b="4879"/>
          <a:stretch/>
        </p:blipFill>
        <p:spPr>
          <a:xfrm>
            <a:off x="343487" y="270408"/>
            <a:ext cx="11543713" cy="5920275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A907DCF3-448A-8148-AC0C-A0B7135D36ED}"/>
              </a:ext>
            </a:extLst>
          </p:cNvPr>
          <p:cNvSpPr/>
          <p:nvPr userDrawn="1"/>
        </p:nvSpPr>
        <p:spPr>
          <a:xfrm rot="16200000">
            <a:off x="11277600" y="5366479"/>
            <a:ext cx="914400" cy="914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F9005E4-28A3-3547-8E3C-FE64202183FD}"/>
              </a:ext>
            </a:extLst>
          </p:cNvPr>
          <p:cNvSpPr/>
          <p:nvPr userDrawn="1"/>
        </p:nvSpPr>
        <p:spPr>
          <a:xfrm rot="16200000" flipH="1" flipV="1">
            <a:off x="797136" y="-183242"/>
            <a:ext cx="5898201" cy="6805501"/>
          </a:xfrm>
          <a:prstGeom prst="rtTriangle">
            <a:avLst/>
          </a:prstGeom>
          <a:gradFill flip="none" rotWithShape="1">
            <a:gsLst>
              <a:gs pos="40000">
                <a:schemeClr val="bg1">
                  <a:lumMod val="75000"/>
                  <a:alpha val="0"/>
                </a:schemeClr>
              </a:gs>
              <a:gs pos="11000">
                <a:schemeClr val="tx1">
                  <a:alpha val="36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4FB065-07A4-0E41-A5DA-9E20A4D23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364" y="2755900"/>
            <a:ext cx="10960236" cy="833961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E1B932-3519-C849-B75C-7FE6FD0E9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4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1E64DC52-958C-0540-898E-1691B987DCDB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BE0-697B-0F43-A587-7F29B7232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78" y="1709739"/>
            <a:ext cx="10951208" cy="188785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7200" b="1" i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D9AD1E-29A6-744F-9151-F8410391A2AC}"/>
              </a:ext>
            </a:extLst>
          </p:cNvPr>
          <p:cNvCxnSpPr>
            <a:cxnSpLocks/>
          </p:cNvCxnSpPr>
          <p:nvPr userDrawn="1"/>
        </p:nvCxnSpPr>
        <p:spPr>
          <a:xfrm>
            <a:off x="777258" y="3633838"/>
            <a:ext cx="229086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1F4898-321E-EC47-B5D4-01A7A5405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4F954-5FD6-2846-99F6-2630A5269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080" y="3790950"/>
            <a:ext cx="10928906" cy="1438275"/>
          </a:xfrm>
        </p:spPr>
        <p:txBody>
          <a:bodyPr/>
          <a:lstStyle>
            <a:lvl1pPr marL="0" indent="0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3074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75E30BB-F11F-E148-A0D0-0E6584EFF9E6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12B75-98F1-DA48-B35C-41DE6B2D1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913" y="2726369"/>
            <a:ext cx="10058400" cy="386769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BE0-697B-0F43-A587-7F29B7232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3913" y="1409700"/>
            <a:ext cx="10058400" cy="127386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7200" b="1" i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DAD8A9-D705-854A-B368-E80D62641F7B}"/>
              </a:ext>
            </a:extLst>
          </p:cNvPr>
          <p:cNvCxnSpPr>
            <a:cxnSpLocks/>
          </p:cNvCxnSpPr>
          <p:nvPr userDrawn="1"/>
        </p:nvCxnSpPr>
        <p:spPr>
          <a:xfrm>
            <a:off x="993913" y="3299791"/>
            <a:ext cx="100584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35A52B-F419-FF4E-834A-6A5061F9C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3913" y="3486445"/>
            <a:ext cx="10058400" cy="1980076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3200" b="0" i="0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B1D54A-4161-194D-8B2A-A01CE8E27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3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>
            <a:extLst>
              <a:ext uri="{FF2B5EF4-FFF2-40B4-BE49-F238E27FC236}">
                <a16:creationId xmlns:a16="http://schemas.microsoft.com/office/drawing/2014/main" id="{E4835BE6-D0D6-5748-A9C8-CABA3333BBEC}"/>
              </a:ext>
            </a:extLst>
          </p:cNvPr>
          <p:cNvSpPr/>
          <p:nvPr userDrawn="1"/>
        </p:nvSpPr>
        <p:spPr>
          <a:xfrm rot="5400000">
            <a:off x="3137535" y="-2543175"/>
            <a:ext cx="5920740" cy="11555730"/>
          </a:xfrm>
          <a:prstGeom prst="snip1Rect">
            <a:avLst>
              <a:gd name="adj" fmla="val 7208"/>
            </a:avLst>
          </a:prstGeom>
          <a:gradFill flip="none" rotWithShape="1">
            <a:gsLst>
              <a:gs pos="0">
                <a:srgbClr val="A20000"/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BE0-697B-0F43-A587-7F29B7232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78" y="1302601"/>
            <a:ext cx="10989944" cy="229499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37AA3E-A6A2-3247-88EC-DD3CDE069DD5}"/>
              </a:ext>
            </a:extLst>
          </p:cNvPr>
          <p:cNvCxnSpPr>
            <a:cxnSpLocks/>
          </p:cNvCxnSpPr>
          <p:nvPr userDrawn="1"/>
        </p:nvCxnSpPr>
        <p:spPr>
          <a:xfrm>
            <a:off x="758490" y="3630649"/>
            <a:ext cx="229086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29FEE-3FC9-3A45-B4E5-DF6AE7CD2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4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>
            <a:extLst>
              <a:ext uri="{FF2B5EF4-FFF2-40B4-BE49-F238E27FC236}">
                <a16:creationId xmlns:a16="http://schemas.microsoft.com/office/drawing/2014/main" id="{4DE39CD8-60EE-A24C-9C93-6D38380E6C6F}"/>
              </a:ext>
            </a:extLst>
          </p:cNvPr>
          <p:cNvSpPr/>
          <p:nvPr userDrawn="1"/>
        </p:nvSpPr>
        <p:spPr>
          <a:xfrm rot="5400000">
            <a:off x="3137535" y="-2543175"/>
            <a:ext cx="5920740" cy="11555730"/>
          </a:xfrm>
          <a:prstGeom prst="snip1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EC727EF-0FA4-0647-AB50-AC85145065BC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2206C9-C230-9E46-88D9-68525BCCDCA8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FC01B7-96E5-AD47-97DB-43D247DB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1978925"/>
            <a:ext cx="10837722" cy="3921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908F1B3-7A04-DE4F-8B6B-36F27DBEF0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825190"/>
            <a:ext cx="10944185" cy="584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53B69C-FE30-A146-92C2-2973FA85D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F5547-F662-2842-9D06-01981D0BD4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425556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F36EDE2-A142-4442-BFEF-F5907957BBA7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5C1-940E-C243-B9EC-DE6E32BD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2988527"/>
            <a:ext cx="10835386" cy="27878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defRPr sz="2400" b="1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sz="20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sz="18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sz="16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sz="16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877124A7-07B3-644B-B6D2-FDFBEF37EEA4}"/>
              </a:ext>
            </a:extLst>
          </p:cNvPr>
          <p:cNvSpPr/>
          <p:nvPr userDrawn="1"/>
        </p:nvSpPr>
        <p:spPr>
          <a:xfrm rot="10800000">
            <a:off x="764422" y="1970470"/>
            <a:ext cx="10866300" cy="752541"/>
          </a:xfrm>
          <a:prstGeom prst="snip1Rect">
            <a:avLst/>
          </a:prstGeom>
          <a:solidFill>
            <a:schemeClr val="bg1">
              <a:alpha val="2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419E65-BC76-E445-A164-E04450EE356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79879" y="1976141"/>
            <a:ext cx="10835386" cy="7134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>
                <a:srgbClr val="C00000"/>
              </a:buClr>
              <a:buNone/>
              <a:defRPr sz="2400" b="1" i="0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C00000"/>
              </a:buClr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2pPr>
            <a:lvl3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3pPr>
            <a:lvl4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4pPr>
            <a:lvl5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6EC4E4-DED6-2448-A3C6-5378FF262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7F9DD2-C682-1948-A1D9-BA1D72538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7838BDF-FB4B-7B40-8E1D-E9BE1AA73CD9}"/>
              </a:ext>
            </a:extLst>
          </p:cNvPr>
          <p:cNvSpPr txBox="1">
            <a:spLocks/>
          </p:cNvSpPr>
          <p:nvPr userDrawn="1"/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0" baseline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B6FA4F-F856-B945-B712-258F9D5C925E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84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3F197800-42BC-C645-A1F0-4011F64194F5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5C1-940E-C243-B9EC-DE6E32BD87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5336" y="959005"/>
            <a:ext cx="10835386" cy="48173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 sz="4000" b="1" i="0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2pPr>
            <a:lvl3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3pPr>
            <a:lvl4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4pPr>
            <a:lvl5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145B4-C5B9-9E41-A72D-4C6B75F08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2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40F315B-5D85-9D4A-BB80-D6B31BE2CE75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5C1-940E-C243-B9EC-DE6E32BD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1945073"/>
            <a:ext cx="5076827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420BDC-AD36-B44D-8373-C41F1F0B54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945072"/>
            <a:ext cx="5314950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859AE65-5E55-8240-A8CD-361B53B50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D636DC-B739-2F4C-AF39-19671A32BED5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D35648-28FF-7A41-B04B-6020051DE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C21F790-AF86-FA46-B2B4-A473B63A22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64515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2D049CA3-8E66-FC40-90D3-433FEE33E33A}"/>
              </a:ext>
            </a:extLst>
          </p:cNvPr>
          <p:cNvSpPr/>
          <p:nvPr userDrawn="1"/>
        </p:nvSpPr>
        <p:spPr>
          <a:xfrm rot="5400000">
            <a:off x="3139724" y="-2545364"/>
            <a:ext cx="5916361" cy="11555730"/>
          </a:xfrm>
          <a:prstGeom prst="snip1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EF84AEA-72A5-9246-9110-537D6245281E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0A8C1-2C58-044A-B5D1-C04236EB7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36" y="1978925"/>
            <a:ext cx="10837722" cy="3921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F172D-B1C7-1746-89D4-0C06FADE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10121B-8F28-FE43-B927-2A1C193051CB}"/>
              </a:ext>
            </a:extLst>
          </p:cNvPr>
          <p:cNvSpPr txBox="1">
            <a:spLocks/>
          </p:cNvSpPr>
          <p:nvPr userDrawn="1"/>
        </p:nvSpPr>
        <p:spPr>
          <a:xfrm>
            <a:off x="7442200" y="6404954"/>
            <a:ext cx="3977640" cy="2117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i="0" spc="13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 TITLE  |  </a:t>
            </a:r>
            <a:r>
              <a:rPr lang="en-US" sz="900" b="0" i="0" spc="13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20YY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6C5A6A-F559-3C47-80EB-91C3D62A4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78BAF-206B-CA4F-B629-9C3B2B1371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337300"/>
            <a:ext cx="2085561" cy="3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2" r:id="rId2"/>
    <p:sldLayoutId id="2147483651" r:id="rId3"/>
    <p:sldLayoutId id="2147483833" r:id="rId4"/>
    <p:sldLayoutId id="2147483827" r:id="rId5"/>
    <p:sldLayoutId id="2147483650" r:id="rId6"/>
    <p:sldLayoutId id="2147483829" r:id="rId7"/>
    <p:sldLayoutId id="2147483828" r:id="rId8"/>
    <p:sldLayoutId id="2147483824" r:id="rId9"/>
    <p:sldLayoutId id="2147483825" r:id="rId10"/>
    <p:sldLayoutId id="2147483830" r:id="rId11"/>
    <p:sldLayoutId id="2147483831" r:id="rId12"/>
    <p:sldLayoutId id="2147483826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0" baseline="0">
          <a:solidFill>
            <a:srgbClr val="C00000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65yUxOTXCY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CB12-41E3-4441-932A-FDCA6765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Anti-Semitism in America: Past &amp; Present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DE1ED-3320-5D43-8028-DA22EA309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2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83B420-F249-5A42-B666-16BAF2DE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1487837"/>
            <a:ext cx="10837722" cy="44129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Group 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</a:t>
            </a:r>
          </a:p>
          <a:p>
            <a:r>
              <a:rPr lang="en-US" dirty="0"/>
              <a:t>Group 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</a:t>
            </a:r>
          </a:p>
          <a:p>
            <a:r>
              <a:rPr lang="en-US" dirty="0"/>
              <a:t>Group 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</a:t>
            </a:r>
          </a:p>
          <a:p>
            <a:r>
              <a:rPr lang="en-US" dirty="0"/>
              <a:t>Group 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D4F7BA-1850-594B-8DFE-CB591C37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07" y="542171"/>
            <a:ext cx="10944185" cy="830181"/>
          </a:xfrm>
        </p:spPr>
        <p:txBody>
          <a:bodyPr/>
          <a:lstStyle/>
          <a:p>
            <a:r>
              <a:rPr lang="en-US" dirty="0"/>
              <a:t>Class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A979F-6092-BA4E-9999-9D56C12C6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8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BBF5-B156-E44F-9D28-D130F521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78" y="1069383"/>
            <a:ext cx="10951208" cy="2528212"/>
          </a:xfrm>
        </p:spPr>
        <p:txBody>
          <a:bodyPr/>
          <a:lstStyle/>
          <a:p>
            <a:r>
              <a:rPr lang="en-US" sz="4400" dirty="0"/>
              <a:t>Thoughts for the future: What can we do support the American Jewish community through this difficult time?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159CB-FEF6-1E42-AFCC-99178C679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BCE83-0F0B-264A-820E-7EBB5B4E28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Turn your worksheet in on your way out of the classroom! Have a great day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0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BBF5-B156-E44F-9D28-D130F521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Anti-Semitism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159CB-FEF6-1E42-AFCC-99178C679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BCE83-0F0B-264A-820E-7EBB5B4E28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425086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BAEA5B-070A-1D4D-B4F7-E92EAF2D4D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definition according to the American Jewish Committee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1705C6-1F8E-DB41-9ADD-36661AA5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Anti-Semitism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C23FA-C0F0-594A-B3E7-EAB29ED474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sz="4200" dirty="0"/>
              <a:t>Antisemitism is a certain perception of Jews, which may be expressed as hatred toward Jews. Rhetorical and physical manifestations of antisemitism are directed toward Jewish or non-Jewish individuals and/or their property, toward Jewish community institutions and religious facilities.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AE710-7F92-904A-B636-D270B927F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9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1705C6-1F8E-DB41-9ADD-36661AA5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04" y="1268649"/>
            <a:ext cx="10865991" cy="1961855"/>
          </a:xfrm>
        </p:spPr>
        <p:txBody>
          <a:bodyPr/>
          <a:lstStyle/>
          <a:p>
            <a:r>
              <a:rPr lang="en-US" sz="6000" dirty="0"/>
              <a:t>Today’s guiding question: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C23FA-C0F0-594A-B3E7-EAB29ED474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sz="4400" dirty="0"/>
              <a:t>How does the history of Anti-Semitism in the United States continue to impact the American Jewish community?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AE710-7F92-904A-B636-D270B927F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8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BBF5-B156-E44F-9D28-D130F521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Anti-Semitism on the rise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159CB-FEF6-1E42-AFCC-99178C679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BCE83-0F0B-264A-820E-7EBB5B4E28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Answer the questions on your guided notes worksheet while watching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this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/>
              <a:t>on rising Anti-Semitism in America.</a:t>
            </a:r>
          </a:p>
        </p:txBody>
      </p:sp>
    </p:spTree>
    <p:extLst>
      <p:ext uri="{BB962C8B-B14F-4D97-AF65-F5344CB8AC3E}">
        <p14:creationId xmlns:p14="http://schemas.microsoft.com/office/powerpoint/2010/main" val="224746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BBF5-B156-E44F-9D28-D130F521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 your groups: Review your answers the video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159CB-FEF6-1E42-AFCC-99178C679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BCE83-0F0B-264A-820E-7EBB5B4E28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did you agree on? What did you disagree on? Why? </a:t>
            </a:r>
          </a:p>
        </p:txBody>
      </p:sp>
    </p:spTree>
    <p:extLst>
      <p:ext uri="{BB962C8B-B14F-4D97-AF65-F5344CB8AC3E}">
        <p14:creationId xmlns:p14="http://schemas.microsoft.com/office/powerpoint/2010/main" val="305435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83B420-F249-5A42-B666-16BAF2DED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your station, analyze the source on the table and answer the corresponding questions on your worksheet</a:t>
            </a:r>
          </a:p>
          <a:p>
            <a:r>
              <a:rPr lang="en-US" dirty="0"/>
              <a:t>Rotate to stations around the classroom when directed</a:t>
            </a:r>
          </a:p>
          <a:p>
            <a:r>
              <a:rPr lang="en-US" dirty="0"/>
              <a:t>You will be given 3 minutes per station</a:t>
            </a:r>
          </a:p>
          <a:p>
            <a:r>
              <a:rPr lang="en-US" dirty="0"/>
              <a:t>Answer all questions independently</a:t>
            </a:r>
          </a:p>
          <a:p>
            <a:pPr lvl="1"/>
            <a:r>
              <a:rPr lang="en-US" dirty="0"/>
              <a:t>We will go over them in our groups later!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D4F7BA-1850-594B-8DFE-CB591C37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A979F-6092-BA4E-9999-9D56C12C6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7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BBF5-B156-E44F-9D28-D130F521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78" y="1456841"/>
            <a:ext cx="10951208" cy="2140754"/>
          </a:xfrm>
        </p:spPr>
        <p:txBody>
          <a:bodyPr/>
          <a:lstStyle/>
          <a:p>
            <a:r>
              <a:rPr lang="en-US" sz="3600" dirty="0"/>
              <a:t>Today’s guiding question: How does the history of Anti-Semitism in the United States continue to impact the American Jewish community?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159CB-FEF6-1E42-AFCC-99178C679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645EEA-E9AD-8E4E-9B50-F70E2163A7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Write your response to this question on your guided notes sheet</a:t>
            </a:r>
          </a:p>
        </p:txBody>
      </p:sp>
    </p:spTree>
    <p:extLst>
      <p:ext uri="{BB962C8B-B14F-4D97-AF65-F5344CB8AC3E}">
        <p14:creationId xmlns:p14="http://schemas.microsoft.com/office/powerpoint/2010/main" val="160136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83B420-F249-5A42-B666-16BAF2DED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have 8 minutes to review your answers to the questions as a group</a:t>
            </a:r>
          </a:p>
          <a:p>
            <a:r>
              <a:rPr lang="en-US" dirty="0"/>
              <a:t>As a group, share your thoughts (T), questions (Q), and epiphanies (E) from today’s lesson</a:t>
            </a:r>
          </a:p>
          <a:p>
            <a:r>
              <a:rPr lang="en-US" dirty="0"/>
              <a:t>Pick the two most important TQEs from your group discussion and be prepared to share those with the class!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D4F7BA-1850-594B-8DFE-CB591C37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07" y="819541"/>
            <a:ext cx="10944185" cy="1142017"/>
          </a:xfrm>
        </p:spPr>
        <p:txBody>
          <a:bodyPr/>
          <a:lstStyle/>
          <a:p>
            <a:r>
              <a:rPr lang="en-US" dirty="0"/>
              <a:t>Now, share your answers to the questions on the worksheet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A979F-6092-BA4E-9999-9D56C12C6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63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io State">
      <a:dk1>
        <a:srgbClr val="1E1E1E"/>
      </a:dk1>
      <a:lt1>
        <a:srgbClr val="FFFFFF"/>
      </a:lt1>
      <a:dk2>
        <a:srgbClr val="C30012"/>
      </a:dk2>
      <a:lt2>
        <a:srgbClr val="E0E0E0"/>
      </a:lt2>
      <a:accent1>
        <a:srgbClr val="DE5732"/>
      </a:accent1>
      <a:accent2>
        <a:srgbClr val="63BBAB"/>
      </a:accent2>
      <a:accent3>
        <a:srgbClr val="FFEAB2"/>
      </a:accent3>
      <a:accent4>
        <a:srgbClr val="919741"/>
      </a:accent4>
      <a:accent5>
        <a:srgbClr val="221133"/>
      </a:accent5>
      <a:accent6>
        <a:srgbClr val="7F9EBF"/>
      </a:accent6>
      <a:hlink>
        <a:srgbClr val="8EB0D5"/>
      </a:hlink>
      <a:folHlink>
        <a:srgbClr val="9635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19115</TotalTime>
  <Words>351</Words>
  <Application>Microsoft Macintosh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Proxima Nova</vt:lpstr>
      <vt:lpstr>Proxima Nova Semibold</vt:lpstr>
      <vt:lpstr>Office Theme</vt:lpstr>
      <vt:lpstr>Anti-Semitism in America: Past &amp; Present</vt:lpstr>
      <vt:lpstr>Anti-Semitism</vt:lpstr>
      <vt:lpstr>Anti-Semitism</vt:lpstr>
      <vt:lpstr>Today’s guiding question:</vt:lpstr>
      <vt:lpstr>Anti-Semitism on the rise</vt:lpstr>
      <vt:lpstr>In your groups: Review your answers the video questions</vt:lpstr>
      <vt:lpstr>Next steps:</vt:lpstr>
      <vt:lpstr>Today’s guiding question: How does the history of Anti-Semitism in the United States continue to impact the American Jewish community?</vt:lpstr>
      <vt:lpstr>Now, share your answers to the questions on the worksheet</vt:lpstr>
      <vt:lpstr>Class Discussion</vt:lpstr>
      <vt:lpstr>Thoughts for the future: What can we do support the American Jewish community through this difficult time?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Aberegg, Jacqueline S.</dc:creator>
  <cp:lastModifiedBy>Augustine, Tami</cp:lastModifiedBy>
  <cp:revision>994</cp:revision>
  <cp:lastPrinted>2018-11-26T16:34:59Z</cp:lastPrinted>
  <dcterms:created xsi:type="dcterms:W3CDTF">2018-02-13T20:37:53Z</dcterms:created>
  <dcterms:modified xsi:type="dcterms:W3CDTF">2022-05-24T02:12:04Z</dcterms:modified>
</cp:coreProperties>
</file>