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sldIdLst>
    <p:sldId id="256" r:id="rId2"/>
    <p:sldId id="260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18"/>
  </p:normalViewPr>
  <p:slideViewPr>
    <p:cSldViewPr snapToGrid="0" snapToObjects="1">
      <p:cViewPr varScale="1">
        <p:scale>
          <a:sx n="64" d="100"/>
          <a:sy n="64" d="100"/>
        </p:scale>
        <p:origin x="85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2629" y="1371600"/>
            <a:ext cx="5935540" cy="2696866"/>
          </a:xfrm>
        </p:spPr>
        <p:txBody>
          <a:bodyPr anchor="t">
            <a:normAutofit/>
          </a:bodyPr>
          <a:lstStyle>
            <a:lvl1pPr algn="l"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2629" y="4584879"/>
            <a:ext cx="593554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73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754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8077" y="1401097"/>
            <a:ext cx="2155722" cy="477586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401097"/>
            <a:ext cx="8232058" cy="477586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525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607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9" y="1709738"/>
            <a:ext cx="9214884" cy="3159974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359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2849526"/>
            <a:ext cx="5105400" cy="321047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849526"/>
            <a:ext cx="5105400" cy="3210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252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371599"/>
            <a:ext cx="10442760" cy="93975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2311353"/>
            <a:ext cx="5084947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2628" y="3006725"/>
            <a:ext cx="5084947" cy="31829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311353"/>
            <a:ext cx="5183188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06725"/>
            <a:ext cx="5183188" cy="31829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798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754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305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593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E46AA-1EC0-4433-9956-E798E94A6FB7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38C08-47C7-4847-B0BE-B9D8DEEB3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354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71600"/>
            <a:ext cx="10363200" cy="13144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399" y="2853369"/>
            <a:ext cx="10363200" cy="30884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262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0D4E46AA-1EC0-4433-9956-E798E94A6FB7}" type="datetimeFigureOut">
              <a:rPr lang="en-US" smtClean="0"/>
              <a:pPr/>
              <a:t>4/26/2022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38C08-47C7-4847-B0BE-B9D8DEEB3D1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209B62C-3402-4623-9A7C-AA048B56F8C3}"/>
              </a:ext>
            </a:extLst>
          </p:cNvPr>
          <p:cNvCxnSpPr>
            <a:cxnSpLocks/>
          </p:cNvCxnSpPr>
          <p:nvPr/>
        </p:nvCxnSpPr>
        <p:spPr>
          <a:xfrm>
            <a:off x="990600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6506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7" r:id="rId6"/>
    <p:sldLayoutId id="2147483732" r:id="rId7"/>
    <p:sldLayoutId id="2147483733" r:id="rId8"/>
    <p:sldLayoutId id="2147483734" r:id="rId9"/>
    <p:sldLayoutId id="2147483736" r:id="rId10"/>
    <p:sldLayoutId id="214748373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20000"/>
        </a:lnSpc>
        <a:spcBef>
          <a:spcPts val="500"/>
        </a:spcBef>
        <a:buSzPct val="87000"/>
        <a:buFontTx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20000"/>
        </a:lnSpc>
        <a:spcBef>
          <a:spcPts val="500"/>
        </a:spcBef>
        <a:buSzPct val="87000"/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origins.osu.edu/index.php/connecting-history/black-women-medical-racism-and-covid-1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yellow puzzle piece completing a black puzzle">
            <a:extLst>
              <a:ext uri="{FF2B5EF4-FFF2-40B4-BE49-F238E27FC236}">
                <a16:creationId xmlns:a16="http://schemas.microsoft.com/office/drawing/2014/main" id="{149302EB-737F-9DB5-78D7-0DD5E52C9EA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1" y="10"/>
            <a:ext cx="12192000" cy="6857990"/>
          </a:xfrm>
          <a:prstGeom prst="rect">
            <a:avLst/>
          </a:prstGeom>
        </p:spPr>
      </p:pic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30DD7D3-2712-4491-B2C2-5FC23330C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7051" y="1066800"/>
            <a:ext cx="5699422" cy="47244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F191BD-BD0C-8949-AB58-142A0E3860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36256" y="1562101"/>
            <a:ext cx="4240471" cy="2738530"/>
          </a:xfrm>
        </p:spPr>
        <p:txBody>
          <a:bodyPr anchor="t">
            <a:normAutofit/>
          </a:bodyPr>
          <a:lstStyle/>
          <a:p>
            <a:r>
              <a:rPr lang="en-US" dirty="0"/>
              <a:t>Medical Racism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68479B-EDE1-8B4E-84A7-6CCF1EBE15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37792" y="4358567"/>
            <a:ext cx="4238935" cy="875824"/>
          </a:xfrm>
        </p:spPr>
        <p:txBody>
          <a:bodyPr>
            <a:normAutofit/>
          </a:bodyPr>
          <a:lstStyle/>
          <a:p>
            <a:r>
              <a:rPr lang="en-US" dirty="0"/>
              <a:t>And the (lack of) ethics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FD0734C-004D-4938-8EA0-2C3867A11A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60419" y="5780876"/>
            <a:ext cx="570258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2122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6E26F-5984-BD49-A6BD-D6C16F839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Let’s Consider:</a:t>
            </a:r>
            <a:br>
              <a:rPr lang="en-US" dirty="0"/>
            </a:br>
            <a:r>
              <a:rPr lang="en-US" b="1" dirty="0"/>
              <a:t>How has medical discrimination impacted the health outcomes of African Americans? How have African Americans responded to this faced and overcome medical oppression?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614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5F186-FA2F-E045-8561-D15A5FA8D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Medical Racism?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4CBCDA-9BA7-F24D-83E3-980F1BF27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Medical Racism: </a:t>
            </a:r>
            <a:r>
              <a:rPr lang="en-US" sz="2800" dirty="0">
                <a:solidFill>
                  <a:srgbClr val="000000"/>
                </a:solidFill>
                <a:latin typeface="Source Sans Pro" panose="020B0503030403020204" pitchFamily="34" charset="0"/>
              </a:rPr>
              <a:t>Medical racism is the </a:t>
            </a:r>
            <a:r>
              <a:rPr lang="en-US" sz="2800" u="sng" dirty="0">
                <a:solidFill>
                  <a:srgbClr val="000000"/>
                </a:solidFill>
                <a:latin typeface="Source Sans Pro" panose="020B0503030403020204" pitchFamily="34" charset="0"/>
              </a:rPr>
              <a:t>systematic and wide-spread racism against people of color within the medical system</a:t>
            </a:r>
            <a:r>
              <a:rPr lang="en-US" sz="2800" dirty="0">
                <a:solidFill>
                  <a:srgbClr val="000000"/>
                </a:solidFill>
                <a:latin typeface="Source Sans Pro" panose="020B0503030403020204" pitchFamily="34" charset="0"/>
              </a:rPr>
              <a:t>. It includes both the racism in our society that </a:t>
            </a:r>
            <a:r>
              <a:rPr lang="en-US" sz="2800" u="sng" dirty="0">
                <a:solidFill>
                  <a:srgbClr val="000000"/>
                </a:solidFill>
                <a:latin typeface="Source Sans Pro" panose="020B0503030403020204" pitchFamily="34" charset="0"/>
              </a:rPr>
              <a:t>makes Black people less healthy</a:t>
            </a:r>
            <a:r>
              <a:rPr lang="en-US" sz="2800" dirty="0">
                <a:solidFill>
                  <a:srgbClr val="000000"/>
                </a:solidFill>
                <a:latin typeface="Source Sans Pro" panose="020B0503030403020204" pitchFamily="34" charset="0"/>
              </a:rPr>
              <a:t>, the disparity in health coverage by race, and the biases held by healthcare workers against people of color in their care.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03468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3A2F6-5C79-3F47-8BBB-6056B48DC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Medical Racism Exist?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46FA8-D98A-1748-804B-B3D0D4EA7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/>
              <a:t>Medical Ethics: </a:t>
            </a:r>
            <a:r>
              <a:rPr lang="en-US" sz="2800" dirty="0">
                <a:solidFill>
                  <a:srgbClr val="212121"/>
                </a:solidFill>
                <a:latin typeface="Cambria" panose="02040503050406030204" pitchFamily="18" charset="0"/>
              </a:rPr>
              <a:t>“Ethics” is concerned with </a:t>
            </a:r>
            <a:r>
              <a:rPr lang="en-US" sz="2800" u="sng" dirty="0">
                <a:solidFill>
                  <a:srgbClr val="212121"/>
                </a:solidFill>
                <a:latin typeface="Cambria" panose="02040503050406030204" pitchFamily="18" charset="0"/>
              </a:rPr>
              <a:t>studying and/or building up a coherent set of “rules” or principles by which people ought to live</a:t>
            </a:r>
            <a:r>
              <a:rPr lang="en-US" sz="2800" dirty="0">
                <a:solidFill>
                  <a:srgbClr val="212121"/>
                </a:solidFill>
                <a:latin typeface="Cambria" panose="02040503050406030204" pitchFamily="18" charset="0"/>
              </a:rPr>
              <a:t>. It is the social value which binds the society by uniform opinion/consideration and enables the society to decide what is wrong and what is right. </a:t>
            </a:r>
            <a:r>
              <a:rPr lang="en-US" sz="2800" u="sng" dirty="0">
                <a:solidFill>
                  <a:srgbClr val="212121"/>
                </a:solidFill>
                <a:latin typeface="Cambria" panose="02040503050406030204" pitchFamily="18" charset="0"/>
              </a:rPr>
              <a:t>It is the science of morale concerning principle of human duty in the society</a:t>
            </a:r>
            <a:r>
              <a:rPr lang="en-US" sz="2800" dirty="0">
                <a:solidFill>
                  <a:srgbClr val="212121"/>
                </a:solidFill>
                <a:latin typeface="Cambria" panose="02040503050406030204" pitchFamily="18" charset="0"/>
              </a:rPr>
              <a:t>.-National Library of Medicine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77818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17F5B-010B-8B4B-ABDC-47905A2A7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National Library of Medical Science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5912A1-1E19-4844-9F99-E78291121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212121"/>
                </a:solidFill>
                <a:latin typeface="Cambria" panose="02040503050406030204" pitchFamily="18" charset="0"/>
              </a:rPr>
              <a:t>A physician should expose without fear or favor, incompetent or corrupt, dishonest or unethical conduct on the part of members of the profession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42458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2432A-C4BD-BF41-8299-03CD67E08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04952"/>
            <a:ext cx="10363200" cy="730469"/>
          </a:xfrm>
        </p:spPr>
        <p:txBody>
          <a:bodyPr/>
          <a:lstStyle/>
          <a:p>
            <a:r>
              <a:rPr lang="en-US" dirty="0"/>
              <a:t>Directions: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DAB3E-C062-1846-9860-F1C6019E6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161203"/>
            <a:ext cx="10363200" cy="3088460"/>
          </a:xfrm>
        </p:spPr>
        <p:txBody>
          <a:bodyPr>
            <a:noAutofit/>
          </a:bodyPr>
          <a:lstStyle/>
          <a:p>
            <a:r>
              <a:rPr lang="en-US" dirty="0"/>
              <a:t>In your groups: </a:t>
            </a:r>
          </a:p>
          <a:p>
            <a:pPr marL="514350" indent="-514350">
              <a:buAutoNum type="arabicParenR"/>
            </a:pPr>
            <a:r>
              <a:rPr lang="en-US" dirty="0"/>
              <a:t>Read </a:t>
            </a:r>
            <a:r>
              <a:rPr lang="en-US" dirty="0">
                <a:hlinkClick r:id="rId2"/>
              </a:rPr>
              <a:t>https://origins.osu.edu/index.php/connecting-history/black-women-medical-racism-and-covid-19</a:t>
            </a:r>
            <a:endParaRPr lang="en-US" dirty="0"/>
          </a:p>
          <a:p>
            <a:pPr marL="514350" indent="-514350">
              <a:buAutoNum type="arabicParenR"/>
            </a:pPr>
            <a:r>
              <a:rPr lang="en-US" dirty="0"/>
              <a:t>Select a Harvard Article from the ”past” packet and read it</a:t>
            </a:r>
          </a:p>
          <a:p>
            <a:pPr marL="514350" indent="-514350">
              <a:buAutoNum type="arabicParenR"/>
            </a:pPr>
            <a:r>
              <a:rPr lang="en-US" dirty="0"/>
              <a:t>Select an article about African American contributions to medicine in the “Figures” packet</a:t>
            </a:r>
          </a:p>
          <a:p>
            <a:pPr marL="514350" indent="-514350">
              <a:buAutoNum type="arabicParenR"/>
            </a:pPr>
            <a:r>
              <a:rPr lang="en-US" dirty="0"/>
              <a:t>Read about an organization that is creating progress in the African American community from the “</a:t>
            </a:r>
            <a:r>
              <a:rPr lang="en-US"/>
              <a:t>Going Forward” packet</a:t>
            </a:r>
            <a:endParaRPr lang="en-US" dirty="0"/>
          </a:p>
          <a:p>
            <a:pPr marL="514350" indent="-514350">
              <a:buAutoNum type="arabicParenR"/>
            </a:pPr>
            <a:r>
              <a:rPr lang="en-US" dirty="0"/>
              <a:t>Construct a presentation using the articles you read showing a “Past”, “Figure”, and “Going Forward” </a:t>
            </a:r>
          </a:p>
          <a:p>
            <a:pPr marL="0" indent="0">
              <a:buNone/>
            </a:pPr>
            <a:r>
              <a:rPr lang="en-US" sz="2400" b="1" u="sng" dirty="0"/>
              <a:t>Consider: the issues and slides should be related to show some form of progress. At least two of the slides should be connected</a:t>
            </a:r>
          </a:p>
        </p:txBody>
      </p:sp>
    </p:spTree>
    <p:extLst>
      <p:ext uri="{BB962C8B-B14F-4D97-AF65-F5344CB8AC3E}">
        <p14:creationId xmlns:p14="http://schemas.microsoft.com/office/powerpoint/2010/main" val="1294007051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AnalogousFromDarkSeedLeftStep">
      <a:dk1>
        <a:srgbClr val="000000"/>
      </a:dk1>
      <a:lt1>
        <a:srgbClr val="FFFFFF"/>
      </a:lt1>
      <a:dk2>
        <a:srgbClr val="412524"/>
      </a:dk2>
      <a:lt2>
        <a:srgbClr val="E8E2E7"/>
      </a:lt2>
      <a:accent1>
        <a:srgbClr val="21BA47"/>
      </a:accent1>
      <a:accent2>
        <a:srgbClr val="30BA14"/>
      </a:accent2>
      <a:accent3>
        <a:srgbClr val="75B320"/>
      </a:accent3>
      <a:accent4>
        <a:srgbClr val="A6A612"/>
      </a:accent4>
      <a:accent5>
        <a:srgbClr val="DC9026"/>
      </a:accent5>
      <a:accent6>
        <a:srgbClr val="D53717"/>
      </a:accent6>
      <a:hlink>
        <a:srgbClr val="997F33"/>
      </a:hlink>
      <a:folHlink>
        <a:srgbClr val="7F7F7F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42B0E7C6-1071-483F-A575-9AF7EE1B96AC}" vid="{E18014FF-B132-4F63-9D72-5B85E99D64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333</Words>
  <Application>Microsoft Office PowerPoint</Application>
  <PresentationFormat>Widescreen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Cambria</vt:lpstr>
      <vt:lpstr>Grandview Display</vt:lpstr>
      <vt:lpstr>Source Sans Pro</vt:lpstr>
      <vt:lpstr>DashVTI</vt:lpstr>
      <vt:lpstr>Medical Racism </vt:lpstr>
      <vt:lpstr>Let’s Consider: How has medical discrimination impacted the health outcomes of African Americans? How have African Americans responded to this faced and overcome medical oppression?  </vt:lpstr>
      <vt:lpstr>What is Medical Racism?</vt:lpstr>
      <vt:lpstr>How does Medical Racism Exist?</vt:lpstr>
      <vt:lpstr>From National Library of Medical Science</vt:lpstr>
      <vt:lpstr>Directions: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Medical Racism </dc:title>
  <dc:creator>Rosenbeck, Ryan</dc:creator>
  <cp:lastModifiedBy>Johnson, Damarius D.</cp:lastModifiedBy>
  <cp:revision>3</cp:revision>
  <dcterms:created xsi:type="dcterms:W3CDTF">2022-04-03T23:51:42Z</dcterms:created>
  <dcterms:modified xsi:type="dcterms:W3CDTF">2022-04-26T13:35:36Z</dcterms:modified>
</cp:coreProperties>
</file>