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 id="2147483751" r:id="rId2"/>
  </p:sldMasterIdLst>
  <p:notesMasterIdLst>
    <p:notesMasterId r:id="rId26"/>
  </p:notesMasterIdLst>
  <p:handoutMasterIdLst>
    <p:handoutMasterId r:id="rId27"/>
  </p:handoutMasterIdLst>
  <p:sldIdLst>
    <p:sldId id="256" r:id="rId3"/>
    <p:sldId id="269" r:id="rId4"/>
    <p:sldId id="266" r:id="rId5"/>
    <p:sldId id="268" r:id="rId6"/>
    <p:sldId id="271" r:id="rId7"/>
    <p:sldId id="272" r:id="rId8"/>
    <p:sldId id="273" r:id="rId9"/>
    <p:sldId id="274" r:id="rId10"/>
    <p:sldId id="282" r:id="rId11"/>
    <p:sldId id="276" r:id="rId12"/>
    <p:sldId id="283" r:id="rId13"/>
    <p:sldId id="277" r:id="rId14"/>
    <p:sldId id="284" r:id="rId15"/>
    <p:sldId id="278" r:id="rId16"/>
    <p:sldId id="285" r:id="rId17"/>
    <p:sldId id="279" r:id="rId18"/>
    <p:sldId id="286" r:id="rId19"/>
    <p:sldId id="280" r:id="rId20"/>
    <p:sldId id="287" r:id="rId21"/>
    <p:sldId id="281" r:id="rId22"/>
    <p:sldId id="270" r:id="rId23"/>
    <p:sldId id="288" r:id="rId24"/>
    <p:sldId id="28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SU uCO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D6E"/>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9A6AC-EAC1-8348-AD32-456A060B79D8}" v="2" dt="2022-05-24T02:07:02.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8" autoAdjust="0"/>
  </p:normalViewPr>
  <p:slideViewPr>
    <p:cSldViewPr snapToGrid="0" snapToObjects="1">
      <p:cViewPr varScale="1">
        <p:scale>
          <a:sx n="117" d="100"/>
          <a:sy n="117" d="100"/>
        </p:scale>
        <p:origin x="1480"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39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gustine, Tami" userId="3f3a0af1-aa00-40d1-a8b4-f78af466ab46" providerId="ADAL" clId="{7269A6AC-EAC1-8348-AD32-456A060B79D8}"/>
    <pc:docChg chg="custSel modSld">
      <pc:chgData name="Augustine, Tami" userId="3f3a0af1-aa00-40d1-a8b4-f78af466ab46" providerId="ADAL" clId="{7269A6AC-EAC1-8348-AD32-456A060B79D8}" dt="2022-05-24T02:07:23.089" v="23" actId="478"/>
      <pc:docMkLst>
        <pc:docMk/>
      </pc:docMkLst>
      <pc:sldChg chg="delSp mod">
        <pc:chgData name="Augustine, Tami" userId="3f3a0af1-aa00-40d1-a8b4-f78af466ab46" providerId="ADAL" clId="{7269A6AC-EAC1-8348-AD32-456A060B79D8}" dt="2022-05-24T02:07:11.744" v="21" actId="478"/>
        <pc:sldMkLst>
          <pc:docMk/>
          <pc:sldMk cId="3822724691" sldId="270"/>
        </pc:sldMkLst>
        <pc:spChg chg="del">
          <ac:chgData name="Augustine, Tami" userId="3f3a0af1-aa00-40d1-a8b4-f78af466ab46" providerId="ADAL" clId="{7269A6AC-EAC1-8348-AD32-456A060B79D8}" dt="2022-05-24T02:07:11.744" v="21" actId="478"/>
          <ac:spMkLst>
            <pc:docMk/>
            <pc:sldMk cId="3822724691" sldId="270"/>
            <ac:spMk id="71" creationId="{5FAADC6D-0EB9-1115-29EB-1B667AE07497}"/>
          </ac:spMkLst>
        </pc:spChg>
      </pc:sldChg>
      <pc:sldChg chg="delSp mod">
        <pc:chgData name="Augustine, Tami" userId="3f3a0af1-aa00-40d1-a8b4-f78af466ab46" providerId="ADAL" clId="{7269A6AC-EAC1-8348-AD32-456A060B79D8}" dt="2022-05-24T02:05:42.135" v="0" actId="478"/>
        <pc:sldMkLst>
          <pc:docMk/>
          <pc:sldMk cId="3208737525" sldId="271"/>
        </pc:sldMkLst>
        <pc:spChg chg="del">
          <ac:chgData name="Augustine, Tami" userId="3f3a0af1-aa00-40d1-a8b4-f78af466ab46" providerId="ADAL" clId="{7269A6AC-EAC1-8348-AD32-456A060B79D8}" dt="2022-05-24T02:05:42.135" v="0" actId="478"/>
          <ac:spMkLst>
            <pc:docMk/>
            <pc:sldMk cId="3208737525" sldId="271"/>
            <ac:spMk id="71" creationId="{8E82ABAB-0539-F807-32CB-0F22E83BEDA6}"/>
          </ac:spMkLst>
        </pc:spChg>
      </pc:sldChg>
      <pc:sldChg chg="delSp mod">
        <pc:chgData name="Augustine, Tami" userId="3f3a0af1-aa00-40d1-a8b4-f78af466ab46" providerId="ADAL" clId="{7269A6AC-EAC1-8348-AD32-456A060B79D8}" dt="2022-05-24T02:05:53.779" v="2" actId="478"/>
        <pc:sldMkLst>
          <pc:docMk/>
          <pc:sldMk cId="3507809336" sldId="272"/>
        </pc:sldMkLst>
        <pc:spChg chg="del">
          <ac:chgData name="Augustine, Tami" userId="3f3a0af1-aa00-40d1-a8b4-f78af466ab46" providerId="ADAL" clId="{7269A6AC-EAC1-8348-AD32-456A060B79D8}" dt="2022-05-24T02:05:53.779" v="2" actId="478"/>
          <ac:spMkLst>
            <pc:docMk/>
            <pc:sldMk cId="3507809336" sldId="272"/>
            <ac:spMk id="2" creationId="{731A260D-836C-4EA7-A209-8406A5F8819F}"/>
          </ac:spMkLst>
        </pc:spChg>
        <pc:spChg chg="del">
          <ac:chgData name="Augustine, Tami" userId="3f3a0af1-aa00-40d1-a8b4-f78af466ab46" providerId="ADAL" clId="{7269A6AC-EAC1-8348-AD32-456A060B79D8}" dt="2022-05-24T02:05:51.336" v="1" actId="478"/>
          <ac:spMkLst>
            <pc:docMk/>
            <pc:sldMk cId="3507809336" sldId="272"/>
            <ac:spMk id="3" creationId="{16F07FE0-33EA-4D5E-9315-BA8A588EF07C}"/>
          </ac:spMkLst>
        </pc:spChg>
      </pc:sldChg>
      <pc:sldChg chg="delSp mod">
        <pc:chgData name="Augustine, Tami" userId="3f3a0af1-aa00-40d1-a8b4-f78af466ab46" providerId="ADAL" clId="{7269A6AC-EAC1-8348-AD32-456A060B79D8}" dt="2022-05-24T02:06:05.076" v="4" actId="478"/>
        <pc:sldMkLst>
          <pc:docMk/>
          <pc:sldMk cId="3270606764" sldId="282"/>
        </pc:sldMkLst>
        <pc:spChg chg="del">
          <ac:chgData name="Augustine, Tami" userId="3f3a0af1-aa00-40d1-a8b4-f78af466ab46" providerId="ADAL" clId="{7269A6AC-EAC1-8348-AD32-456A060B79D8}" dt="2022-05-24T02:06:05.076" v="4" actId="478"/>
          <ac:spMkLst>
            <pc:docMk/>
            <pc:sldMk cId="3270606764" sldId="282"/>
            <ac:spMk id="2" creationId="{C7867CEC-D689-4C91-B185-7FBB195C671B}"/>
          </ac:spMkLst>
        </pc:spChg>
        <pc:spChg chg="del">
          <ac:chgData name="Augustine, Tami" userId="3f3a0af1-aa00-40d1-a8b4-f78af466ab46" providerId="ADAL" clId="{7269A6AC-EAC1-8348-AD32-456A060B79D8}" dt="2022-05-24T02:06:02.991" v="3" actId="478"/>
          <ac:spMkLst>
            <pc:docMk/>
            <pc:sldMk cId="3270606764" sldId="282"/>
            <ac:spMk id="3" creationId="{0897E242-9856-4480-A45C-43CCEFD03F73}"/>
          </ac:spMkLst>
        </pc:spChg>
      </pc:sldChg>
      <pc:sldChg chg="delSp mod">
        <pc:chgData name="Augustine, Tami" userId="3f3a0af1-aa00-40d1-a8b4-f78af466ab46" providerId="ADAL" clId="{7269A6AC-EAC1-8348-AD32-456A060B79D8}" dt="2022-05-24T02:06:18.356" v="7" actId="478"/>
        <pc:sldMkLst>
          <pc:docMk/>
          <pc:sldMk cId="5571537" sldId="283"/>
        </pc:sldMkLst>
        <pc:spChg chg="del">
          <ac:chgData name="Augustine, Tami" userId="3f3a0af1-aa00-40d1-a8b4-f78af466ab46" providerId="ADAL" clId="{7269A6AC-EAC1-8348-AD32-456A060B79D8}" dt="2022-05-24T02:06:13.170" v="5" actId="478"/>
          <ac:spMkLst>
            <pc:docMk/>
            <pc:sldMk cId="5571537" sldId="283"/>
            <ac:spMk id="2" creationId="{29C23514-08D3-4CA6-8455-92EED29111E7}"/>
          </ac:spMkLst>
        </pc:spChg>
        <pc:spChg chg="del">
          <ac:chgData name="Augustine, Tami" userId="3f3a0af1-aa00-40d1-a8b4-f78af466ab46" providerId="ADAL" clId="{7269A6AC-EAC1-8348-AD32-456A060B79D8}" dt="2022-05-24T02:06:15.197" v="6" actId="478"/>
          <ac:spMkLst>
            <pc:docMk/>
            <pc:sldMk cId="5571537" sldId="283"/>
            <ac:spMk id="3" creationId="{BE34F365-F8C8-4E25-BB82-568F6FDFCBFA}"/>
          </ac:spMkLst>
        </pc:spChg>
        <pc:spChg chg="del">
          <ac:chgData name="Augustine, Tami" userId="3f3a0af1-aa00-40d1-a8b4-f78af466ab46" providerId="ADAL" clId="{7269A6AC-EAC1-8348-AD32-456A060B79D8}" dt="2022-05-24T02:06:18.356" v="7" actId="478"/>
          <ac:spMkLst>
            <pc:docMk/>
            <pc:sldMk cId="5571537" sldId="283"/>
            <ac:spMk id="5" creationId="{81F78C28-914B-48BE-8D37-FBEF8520429D}"/>
          </ac:spMkLst>
        </pc:spChg>
      </pc:sldChg>
      <pc:sldChg chg="delSp mod">
        <pc:chgData name="Augustine, Tami" userId="3f3a0af1-aa00-40d1-a8b4-f78af466ab46" providerId="ADAL" clId="{7269A6AC-EAC1-8348-AD32-456A060B79D8}" dt="2022-05-24T02:06:31.352" v="10" actId="478"/>
        <pc:sldMkLst>
          <pc:docMk/>
          <pc:sldMk cId="2145272523" sldId="284"/>
        </pc:sldMkLst>
        <pc:spChg chg="del">
          <ac:chgData name="Augustine, Tami" userId="3f3a0af1-aa00-40d1-a8b4-f78af466ab46" providerId="ADAL" clId="{7269A6AC-EAC1-8348-AD32-456A060B79D8}" dt="2022-05-24T02:06:31.352" v="10" actId="478"/>
          <ac:spMkLst>
            <pc:docMk/>
            <pc:sldMk cId="2145272523" sldId="284"/>
            <ac:spMk id="2" creationId="{2E81A752-78E3-45D1-BAFC-AEB27297BE08}"/>
          </ac:spMkLst>
        </pc:spChg>
        <pc:spChg chg="del">
          <ac:chgData name="Augustine, Tami" userId="3f3a0af1-aa00-40d1-a8b4-f78af466ab46" providerId="ADAL" clId="{7269A6AC-EAC1-8348-AD32-456A060B79D8}" dt="2022-05-24T02:06:26.716" v="9" actId="478"/>
          <ac:spMkLst>
            <pc:docMk/>
            <pc:sldMk cId="2145272523" sldId="284"/>
            <ac:spMk id="3" creationId="{ECCDD1FD-85A9-46C9-9910-3E1ED415BF18}"/>
          </ac:spMkLst>
        </pc:spChg>
        <pc:spChg chg="del">
          <ac:chgData name="Augustine, Tami" userId="3f3a0af1-aa00-40d1-a8b4-f78af466ab46" providerId="ADAL" clId="{7269A6AC-EAC1-8348-AD32-456A060B79D8}" dt="2022-05-24T02:06:24.173" v="8" actId="478"/>
          <ac:spMkLst>
            <pc:docMk/>
            <pc:sldMk cId="2145272523" sldId="284"/>
            <ac:spMk id="5" creationId="{32003AE9-FEB5-4AE6-A8DF-2172E3DDB2D4}"/>
          </ac:spMkLst>
        </pc:spChg>
      </pc:sldChg>
      <pc:sldChg chg="delSp mod">
        <pc:chgData name="Augustine, Tami" userId="3f3a0af1-aa00-40d1-a8b4-f78af466ab46" providerId="ADAL" clId="{7269A6AC-EAC1-8348-AD32-456A060B79D8}" dt="2022-05-24T02:06:41.950" v="13" actId="478"/>
        <pc:sldMkLst>
          <pc:docMk/>
          <pc:sldMk cId="1372457582" sldId="285"/>
        </pc:sldMkLst>
        <pc:spChg chg="del">
          <ac:chgData name="Augustine, Tami" userId="3f3a0af1-aa00-40d1-a8b4-f78af466ab46" providerId="ADAL" clId="{7269A6AC-EAC1-8348-AD32-456A060B79D8}" dt="2022-05-24T02:06:40.135" v="12" actId="478"/>
          <ac:spMkLst>
            <pc:docMk/>
            <pc:sldMk cId="1372457582" sldId="285"/>
            <ac:spMk id="2" creationId="{E4C820C0-D0A0-49D7-982D-851D65E4F6E2}"/>
          </ac:spMkLst>
        </pc:spChg>
        <pc:spChg chg="del">
          <ac:chgData name="Augustine, Tami" userId="3f3a0af1-aa00-40d1-a8b4-f78af466ab46" providerId="ADAL" clId="{7269A6AC-EAC1-8348-AD32-456A060B79D8}" dt="2022-05-24T02:06:41.950" v="13" actId="478"/>
          <ac:spMkLst>
            <pc:docMk/>
            <pc:sldMk cId="1372457582" sldId="285"/>
            <ac:spMk id="3" creationId="{9DEE3FB2-3515-4AAC-BE5F-7104075D6750}"/>
          </ac:spMkLst>
        </pc:spChg>
        <pc:spChg chg="del">
          <ac:chgData name="Augustine, Tami" userId="3f3a0af1-aa00-40d1-a8b4-f78af466ab46" providerId="ADAL" clId="{7269A6AC-EAC1-8348-AD32-456A060B79D8}" dt="2022-05-24T02:06:37.727" v="11" actId="478"/>
          <ac:spMkLst>
            <pc:docMk/>
            <pc:sldMk cId="1372457582" sldId="285"/>
            <ac:spMk id="5" creationId="{397E3DA1-2420-416A-97F1-C56C505C6051}"/>
          </ac:spMkLst>
        </pc:spChg>
      </pc:sldChg>
      <pc:sldChg chg="delSp mod">
        <pc:chgData name="Augustine, Tami" userId="3f3a0af1-aa00-40d1-a8b4-f78af466ab46" providerId="ADAL" clId="{7269A6AC-EAC1-8348-AD32-456A060B79D8}" dt="2022-05-24T02:06:47.804" v="15" actId="478"/>
        <pc:sldMkLst>
          <pc:docMk/>
          <pc:sldMk cId="735443546" sldId="286"/>
        </pc:sldMkLst>
        <pc:spChg chg="del">
          <ac:chgData name="Augustine, Tami" userId="3f3a0af1-aa00-40d1-a8b4-f78af466ab46" providerId="ADAL" clId="{7269A6AC-EAC1-8348-AD32-456A060B79D8}" dt="2022-05-24T02:06:47.804" v="15" actId="478"/>
          <ac:spMkLst>
            <pc:docMk/>
            <pc:sldMk cId="735443546" sldId="286"/>
            <ac:spMk id="2" creationId="{0955A755-E65C-48A1-84D6-938CB769E743}"/>
          </ac:spMkLst>
        </pc:spChg>
        <pc:spChg chg="del">
          <ac:chgData name="Augustine, Tami" userId="3f3a0af1-aa00-40d1-a8b4-f78af466ab46" providerId="ADAL" clId="{7269A6AC-EAC1-8348-AD32-456A060B79D8}" dt="2022-05-24T02:06:45.717" v="14" actId="478"/>
          <ac:spMkLst>
            <pc:docMk/>
            <pc:sldMk cId="735443546" sldId="286"/>
            <ac:spMk id="5" creationId="{4FA66ECB-3C8B-43DD-9ACC-F0A663A3F170}"/>
          </ac:spMkLst>
        </pc:spChg>
      </pc:sldChg>
      <pc:sldChg chg="delSp modSp mod">
        <pc:chgData name="Augustine, Tami" userId="3f3a0af1-aa00-40d1-a8b4-f78af466ab46" providerId="ADAL" clId="{7269A6AC-EAC1-8348-AD32-456A060B79D8}" dt="2022-05-24T02:07:02.558" v="20" actId="1076"/>
        <pc:sldMkLst>
          <pc:docMk/>
          <pc:sldMk cId="372468785" sldId="287"/>
        </pc:sldMkLst>
        <pc:spChg chg="del">
          <ac:chgData name="Augustine, Tami" userId="3f3a0af1-aa00-40d1-a8b4-f78af466ab46" providerId="ADAL" clId="{7269A6AC-EAC1-8348-AD32-456A060B79D8}" dt="2022-05-24T02:06:50.851" v="16" actId="478"/>
          <ac:spMkLst>
            <pc:docMk/>
            <pc:sldMk cId="372468785" sldId="287"/>
            <ac:spMk id="2" creationId="{D1FF01AB-7BC7-46F2-BC5C-CE49A667F943}"/>
          </ac:spMkLst>
        </pc:spChg>
        <pc:spChg chg="del">
          <ac:chgData name="Augustine, Tami" userId="3f3a0af1-aa00-40d1-a8b4-f78af466ab46" providerId="ADAL" clId="{7269A6AC-EAC1-8348-AD32-456A060B79D8}" dt="2022-05-24T02:06:52.377" v="17" actId="478"/>
          <ac:spMkLst>
            <pc:docMk/>
            <pc:sldMk cId="372468785" sldId="287"/>
            <ac:spMk id="3" creationId="{6BD8AB2A-C84A-4CE3-95B6-F9C3314A2115}"/>
          </ac:spMkLst>
        </pc:spChg>
        <pc:spChg chg="del">
          <ac:chgData name="Augustine, Tami" userId="3f3a0af1-aa00-40d1-a8b4-f78af466ab46" providerId="ADAL" clId="{7269A6AC-EAC1-8348-AD32-456A060B79D8}" dt="2022-05-24T02:06:54.122" v="18" actId="478"/>
          <ac:spMkLst>
            <pc:docMk/>
            <pc:sldMk cId="372468785" sldId="287"/>
            <ac:spMk id="5" creationId="{D2FD6D65-9380-4EA5-9007-00BCD5BB4377}"/>
          </ac:spMkLst>
        </pc:spChg>
        <pc:picChg chg="mod">
          <ac:chgData name="Augustine, Tami" userId="3f3a0af1-aa00-40d1-a8b4-f78af466ab46" providerId="ADAL" clId="{7269A6AC-EAC1-8348-AD32-456A060B79D8}" dt="2022-05-24T02:07:00.274" v="19" actId="1076"/>
          <ac:picMkLst>
            <pc:docMk/>
            <pc:sldMk cId="372468785" sldId="287"/>
            <ac:picMk id="17410" creationId="{B644DEAC-A130-4F98-A143-2C9C9CF74CC6}"/>
          </ac:picMkLst>
        </pc:picChg>
        <pc:picChg chg="mod">
          <ac:chgData name="Augustine, Tami" userId="3f3a0af1-aa00-40d1-a8b4-f78af466ab46" providerId="ADAL" clId="{7269A6AC-EAC1-8348-AD32-456A060B79D8}" dt="2022-05-24T02:07:02.558" v="20" actId="1076"/>
          <ac:picMkLst>
            <pc:docMk/>
            <pc:sldMk cId="372468785" sldId="287"/>
            <ac:picMk id="17412" creationId="{6AE9A770-4E9E-4403-B733-8C87709CE725}"/>
          </ac:picMkLst>
        </pc:picChg>
      </pc:sldChg>
      <pc:sldChg chg="delSp mod">
        <pc:chgData name="Augustine, Tami" userId="3f3a0af1-aa00-40d1-a8b4-f78af466ab46" providerId="ADAL" clId="{7269A6AC-EAC1-8348-AD32-456A060B79D8}" dt="2022-05-24T02:07:17.315" v="22" actId="478"/>
        <pc:sldMkLst>
          <pc:docMk/>
          <pc:sldMk cId="1675215946" sldId="288"/>
        </pc:sldMkLst>
        <pc:spChg chg="del">
          <ac:chgData name="Augustine, Tami" userId="3f3a0af1-aa00-40d1-a8b4-f78af466ab46" providerId="ADAL" clId="{7269A6AC-EAC1-8348-AD32-456A060B79D8}" dt="2022-05-24T02:07:17.315" v="22" actId="478"/>
          <ac:spMkLst>
            <pc:docMk/>
            <pc:sldMk cId="1675215946" sldId="288"/>
            <ac:spMk id="3" creationId="{797DC560-BFAD-4528-B1AB-2BAC20E1A119}"/>
          </ac:spMkLst>
        </pc:spChg>
      </pc:sldChg>
      <pc:sldChg chg="delSp mod">
        <pc:chgData name="Augustine, Tami" userId="3f3a0af1-aa00-40d1-a8b4-f78af466ab46" providerId="ADAL" clId="{7269A6AC-EAC1-8348-AD32-456A060B79D8}" dt="2022-05-24T02:07:23.089" v="23" actId="478"/>
        <pc:sldMkLst>
          <pc:docMk/>
          <pc:sldMk cId="599996079" sldId="289"/>
        </pc:sldMkLst>
        <pc:spChg chg="del">
          <ac:chgData name="Augustine, Tami" userId="3f3a0af1-aa00-40d1-a8b4-f78af466ab46" providerId="ADAL" clId="{7269A6AC-EAC1-8348-AD32-456A060B79D8}" dt="2022-05-24T02:07:23.089" v="23" actId="478"/>
          <ac:spMkLst>
            <pc:docMk/>
            <pc:sldMk cId="599996079" sldId="289"/>
            <ac:spMk id="3" creationId="{9F438D29-6E14-41A1-BB23-CCCF37CBA2C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5B6E0F-1DB3-5A43-B8F9-5E1E696749DF}" type="datetimeFigureOut">
              <a:t>5/23/22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C1F9FE-B8FF-F345-B45D-636AC2B598BD}" type="slidenum">
              <a:t>‹#›</a:t>
            </a:fld>
            <a:endParaRPr lang="en-US"/>
          </a:p>
        </p:txBody>
      </p:sp>
    </p:spTree>
    <p:extLst>
      <p:ext uri="{BB962C8B-B14F-4D97-AF65-F5344CB8AC3E}">
        <p14:creationId xmlns:p14="http://schemas.microsoft.com/office/powerpoint/2010/main" val="190576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C211-ACBD-CB48-B939-364088D2CD6D}" type="datetimeFigureOut">
              <a:t>5/23/22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4D311-73F7-5D42-B843-E8305C73070F}" type="slidenum">
              <a:t>‹#›</a:t>
            </a:fld>
            <a:endParaRPr lang="en-US"/>
          </a:p>
        </p:txBody>
      </p:sp>
    </p:spTree>
    <p:extLst>
      <p:ext uri="{BB962C8B-B14F-4D97-AF65-F5344CB8AC3E}">
        <p14:creationId xmlns:p14="http://schemas.microsoft.com/office/powerpoint/2010/main" val="1194020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0389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descr="add specific description" title="add specific title"/>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13" name="Content Placeholder 2" descr="add specific descripti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descr="add specific description" title="add specific title"/>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11"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7931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descr="add specific description" title="add specific title"/>
          <p:cNvSpPr>
            <a:spLocks noGrp="1"/>
          </p:cNvSpPr>
          <p:nvPr>
            <p:ph idx="16" hasCustomPrompt="1"/>
          </p:nvPr>
        </p:nvSpPr>
        <p:spPr>
          <a:xfrm>
            <a:off x="651757"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 BIG PHRASE</a:t>
            </a:r>
            <a:br>
              <a:rPr lang="en-US" dirty="0"/>
            </a:br>
            <a:r>
              <a:rPr lang="en-US" dirty="0"/>
              <a:t>SLIDE</a:t>
            </a:r>
          </a:p>
        </p:txBody>
      </p:sp>
      <p:sp>
        <p:nvSpPr>
          <p:cNvPr id="11" name="Content Placeholder 2" descr="add specific descripti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4"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1068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763857"/>
            <a:ext cx="9144000" cy="6094144"/>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B0000"/>
              </a:solidFill>
            </a:endParaRPr>
          </a:p>
        </p:txBody>
      </p:sp>
      <p:sp>
        <p:nvSpPr>
          <p:cNvPr id="8" name="Content Placeholder 2" descr="add specific description" title="add specific title"/>
          <p:cNvSpPr>
            <a:spLocks noGrp="1"/>
          </p:cNvSpPr>
          <p:nvPr>
            <p:ph idx="15" hasCustomPrompt="1"/>
          </p:nvPr>
        </p:nvSpPr>
        <p:spPr>
          <a:xfrm>
            <a:off x="5573888" y="242139"/>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9" name="Content Placeholder 2" descr="add specific description" title="add specific title"/>
          <p:cNvSpPr>
            <a:spLocks noGrp="1"/>
          </p:cNvSpPr>
          <p:nvPr>
            <p:ph idx="16" hasCustomPrompt="1"/>
          </p:nvPr>
        </p:nvSpPr>
        <p:spPr>
          <a:xfrm>
            <a:off x="651757" y="1734522"/>
            <a:ext cx="7194020" cy="4417350"/>
          </a:xfrm>
          <a:prstGeom prst="rect">
            <a:avLst/>
          </a:prstGeom>
          <a:ln>
            <a:solidFill>
              <a:srgbClr val="BB0000"/>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a:t>
            </a:r>
          </a:p>
          <a:p>
            <a:pPr lvl="0"/>
            <a:r>
              <a:rPr lang="en-US" dirty="0"/>
              <a:t>BIG PHRASE</a:t>
            </a:r>
            <a:br>
              <a:rPr lang="en-US" dirty="0"/>
            </a:br>
            <a:r>
              <a:rPr lang="en-US" dirty="0"/>
              <a:t>SLIDE</a:t>
            </a:r>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4719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descr="add specific descript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descr="add specific description" title="add specific title"/>
          <p:cNvSpPr>
            <a:spLocks noGrp="1"/>
          </p:cNvSpPr>
          <p:nvPr>
            <p:ph idx="17" hasCustomPrompt="1"/>
          </p:nvPr>
        </p:nvSpPr>
        <p:spPr>
          <a:xfrm>
            <a:off x="4881010" y="5372665"/>
            <a:ext cx="3392206"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a:solidFill>
                  <a:schemeClr val="tx1">
                    <a:lumMod val="75000"/>
                    <a:lumOff val="25000"/>
                  </a:schemeClr>
                </a:solidFill>
                <a:cs typeface="Arial"/>
              </a:rPr>
              <a:t>– </a:t>
            </a:r>
            <a:r>
              <a:rPr lang="en-US" sz="2400" dirty="0" err="1">
                <a:solidFill>
                  <a:schemeClr val="tx1">
                    <a:lumMod val="75000"/>
                    <a:lumOff val="25000"/>
                  </a:schemeClr>
                </a:solidFill>
                <a:cs typeface="Arial"/>
              </a:rPr>
              <a:t>Firstandlast</a:t>
            </a:r>
            <a:r>
              <a:rPr lang="en-US" sz="2400" dirty="0">
                <a:solidFill>
                  <a:schemeClr val="tx1">
                    <a:lumMod val="75000"/>
                    <a:lumOff val="25000"/>
                  </a:schemeClr>
                </a:solidFill>
                <a:cs typeface="Arial"/>
              </a:rPr>
              <a:t> Name</a:t>
            </a:r>
          </a:p>
          <a:p>
            <a:pPr algn="r">
              <a:lnSpc>
                <a:spcPct val="110000"/>
              </a:lnSpc>
            </a:pPr>
            <a:r>
              <a:rPr lang="en-US" sz="1800" dirty="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944698" y="1734523"/>
            <a:ext cx="7200384"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a:solidFill>
                  <a:srgbClr val="BB0032"/>
                </a:solidFill>
                <a:latin typeface="+mj-lt"/>
                <a:cs typeface="Arial"/>
              </a:rPr>
              <a:t>“Notable quote</a:t>
            </a:r>
            <a:br>
              <a:rPr lang="en-US" sz="6500" b="0" dirty="0">
                <a:solidFill>
                  <a:srgbClr val="BB0032"/>
                </a:solidFill>
                <a:latin typeface="+mj-lt"/>
                <a:cs typeface="Arial"/>
              </a:rPr>
            </a:br>
            <a:r>
              <a:rPr lang="en-US" sz="6500" b="0" dirty="0">
                <a:solidFill>
                  <a:srgbClr val="BB0032"/>
                </a:solidFill>
                <a:latin typeface="+mj-lt"/>
                <a:cs typeface="Arial"/>
              </a:rPr>
              <a:t>goes right here,</a:t>
            </a:r>
            <a:br>
              <a:rPr lang="en-US" sz="6500" b="0" dirty="0">
                <a:solidFill>
                  <a:srgbClr val="BB0032"/>
                </a:solidFill>
                <a:latin typeface="+mj-lt"/>
                <a:cs typeface="Arial"/>
              </a:rPr>
            </a:br>
            <a:r>
              <a:rPr lang="en-US" sz="6500" b="0" dirty="0">
                <a:solidFill>
                  <a:srgbClr val="BB0032"/>
                </a:solidFill>
                <a:latin typeface="+mj-lt"/>
                <a:cs typeface="Arial"/>
              </a:rPr>
              <a:t>yes right here.”</a:t>
            </a:r>
            <a:endParaRPr lang="en-US" dirty="0"/>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6279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descr="add specific description of photo" title="Add specific title of photo"/>
          <p:cNvSpPr>
            <a:spLocks noGrp="1"/>
          </p:cNvSpPr>
          <p:nvPr>
            <p:ph type="pic" sz="quarter" idx="13" hasCustomPrompt="1"/>
          </p:nvPr>
        </p:nvSpPr>
        <p:spPr>
          <a:xfrm>
            <a:off x="0" y="923936"/>
            <a:ext cx="9144000" cy="5934064"/>
          </a:xfrm>
          <a:prstGeom prst="rect">
            <a:avLst/>
          </a:prstGeom>
        </p:spPr>
        <p:txBody>
          <a:bodyPr vert="horz"/>
          <a:lstStyle>
            <a:lvl1pPr>
              <a:defRPr>
                <a:solidFill>
                  <a:schemeClr val="bg1">
                    <a:lumMod val="75000"/>
                  </a:schemeClr>
                </a:solidFill>
              </a:defRPr>
            </a:lvl1pPr>
          </a:lstStyle>
          <a:p>
            <a:r>
              <a:rPr lang="en-US" dirty="0"/>
              <a:t>Full slide picture</a:t>
            </a:r>
          </a:p>
        </p:txBody>
      </p:sp>
      <p:sp>
        <p:nvSpPr>
          <p:cNvPr id="11" name="Content Placeholder 2" descr="add specific description "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2" name="Content Placeholder 2" descr="add specific description" title="add specific title"/>
          <p:cNvSpPr>
            <a:spLocks noGrp="1"/>
          </p:cNvSpPr>
          <p:nvPr>
            <p:ph idx="14"/>
          </p:nvPr>
        </p:nvSpPr>
        <p:spPr>
          <a:xfrm>
            <a:off x="4868540" y="1436104"/>
            <a:ext cx="3998889" cy="1591385"/>
          </a:xfrm>
          <a:prstGeom prst="rect">
            <a:avLst/>
          </a:prstGeom>
          <a:ln w="1905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20174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descr="add specific description" title="add specific title"/>
          <p:cNvSpPr>
            <a:spLocks noGrp="1"/>
          </p:cNvSpPr>
          <p:nvPr>
            <p:ph type="pic" sz="quarter" idx="13" hasCustomPrompt="1"/>
          </p:nvPr>
        </p:nvSpPr>
        <p:spPr>
          <a:xfrm>
            <a:off x="0" y="923936"/>
            <a:ext cx="3883850" cy="5934064"/>
          </a:xfrm>
          <a:prstGeom prst="rect">
            <a:avLst/>
          </a:prstGeom>
        </p:spPr>
        <p:txBody>
          <a:bodyPr vert="horz"/>
          <a:lstStyle>
            <a:lvl1pPr>
              <a:defRPr>
                <a:solidFill>
                  <a:srgbClr val="BFBFBF"/>
                </a:solidFill>
              </a:defRPr>
            </a:lvl1pPr>
          </a:lstStyle>
          <a:p>
            <a:r>
              <a:rPr lang="en-US" dirty="0"/>
              <a:t>½ slide picture</a:t>
            </a:r>
          </a:p>
        </p:txBody>
      </p:sp>
      <p:sp>
        <p:nvSpPr>
          <p:cNvPr id="8" name="Content Placeholder 2" descr="add specific description" title="add specific title"/>
          <p:cNvSpPr>
            <a:spLocks noGrp="1"/>
          </p:cNvSpPr>
          <p:nvPr>
            <p:ph idx="14"/>
          </p:nvPr>
        </p:nvSpPr>
        <p:spPr>
          <a:xfrm>
            <a:off x="4137592" y="1830387"/>
            <a:ext cx="4701503"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2" name="Content Placeholder 2" descr="add specific descripton&#10;"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descr="add specific descripton" title="add specific title"/>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67368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5"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Content Placeholder 2" descr="add specific description&#10;" title="add specific title"/>
          <p:cNvSpPr>
            <a:spLocks noGrp="1"/>
          </p:cNvSpPr>
          <p:nvPr>
            <p:ph idx="14"/>
          </p:nvPr>
        </p:nvSpPr>
        <p:spPr>
          <a:xfrm>
            <a:off x="1400403" y="1830387"/>
            <a:ext cx="6527582"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dirty="0"/>
          </a:p>
          <a:p>
            <a:pPr lvl="0"/>
            <a:endParaRPr lang="en-US" dirty="0"/>
          </a:p>
          <a:p>
            <a:pPr lvl="0"/>
            <a:endParaRPr lang="en-US" dirty="0"/>
          </a:p>
          <a:p>
            <a:pPr lvl="0"/>
            <a:endParaRPr lang="en-US" dirty="0"/>
          </a:p>
          <a:p>
            <a:pPr lvl="0"/>
            <a:r>
              <a:rPr lang="en-US" dirty="0"/>
              <a:t>chart/graph/table</a:t>
            </a:r>
          </a:p>
        </p:txBody>
      </p:sp>
      <p:sp>
        <p:nvSpPr>
          <p:cNvPr id="8"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833282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709460" y="6356350"/>
            <a:ext cx="2133600" cy="365125"/>
          </a:xfrm>
          <a:prstGeom prst="rect">
            <a:avLst/>
          </a:prstGeom>
          <a:ln>
            <a:solidFill>
              <a:schemeClr val="bg1"/>
            </a:solidFill>
          </a:ln>
        </p:spPr>
        <p:txBody>
          <a:bodyPr vert="horz" lIns="91440" tIns="45720" rIns="91440" bIns="45720" rtlCol="0" anchor="ctr"/>
          <a:lstStyle>
            <a:lvl1pPr algn="ctr">
              <a:defRPr sz="1200">
                <a:solidFill>
                  <a:schemeClr val="tx1">
                    <a:tint val="75000"/>
                  </a:schemeClr>
                </a:solidFill>
              </a:defRPr>
            </a:lvl1pPr>
          </a:lstStyle>
          <a:p>
            <a:fld id="{0F0D8E7B-AF3B-B444-8E74-E549FC814F53}" type="datetimeFigureOut">
              <a:rPr lang="en-US" smtClean="0"/>
              <a:pPr/>
              <a:t>5/23/22</a:t>
            </a:fld>
            <a:endParaRPr lang="en-US" dirty="0"/>
          </a:p>
        </p:txBody>
      </p:sp>
      <p:sp>
        <p:nvSpPr>
          <p:cNvPr id="7" name="Rectangle 6"/>
          <p:cNvSpPr/>
          <p:nvPr userDrawn="1"/>
        </p:nvSpPr>
        <p:spPr>
          <a:xfrm>
            <a:off x="0" y="2974444"/>
            <a:ext cx="9144000" cy="2962806"/>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title="The Ohio State Universit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250" y="1600201"/>
            <a:ext cx="6424083" cy="931492"/>
          </a:xfrm>
          <a:prstGeom prst="rect">
            <a:avLst/>
          </a:prstGeom>
        </p:spPr>
      </p:pic>
    </p:spTree>
    <p:extLst>
      <p:ext uri="{BB962C8B-B14F-4D97-AF65-F5344CB8AC3E}">
        <p14:creationId xmlns:p14="http://schemas.microsoft.com/office/powerpoint/2010/main" val="1848112563"/>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910167"/>
            <a:chOff x="0" y="1040406"/>
            <a:chExt cx="9144000" cy="910167"/>
          </a:xfrm>
        </p:grpSpPr>
        <p:sp>
          <p:nvSpPr>
            <p:cNvPr id="8" name="Rectangle 7"/>
            <p:cNvSpPr/>
            <p:nvPr/>
          </p:nvSpPr>
          <p:spPr>
            <a:xfrm>
              <a:off x="0" y="1040406"/>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heOhioStateUniversity-REV-Horiz-RGBHE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917" y="1238314"/>
              <a:ext cx="3284042" cy="476186"/>
            </a:xfrm>
            <a:prstGeom prst="rect">
              <a:avLst/>
            </a:prstGeom>
          </p:spPr>
        </p:pic>
      </p:grpSp>
      <p:sp>
        <p:nvSpPr>
          <p:cNvPr id="2" name="Rectangle 1"/>
          <p:cNvSpPr/>
          <p:nvPr userDrawn="1"/>
        </p:nvSpPr>
        <p:spPr>
          <a:xfrm>
            <a:off x="8518368" y="6351239"/>
            <a:ext cx="435436" cy="338554"/>
          </a:xfrm>
          <a:prstGeom prst="rect">
            <a:avLst/>
          </a:prstGeom>
        </p:spPr>
        <p:txBody>
          <a:bodyPr wrap="none">
            <a:spAutoFit/>
          </a:bodyPr>
          <a:lstStyle/>
          <a:p>
            <a:fld id="{B5C881AA-F0C4-B947-803C-EA0A96934EAC}" type="slidenum">
              <a:rPr lang="en-US" sz="1600" smtClean="0">
                <a:solidFill>
                  <a:srgbClr val="636D6E"/>
                </a:solidFill>
              </a:rPr>
              <a:pPr/>
              <a:t>‹#›</a:t>
            </a:fld>
            <a:endParaRPr lang="en-US" sz="1600" dirty="0">
              <a:solidFill>
                <a:srgbClr val="636D6E"/>
              </a:solidFill>
            </a:endParaRPr>
          </a:p>
        </p:txBody>
      </p:sp>
      <p:sp>
        <p:nvSpPr>
          <p:cNvPr id="12"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9" r:id="rId3"/>
    <p:sldLayoutId id="2147483767" r:id="rId4"/>
    <p:sldLayoutId id="2147483758" r:id="rId5"/>
    <p:sldLayoutId id="2147483768" r:id="rId6"/>
    <p:sldLayoutId id="2147483763"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cbo.gov/publication/51846" TargetMode="External"/><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hyperlink" Target="https://commons.wikimedia.org/w/index.php?title=Congressional_Budget_Office&amp;action=edit&amp;redlink=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jstor.org/stable/642930"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apo.st/2iTvQfk"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C2EBC5-23B4-4C01-8A1C-79DBF252A771}"/>
              </a:ext>
            </a:extLst>
          </p:cNvPr>
          <p:cNvSpPr/>
          <p:nvPr/>
        </p:nvSpPr>
        <p:spPr>
          <a:xfrm>
            <a:off x="1942380" y="3314852"/>
            <a:ext cx="5604681" cy="1938992"/>
          </a:xfrm>
          <a:prstGeom prst="rect">
            <a:avLst/>
          </a:prstGeom>
          <a:noFill/>
        </p:spPr>
        <p:txBody>
          <a:bodyPr wrap="squar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rPr>
              <a:t>Falling for the Fall of Rome</a:t>
            </a:r>
            <a:endParaRPr lang="en-US" sz="6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844774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E7C52E-619F-4244-863C-A05E8E340495}"/>
              </a:ext>
            </a:extLst>
          </p:cNvPr>
          <p:cNvSpPr>
            <a:spLocks noGrp="1"/>
          </p:cNvSpPr>
          <p:nvPr>
            <p:ph type="title"/>
          </p:nvPr>
        </p:nvSpPr>
        <p:spPr>
          <a:xfrm>
            <a:off x="4244933" y="903306"/>
            <a:ext cx="4801532" cy="508313"/>
          </a:xfrm>
        </p:spPr>
        <p:txBody>
          <a:bodyPr>
            <a:normAutofit fontScale="90000"/>
          </a:bodyPr>
          <a:lstStyle/>
          <a:p>
            <a:r>
              <a:rPr lang="en-US" dirty="0"/>
              <a:t>Reasons for the Fall</a:t>
            </a:r>
          </a:p>
        </p:txBody>
      </p:sp>
      <p:sp>
        <p:nvSpPr>
          <p:cNvPr id="7" name="TextBox 6">
            <a:extLst>
              <a:ext uri="{FF2B5EF4-FFF2-40B4-BE49-F238E27FC236}">
                <a16:creationId xmlns:a16="http://schemas.microsoft.com/office/drawing/2014/main" id="{14DD2D86-3AF7-45FE-8D7E-C9BEC9076BAA}"/>
              </a:ext>
            </a:extLst>
          </p:cNvPr>
          <p:cNvSpPr txBox="1"/>
          <p:nvPr/>
        </p:nvSpPr>
        <p:spPr>
          <a:xfrm>
            <a:off x="286512" y="1709404"/>
            <a:ext cx="4620768" cy="523220"/>
          </a:xfrm>
          <a:prstGeom prst="rect">
            <a:avLst/>
          </a:prstGeom>
          <a:noFill/>
        </p:spPr>
        <p:txBody>
          <a:bodyPr wrap="square">
            <a:spAutoFit/>
          </a:bodyPr>
          <a:lstStyle/>
          <a:p>
            <a:r>
              <a:rPr lang="en-US" sz="2800" dirty="0"/>
              <a:t>2. Corruption</a:t>
            </a:r>
          </a:p>
        </p:txBody>
      </p:sp>
      <p:sp>
        <p:nvSpPr>
          <p:cNvPr id="2" name="TextBox 1">
            <a:extLst>
              <a:ext uri="{FF2B5EF4-FFF2-40B4-BE49-F238E27FC236}">
                <a16:creationId xmlns:a16="http://schemas.microsoft.com/office/drawing/2014/main" id="{B77EFDC8-DC7D-426B-ADF6-584FB229A119}"/>
              </a:ext>
            </a:extLst>
          </p:cNvPr>
          <p:cNvSpPr txBox="1"/>
          <p:nvPr/>
        </p:nvSpPr>
        <p:spPr>
          <a:xfrm>
            <a:off x="4069024" y="2542661"/>
            <a:ext cx="505837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Consistent military victories meant that a large amount of wealth came into Rome</a:t>
            </a:r>
          </a:p>
          <a:p>
            <a:pPr marL="742950" lvl="1" indent="-285750">
              <a:buFont typeface="Arial" panose="020B0604020202020204" pitchFamily="34" charset="0"/>
              <a:buChar char="•"/>
            </a:pPr>
            <a:r>
              <a:rPr lang="en-US" dirty="0"/>
              <a:t>That wealth was hoarded by the generals who led those campaigns</a:t>
            </a:r>
          </a:p>
          <a:p>
            <a:pPr marL="742950" lvl="1" indent="-285750">
              <a:buFont typeface="Arial" panose="020B0604020202020204" pitchFamily="34" charset="0"/>
              <a:buChar char="•"/>
            </a:pPr>
            <a:r>
              <a:rPr lang="en-US" dirty="0"/>
              <a:t>A large wealth gap formed in Roman society and caused distrust </a:t>
            </a:r>
          </a:p>
          <a:p>
            <a:pPr marL="742950" lvl="1" indent="-285750">
              <a:buFont typeface="Arial" panose="020B0604020202020204" pitchFamily="34" charset="0"/>
              <a:buChar char="•"/>
            </a:pPr>
            <a:r>
              <a:rPr lang="en-US" dirty="0"/>
              <a:t>Politicians bought votes and formed secretly alliances</a:t>
            </a:r>
          </a:p>
          <a:p>
            <a:pPr marL="742950" lvl="1" indent="-285750">
              <a:buFont typeface="Arial" panose="020B0604020202020204" pitchFamily="34" charset="0"/>
              <a:buChar char="•"/>
            </a:pPr>
            <a:r>
              <a:rPr lang="en-US" dirty="0"/>
              <a:t>Increased taxes were placed on the lower class to help elites live luxurious lifestyles and fuel their political ambitions</a:t>
            </a:r>
          </a:p>
          <a:p>
            <a:pPr lvl="1"/>
            <a:endParaRPr lang="en-US" dirty="0"/>
          </a:p>
          <a:p>
            <a:pPr marL="285750" indent="-285750">
              <a:buFontTx/>
              <a:buChar char="-"/>
            </a:pPr>
            <a:endParaRPr lang="en-US" dirty="0"/>
          </a:p>
        </p:txBody>
      </p:sp>
      <p:pic>
        <p:nvPicPr>
          <p:cNvPr id="7170" name="Picture 2" descr="The Fall of The Roman Empire timeline | Timetoast timelines">
            <a:extLst>
              <a:ext uri="{FF2B5EF4-FFF2-40B4-BE49-F238E27FC236}">
                <a16:creationId xmlns:a16="http://schemas.microsoft.com/office/drawing/2014/main" id="{35393972-1ADF-4E07-81B8-9B942F2DD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60" y="3071783"/>
            <a:ext cx="4251297" cy="2882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84573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ealth inequality in the United States - Wikipedia">
            <a:extLst>
              <a:ext uri="{FF2B5EF4-FFF2-40B4-BE49-F238E27FC236}">
                <a16:creationId xmlns:a16="http://schemas.microsoft.com/office/drawing/2014/main" id="{9F08FF45-7F0E-48A1-91EE-E1B6D49D9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4649"/>
            <a:ext cx="4718050" cy="32404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D3FD691-6E20-4C15-BD3C-7EBB8B879881}"/>
              </a:ext>
            </a:extLst>
          </p:cNvPr>
          <p:cNvSpPr txBox="1"/>
          <p:nvPr/>
        </p:nvSpPr>
        <p:spPr>
          <a:xfrm>
            <a:off x="44450" y="6155068"/>
            <a:ext cx="4629150" cy="523220"/>
          </a:xfrm>
          <a:prstGeom prst="rect">
            <a:avLst/>
          </a:prstGeom>
          <a:noFill/>
        </p:spPr>
        <p:txBody>
          <a:bodyPr wrap="square">
            <a:spAutoFit/>
          </a:bodyPr>
          <a:lstStyle/>
          <a:p>
            <a:r>
              <a:rPr lang="en-US" sz="1400" b="0" i="0" dirty="0">
                <a:solidFill>
                  <a:srgbClr val="202122"/>
                </a:solidFill>
                <a:effectLst/>
                <a:latin typeface="Arial" panose="020B0604020202020204" pitchFamily="34" charset="0"/>
              </a:rPr>
              <a:t>"</a:t>
            </a:r>
            <a:r>
              <a:rPr lang="en-US" sz="1400" b="0" i="0" u="none" strike="noStrike" dirty="0">
                <a:solidFill>
                  <a:srgbClr val="3366BB"/>
                </a:solidFill>
                <a:effectLst/>
                <a:latin typeface="Arial" panose="020B0604020202020204" pitchFamily="34" charset="0"/>
                <a:hlinkClick r:id="rId3"/>
              </a:rPr>
              <a:t>Trends in Family Wealth, 1989 to 2013</a:t>
            </a:r>
            <a:r>
              <a:rPr lang="en-US" sz="1400" b="0" i="0" dirty="0">
                <a:solidFill>
                  <a:srgbClr val="202122"/>
                </a:solidFill>
                <a:effectLst/>
                <a:latin typeface="Arial" panose="020B0604020202020204" pitchFamily="34" charset="0"/>
              </a:rPr>
              <a:t>". </a:t>
            </a:r>
            <a:r>
              <a:rPr lang="en-US" sz="1400" b="0" i="1" u="none" strike="noStrike" dirty="0">
                <a:solidFill>
                  <a:srgbClr val="BA0000"/>
                </a:solidFill>
                <a:effectLst/>
                <a:latin typeface="Arial" panose="020B0604020202020204" pitchFamily="34" charset="0"/>
                <a:hlinkClick r:id="rId4" tooltip="Congressional Budget Office (page does not exist)"/>
              </a:rPr>
              <a:t>Congressional Budget Office</a:t>
            </a:r>
            <a:r>
              <a:rPr lang="en-US" sz="1400" b="0" i="0" dirty="0">
                <a:solidFill>
                  <a:srgbClr val="202122"/>
                </a:solidFill>
                <a:effectLst/>
                <a:latin typeface="Arial" panose="020B0604020202020204" pitchFamily="34" charset="0"/>
              </a:rPr>
              <a:t>.</a:t>
            </a:r>
            <a:endParaRPr lang="en-US" sz="1400" dirty="0"/>
          </a:p>
        </p:txBody>
      </p:sp>
      <p:pic>
        <p:nvPicPr>
          <p:cNvPr id="13316" name="Picture 4" descr="Trump's Ukraine scandal doesn't mean U.S. politics are corrupt. Saying so  can be dangerous.">
            <a:extLst>
              <a:ext uri="{FF2B5EF4-FFF2-40B4-BE49-F238E27FC236}">
                <a16:creationId xmlns:a16="http://schemas.microsoft.com/office/drawing/2014/main" id="{9BA229A2-D66E-4A42-962C-BB4BDDD34C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848" y="3217862"/>
            <a:ext cx="4570152" cy="228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153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E7C52E-619F-4244-863C-A05E8E340495}"/>
              </a:ext>
            </a:extLst>
          </p:cNvPr>
          <p:cNvSpPr>
            <a:spLocks noGrp="1"/>
          </p:cNvSpPr>
          <p:nvPr>
            <p:ph type="title"/>
          </p:nvPr>
        </p:nvSpPr>
        <p:spPr>
          <a:xfrm>
            <a:off x="4244933" y="903306"/>
            <a:ext cx="4801532" cy="508313"/>
          </a:xfrm>
        </p:spPr>
        <p:txBody>
          <a:bodyPr>
            <a:normAutofit fontScale="90000"/>
          </a:bodyPr>
          <a:lstStyle/>
          <a:p>
            <a:r>
              <a:rPr lang="en-US" dirty="0"/>
              <a:t>Reasons for the Fall</a:t>
            </a:r>
          </a:p>
        </p:txBody>
      </p:sp>
      <p:sp>
        <p:nvSpPr>
          <p:cNvPr id="7" name="TextBox 6">
            <a:extLst>
              <a:ext uri="{FF2B5EF4-FFF2-40B4-BE49-F238E27FC236}">
                <a16:creationId xmlns:a16="http://schemas.microsoft.com/office/drawing/2014/main" id="{14DD2D86-3AF7-45FE-8D7E-C9BEC9076BAA}"/>
              </a:ext>
            </a:extLst>
          </p:cNvPr>
          <p:cNvSpPr txBox="1"/>
          <p:nvPr/>
        </p:nvSpPr>
        <p:spPr>
          <a:xfrm>
            <a:off x="286512" y="1709404"/>
            <a:ext cx="4620768" cy="954107"/>
          </a:xfrm>
          <a:prstGeom prst="rect">
            <a:avLst/>
          </a:prstGeom>
          <a:noFill/>
        </p:spPr>
        <p:txBody>
          <a:bodyPr wrap="square">
            <a:spAutoFit/>
          </a:bodyPr>
          <a:lstStyle/>
          <a:p>
            <a:r>
              <a:rPr lang="en-US" sz="2800" dirty="0"/>
              <a:t>3. Political Violence and Division</a:t>
            </a:r>
          </a:p>
        </p:txBody>
      </p:sp>
      <p:sp>
        <p:nvSpPr>
          <p:cNvPr id="3" name="TextBox 2">
            <a:extLst>
              <a:ext uri="{FF2B5EF4-FFF2-40B4-BE49-F238E27FC236}">
                <a16:creationId xmlns:a16="http://schemas.microsoft.com/office/drawing/2014/main" id="{321E1F70-4FC0-4D02-A8C0-F65D971B5796}"/>
              </a:ext>
            </a:extLst>
          </p:cNvPr>
          <p:cNvSpPr txBox="1"/>
          <p:nvPr/>
        </p:nvSpPr>
        <p:spPr>
          <a:xfrm>
            <a:off x="99653" y="3111757"/>
            <a:ext cx="5169408"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For much of its history, the Roman Republic had peaceful transitions of power</a:t>
            </a:r>
          </a:p>
          <a:p>
            <a:pPr marL="742950" lvl="1" indent="-285750">
              <a:buFont typeface="Arial" panose="020B0604020202020204" pitchFamily="34" charset="0"/>
              <a:buChar char="•"/>
            </a:pPr>
            <a:r>
              <a:rPr lang="en-US" sz="1600" dirty="0"/>
              <a:t>This changed with the murder of Tiberius Gracchus</a:t>
            </a:r>
          </a:p>
          <a:p>
            <a:pPr marL="1200150" lvl="2" indent="-285750">
              <a:buFont typeface="Arial" panose="020B0604020202020204" pitchFamily="34" charset="0"/>
              <a:buChar char="•"/>
            </a:pPr>
            <a:r>
              <a:rPr lang="en-US" sz="1600" dirty="0"/>
              <a:t>Tiberius was a demagogue who sparked conflict between the lower and upper classes for his own gain</a:t>
            </a:r>
          </a:p>
          <a:p>
            <a:pPr marL="742950" lvl="1" indent="-285750">
              <a:buFont typeface="Arial" panose="020B0604020202020204" pitchFamily="34" charset="0"/>
              <a:buChar char="•"/>
            </a:pPr>
            <a:r>
              <a:rPr lang="en-US" sz="1600" dirty="0"/>
              <a:t>Sulla became the first Roman to seize power through force</a:t>
            </a:r>
          </a:p>
          <a:p>
            <a:pPr marL="1200150" lvl="2" indent="-285750">
              <a:buFont typeface="Arial" panose="020B0604020202020204" pitchFamily="34" charset="0"/>
              <a:buChar char="•"/>
            </a:pPr>
            <a:r>
              <a:rPr lang="en-US" sz="1600" dirty="0"/>
              <a:t>Adored by his supporters, they acted against other Romans to put him in power</a:t>
            </a:r>
          </a:p>
          <a:p>
            <a:pPr marL="1200150" lvl="2" indent="-285750">
              <a:buFont typeface="Arial" panose="020B0604020202020204" pitchFamily="34" charset="0"/>
              <a:buChar char="•"/>
            </a:pPr>
            <a:r>
              <a:rPr lang="en-US" sz="1600" dirty="0"/>
              <a:t>Disrupted political norms which the Roman Republic had difficulty recovering from</a:t>
            </a:r>
          </a:p>
        </p:txBody>
      </p:sp>
      <p:pic>
        <p:nvPicPr>
          <p:cNvPr id="8194" name="Picture 2" descr="MASSOLIT - Politics of the Late Republic: From the Gracchi to the Civil  Wars | Video lecture by Dr Ed Bispham, Oxford University">
            <a:extLst>
              <a:ext uri="{FF2B5EF4-FFF2-40B4-BE49-F238E27FC236}">
                <a16:creationId xmlns:a16="http://schemas.microsoft.com/office/drawing/2014/main" id="{1FF92B10-3A1E-4683-8210-AAAC18A5B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061" y="3429000"/>
            <a:ext cx="3646339" cy="205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9509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he Fall of Rome All Over Again? - The Atlantic">
            <a:extLst>
              <a:ext uri="{FF2B5EF4-FFF2-40B4-BE49-F238E27FC236}">
                <a16:creationId xmlns:a16="http://schemas.microsoft.com/office/drawing/2014/main" id="{5AC562BC-5897-44A9-A72D-9A510E6FE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895" y="1843399"/>
            <a:ext cx="3201808" cy="42481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What Should We Call the Sixth of January? | The New Yorker">
            <a:extLst>
              <a:ext uri="{FF2B5EF4-FFF2-40B4-BE49-F238E27FC236}">
                <a16:creationId xmlns:a16="http://schemas.microsoft.com/office/drawing/2014/main" id="{6E82486D-B238-41BB-9E70-6AF368787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11" y="3061012"/>
            <a:ext cx="3752696" cy="25108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F0C3BE6-D073-4BA2-A040-03F2607884CE}"/>
              </a:ext>
            </a:extLst>
          </p:cNvPr>
          <p:cNvSpPr txBox="1"/>
          <p:nvPr/>
        </p:nvSpPr>
        <p:spPr>
          <a:xfrm>
            <a:off x="4487853" y="6091549"/>
            <a:ext cx="4622800" cy="600164"/>
          </a:xfrm>
          <a:prstGeom prst="rect">
            <a:avLst/>
          </a:prstGeom>
          <a:noFill/>
        </p:spPr>
        <p:txBody>
          <a:bodyPr wrap="square">
            <a:spAutoFit/>
          </a:bodyPr>
          <a:lstStyle/>
          <a:p>
            <a:r>
              <a:rPr lang="en-US" sz="1100" dirty="0"/>
              <a:t>https://cdn.theatlantic.com/thumbor/MkWxtL_HJ4V1PZGOZYnNnXcO3js=/0x0:1400x1858/655x869/media/img/posts/2021/02/DIS_Cullen_Rome_full/original.jpg</a:t>
            </a:r>
          </a:p>
        </p:txBody>
      </p:sp>
    </p:spTree>
    <p:extLst>
      <p:ext uri="{BB962C8B-B14F-4D97-AF65-F5344CB8AC3E}">
        <p14:creationId xmlns:p14="http://schemas.microsoft.com/office/powerpoint/2010/main" val="214527252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E7C52E-619F-4244-863C-A05E8E340495}"/>
              </a:ext>
            </a:extLst>
          </p:cNvPr>
          <p:cNvSpPr>
            <a:spLocks noGrp="1"/>
          </p:cNvSpPr>
          <p:nvPr>
            <p:ph type="title"/>
          </p:nvPr>
        </p:nvSpPr>
        <p:spPr>
          <a:xfrm>
            <a:off x="4244933" y="903306"/>
            <a:ext cx="4801532" cy="508313"/>
          </a:xfrm>
        </p:spPr>
        <p:txBody>
          <a:bodyPr>
            <a:normAutofit fontScale="90000"/>
          </a:bodyPr>
          <a:lstStyle/>
          <a:p>
            <a:r>
              <a:rPr lang="en-US" dirty="0"/>
              <a:t>Reasons for the Fall</a:t>
            </a:r>
          </a:p>
        </p:txBody>
      </p:sp>
      <p:sp>
        <p:nvSpPr>
          <p:cNvPr id="7" name="TextBox 6">
            <a:extLst>
              <a:ext uri="{FF2B5EF4-FFF2-40B4-BE49-F238E27FC236}">
                <a16:creationId xmlns:a16="http://schemas.microsoft.com/office/drawing/2014/main" id="{14DD2D86-3AF7-45FE-8D7E-C9BEC9076BAA}"/>
              </a:ext>
            </a:extLst>
          </p:cNvPr>
          <p:cNvSpPr txBox="1"/>
          <p:nvPr/>
        </p:nvSpPr>
        <p:spPr>
          <a:xfrm>
            <a:off x="286512" y="1709404"/>
            <a:ext cx="4620768" cy="954107"/>
          </a:xfrm>
          <a:prstGeom prst="rect">
            <a:avLst/>
          </a:prstGeom>
          <a:noFill/>
        </p:spPr>
        <p:txBody>
          <a:bodyPr wrap="square">
            <a:spAutoFit/>
          </a:bodyPr>
          <a:lstStyle/>
          <a:p>
            <a:r>
              <a:rPr lang="en-US" sz="2800" dirty="0"/>
              <a:t>4. Plague and climate change </a:t>
            </a:r>
          </a:p>
        </p:txBody>
      </p:sp>
      <p:pic>
        <p:nvPicPr>
          <p:cNvPr id="9218" name="Picture 2" descr="The Fate of Rome: Climate, Disease, and the End of an Empire—A Review">
            <a:extLst>
              <a:ext uri="{FF2B5EF4-FFF2-40B4-BE49-F238E27FC236}">
                <a16:creationId xmlns:a16="http://schemas.microsoft.com/office/drawing/2014/main" id="{25749860-F284-4751-B0F3-6E5CA1D6C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41" y="3329321"/>
            <a:ext cx="3934792" cy="28253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65CE321-2878-449E-9356-1E2913FB3D0C}"/>
              </a:ext>
            </a:extLst>
          </p:cNvPr>
          <p:cNvSpPr txBox="1"/>
          <p:nvPr/>
        </p:nvSpPr>
        <p:spPr>
          <a:xfrm>
            <a:off x="4767072" y="2913888"/>
            <a:ext cx="4066787"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A number of plagues hit the Roman empire, killing many citizens and throwing the empire into chaos</a:t>
            </a:r>
          </a:p>
          <a:p>
            <a:pPr marL="742950" lvl="1" indent="-285750">
              <a:buFont typeface="Arial" panose="020B0604020202020204" pitchFamily="34" charset="0"/>
              <a:buChar char="•"/>
            </a:pPr>
            <a:r>
              <a:rPr lang="en-US" sz="1600" dirty="0"/>
              <a:t>Stalled conquests</a:t>
            </a:r>
          </a:p>
          <a:p>
            <a:pPr marL="742950" lvl="1" indent="-285750">
              <a:buFont typeface="Arial" panose="020B0604020202020204" pitchFamily="34" charset="0"/>
              <a:buChar char="•"/>
            </a:pPr>
            <a:r>
              <a:rPr lang="en-US" sz="1600" dirty="0"/>
              <a:t>Disrupted trade and farming </a:t>
            </a:r>
          </a:p>
          <a:p>
            <a:pPr marL="285750" indent="-285750">
              <a:buFont typeface="Arial" panose="020B0604020202020204" pitchFamily="34" charset="0"/>
              <a:buChar char="•"/>
            </a:pPr>
            <a:r>
              <a:rPr lang="en-US" sz="1600" dirty="0"/>
              <a:t>Climate Change</a:t>
            </a:r>
          </a:p>
          <a:p>
            <a:pPr marL="742950" lvl="1" indent="-285750">
              <a:buFont typeface="Arial" panose="020B0604020202020204" pitchFamily="34" charset="0"/>
              <a:buChar char="•"/>
            </a:pPr>
            <a:r>
              <a:rPr lang="en-US" sz="1600" dirty="0"/>
              <a:t>The climate in Rome grew colder in a period known as “the little ice age”</a:t>
            </a:r>
          </a:p>
          <a:p>
            <a:pPr marL="742950" lvl="1" indent="-285750">
              <a:buFont typeface="Arial" panose="020B0604020202020204" pitchFamily="34" charset="0"/>
              <a:buChar char="•"/>
            </a:pPr>
            <a:r>
              <a:rPr lang="en-US" sz="1600" dirty="0"/>
              <a:t>Severely impacted crop production and caused many to starve</a:t>
            </a:r>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38431043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auci: New COVID variant could spark more cases as it becomes dominant in US">
            <a:extLst>
              <a:ext uri="{FF2B5EF4-FFF2-40B4-BE49-F238E27FC236}">
                <a16:creationId xmlns:a16="http://schemas.microsoft.com/office/drawing/2014/main" id="{6E2AB98F-4BC6-4C3E-845C-75E01941F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64" y="2571750"/>
            <a:ext cx="4316136" cy="286680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s battling back-to-back disasters distracting us from fighting the climate  crisis? | Jeff Sparrow | The Guardian">
            <a:extLst>
              <a:ext uri="{FF2B5EF4-FFF2-40B4-BE49-F238E27FC236}">
                <a16:creationId xmlns:a16="http://schemas.microsoft.com/office/drawing/2014/main" id="{3F2B102F-34AE-4252-B5D8-41C9229B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775" y="2653109"/>
            <a:ext cx="4041435" cy="270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45758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E7C52E-619F-4244-863C-A05E8E340495}"/>
              </a:ext>
            </a:extLst>
          </p:cNvPr>
          <p:cNvSpPr>
            <a:spLocks noGrp="1"/>
          </p:cNvSpPr>
          <p:nvPr>
            <p:ph type="title"/>
          </p:nvPr>
        </p:nvSpPr>
        <p:spPr>
          <a:xfrm>
            <a:off x="4244933" y="903306"/>
            <a:ext cx="4801532" cy="508313"/>
          </a:xfrm>
        </p:spPr>
        <p:txBody>
          <a:bodyPr>
            <a:normAutofit fontScale="90000"/>
          </a:bodyPr>
          <a:lstStyle/>
          <a:p>
            <a:r>
              <a:rPr lang="en-US" dirty="0"/>
              <a:t>Reasons for the Fall</a:t>
            </a:r>
          </a:p>
        </p:txBody>
      </p:sp>
      <p:sp>
        <p:nvSpPr>
          <p:cNvPr id="7" name="TextBox 6">
            <a:extLst>
              <a:ext uri="{FF2B5EF4-FFF2-40B4-BE49-F238E27FC236}">
                <a16:creationId xmlns:a16="http://schemas.microsoft.com/office/drawing/2014/main" id="{14DD2D86-3AF7-45FE-8D7E-C9BEC9076BAA}"/>
              </a:ext>
            </a:extLst>
          </p:cNvPr>
          <p:cNvSpPr txBox="1"/>
          <p:nvPr/>
        </p:nvSpPr>
        <p:spPr>
          <a:xfrm>
            <a:off x="286512" y="1709404"/>
            <a:ext cx="4620768" cy="523220"/>
          </a:xfrm>
          <a:prstGeom prst="rect">
            <a:avLst/>
          </a:prstGeom>
          <a:noFill/>
        </p:spPr>
        <p:txBody>
          <a:bodyPr wrap="square">
            <a:spAutoFit/>
          </a:bodyPr>
          <a:lstStyle/>
          <a:p>
            <a:r>
              <a:rPr lang="en-US" sz="2800" dirty="0"/>
              <a:t>5. “Moral” Decline </a:t>
            </a:r>
          </a:p>
        </p:txBody>
      </p:sp>
      <p:sp>
        <p:nvSpPr>
          <p:cNvPr id="2" name="TextBox 1">
            <a:extLst>
              <a:ext uri="{FF2B5EF4-FFF2-40B4-BE49-F238E27FC236}">
                <a16:creationId xmlns:a16="http://schemas.microsoft.com/office/drawing/2014/main" id="{3A900343-965F-443D-AEAD-83346724AE67}"/>
              </a:ext>
            </a:extLst>
          </p:cNvPr>
          <p:cNvSpPr txBox="1"/>
          <p:nvPr/>
        </p:nvSpPr>
        <p:spPr>
          <a:xfrm>
            <a:off x="406400" y="2385499"/>
            <a:ext cx="5105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When listening to Roman commentators, one might think that Rome was in a constant state of moral decline </a:t>
            </a:r>
          </a:p>
          <a:p>
            <a:pPr marL="742950" lvl="1" indent="-285750">
              <a:buFont typeface="Arial" panose="020B0604020202020204" pitchFamily="34" charset="0"/>
              <a:buChar char="•"/>
            </a:pPr>
            <a:r>
              <a:rPr lang="en-US" dirty="0"/>
              <a:t>Polybius claimed that without a war, Romans were prone to “greed, luxury and personal ambition”</a:t>
            </a:r>
            <a:r>
              <a:rPr lang="en-US" baseline="30000" dirty="0"/>
              <a:t>1</a:t>
            </a:r>
          </a:p>
          <a:p>
            <a:pPr marL="742950" lvl="1" indent="-285750">
              <a:buFont typeface="Arial" panose="020B0604020202020204" pitchFamily="34" charset="0"/>
              <a:buChar char="•"/>
            </a:pPr>
            <a:r>
              <a:rPr lang="en-US" dirty="0"/>
              <a:t>Cato warns of the corrupting influence of the Greek</a:t>
            </a:r>
          </a:p>
          <a:p>
            <a:pPr marL="742950" lvl="1" indent="-285750">
              <a:buFont typeface="Arial" panose="020B0604020202020204" pitchFamily="34" charset="0"/>
              <a:buChar char="•"/>
            </a:pPr>
            <a:r>
              <a:rPr lang="en-US" dirty="0"/>
              <a:t>Others claimed that diminishing republican virtue gave way to Caesar</a:t>
            </a:r>
            <a:r>
              <a:rPr lang="en-US" baseline="30000" dirty="0"/>
              <a:t>2</a:t>
            </a:r>
            <a:r>
              <a:rPr lang="en-US" dirty="0"/>
              <a:t> </a:t>
            </a:r>
          </a:p>
          <a:p>
            <a:pPr marL="742950" lvl="1" indent="-285750">
              <a:buFont typeface="Arial" panose="020B0604020202020204" pitchFamily="34" charset="0"/>
              <a:buChar char="•"/>
            </a:pPr>
            <a:r>
              <a:rPr lang="en-US" dirty="0"/>
              <a:t>The new religion, Christianity, was seen as counter to traditional Roman values</a:t>
            </a:r>
          </a:p>
        </p:txBody>
      </p:sp>
      <p:sp>
        <p:nvSpPr>
          <p:cNvPr id="6" name="TextBox 5">
            <a:extLst>
              <a:ext uri="{FF2B5EF4-FFF2-40B4-BE49-F238E27FC236}">
                <a16:creationId xmlns:a16="http://schemas.microsoft.com/office/drawing/2014/main" id="{D70583A2-750D-4A73-9D90-3321E11A504D}"/>
              </a:ext>
            </a:extLst>
          </p:cNvPr>
          <p:cNvSpPr txBox="1"/>
          <p:nvPr/>
        </p:nvSpPr>
        <p:spPr>
          <a:xfrm>
            <a:off x="821902" y="5954694"/>
            <a:ext cx="7500196" cy="600164"/>
          </a:xfrm>
          <a:prstGeom prst="rect">
            <a:avLst/>
          </a:prstGeom>
          <a:noFill/>
        </p:spPr>
        <p:txBody>
          <a:bodyPr wrap="square">
            <a:spAutoFit/>
          </a:bodyPr>
          <a:lstStyle/>
          <a:p>
            <a:pPr marL="228600" indent="-228600">
              <a:buAutoNum type="arabicPeriod"/>
            </a:pPr>
            <a:r>
              <a:rPr lang="en-US" sz="1100" dirty="0" err="1"/>
              <a:t>Levick</a:t>
            </a:r>
            <a:r>
              <a:rPr lang="en-US" sz="1100" dirty="0"/>
              <a:t>, Barbara. “Morals, Politics, and the Fall of the Roman Republic.” </a:t>
            </a:r>
            <a:r>
              <a:rPr lang="en-US" sz="1100" i="1" dirty="0"/>
              <a:t>Greece &amp; Rome</a:t>
            </a:r>
            <a:r>
              <a:rPr lang="en-US" sz="1100" dirty="0"/>
              <a:t>, vol. 29, no. 1, Cambridge University Press, 1982, pp. 53–62, </a:t>
            </a:r>
            <a:r>
              <a:rPr lang="en-US" sz="1100" dirty="0">
                <a:hlinkClick r:id="rId2"/>
              </a:rPr>
              <a:t>http://www.jstor.org/stable/642930</a:t>
            </a:r>
            <a:r>
              <a:rPr lang="en-US" sz="1100" dirty="0"/>
              <a:t>.</a:t>
            </a:r>
          </a:p>
          <a:p>
            <a:pPr marL="228600" indent="-228600">
              <a:buAutoNum type="arabicPeriod"/>
            </a:pPr>
            <a:r>
              <a:rPr lang="en-US" sz="1100" dirty="0"/>
              <a:t>Ibid 1</a:t>
            </a:r>
          </a:p>
        </p:txBody>
      </p:sp>
      <p:pic>
        <p:nvPicPr>
          <p:cNvPr id="10242" name="Picture 2" descr="Christianity in the Ancient Rome Private Tour 2022">
            <a:extLst>
              <a:ext uri="{FF2B5EF4-FFF2-40B4-BE49-F238E27FC236}">
                <a16:creationId xmlns:a16="http://schemas.microsoft.com/office/drawing/2014/main" id="{6D2148CD-324A-4DB5-B159-D2280496A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07" y="2886716"/>
            <a:ext cx="3531558" cy="234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2926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ublic Consistent in Negative Views of U.S. Moral Values">
            <a:extLst>
              <a:ext uri="{FF2B5EF4-FFF2-40B4-BE49-F238E27FC236}">
                <a16:creationId xmlns:a16="http://schemas.microsoft.com/office/drawing/2014/main" id="{C8D9265A-D87A-4CC6-A99C-8359ACC7E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044" y="2185549"/>
            <a:ext cx="4793912"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4354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E7C52E-619F-4244-863C-A05E8E340495}"/>
              </a:ext>
            </a:extLst>
          </p:cNvPr>
          <p:cNvSpPr>
            <a:spLocks noGrp="1"/>
          </p:cNvSpPr>
          <p:nvPr>
            <p:ph type="title"/>
          </p:nvPr>
        </p:nvSpPr>
        <p:spPr>
          <a:xfrm>
            <a:off x="4244933" y="903306"/>
            <a:ext cx="4801532" cy="508313"/>
          </a:xfrm>
        </p:spPr>
        <p:txBody>
          <a:bodyPr>
            <a:normAutofit fontScale="90000"/>
          </a:bodyPr>
          <a:lstStyle/>
          <a:p>
            <a:r>
              <a:rPr lang="en-US" dirty="0"/>
              <a:t>Reasons for the Fall</a:t>
            </a:r>
          </a:p>
        </p:txBody>
      </p:sp>
      <p:sp>
        <p:nvSpPr>
          <p:cNvPr id="7" name="TextBox 6">
            <a:extLst>
              <a:ext uri="{FF2B5EF4-FFF2-40B4-BE49-F238E27FC236}">
                <a16:creationId xmlns:a16="http://schemas.microsoft.com/office/drawing/2014/main" id="{14DD2D86-3AF7-45FE-8D7E-C9BEC9076BAA}"/>
              </a:ext>
            </a:extLst>
          </p:cNvPr>
          <p:cNvSpPr txBox="1"/>
          <p:nvPr/>
        </p:nvSpPr>
        <p:spPr>
          <a:xfrm>
            <a:off x="286512" y="1709404"/>
            <a:ext cx="4620768" cy="954107"/>
          </a:xfrm>
          <a:prstGeom prst="rect">
            <a:avLst/>
          </a:prstGeom>
          <a:noFill/>
        </p:spPr>
        <p:txBody>
          <a:bodyPr wrap="square">
            <a:spAutoFit/>
          </a:bodyPr>
          <a:lstStyle/>
          <a:p>
            <a:r>
              <a:rPr lang="en-US" sz="2800" dirty="0"/>
              <a:t>6. Cruelty towards “the other” </a:t>
            </a:r>
          </a:p>
        </p:txBody>
      </p:sp>
      <p:sp>
        <p:nvSpPr>
          <p:cNvPr id="2" name="TextBox 1">
            <a:extLst>
              <a:ext uri="{FF2B5EF4-FFF2-40B4-BE49-F238E27FC236}">
                <a16:creationId xmlns:a16="http://schemas.microsoft.com/office/drawing/2014/main" id="{4D518461-F029-4892-831E-4F0031E4FF58}"/>
              </a:ext>
            </a:extLst>
          </p:cNvPr>
          <p:cNvSpPr txBox="1"/>
          <p:nvPr/>
        </p:nvSpPr>
        <p:spPr>
          <a:xfrm>
            <a:off x="3108961" y="2335712"/>
            <a:ext cx="5937504"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Throughout Roman history, we see Romans painting themselves are culturally superior to others</a:t>
            </a:r>
          </a:p>
          <a:p>
            <a:pPr marL="742950" lvl="1" indent="-285750">
              <a:buFont typeface="Arial" panose="020B0604020202020204" pitchFamily="34" charset="0"/>
              <a:buChar char="•"/>
            </a:pPr>
            <a:r>
              <a:rPr lang="en-US" sz="1600" dirty="0"/>
              <a:t>Cato wished for a return to traditional Roman values</a:t>
            </a:r>
          </a:p>
          <a:p>
            <a:pPr marL="1200150" lvl="2" indent="-285750">
              <a:buFont typeface="Arial" panose="020B0604020202020204" pitchFamily="34" charset="0"/>
              <a:buChar char="•"/>
            </a:pPr>
            <a:r>
              <a:rPr lang="en-US" sz="1600" dirty="0"/>
              <a:t>“Greeks ‘will corrupt everything’”</a:t>
            </a:r>
            <a:r>
              <a:rPr lang="en-US" sz="1600" baseline="30000" dirty="0"/>
              <a:t> 1 </a:t>
            </a:r>
          </a:p>
          <a:p>
            <a:pPr marL="1200150" lvl="2" indent="-285750">
              <a:buFont typeface="Arial" panose="020B0604020202020204" pitchFamily="34" charset="0"/>
              <a:buChar char="•"/>
            </a:pPr>
            <a:r>
              <a:rPr lang="en-US" sz="1600" dirty="0"/>
              <a:t>.</a:t>
            </a:r>
            <a:r>
              <a:rPr lang="en-US" sz="1600" baseline="30000" dirty="0"/>
              <a:t> </a:t>
            </a:r>
            <a:r>
              <a:rPr lang="en-US" sz="1600" dirty="0"/>
              <a:t>“Romans would lose their empire when they began to be ‘infected with Greek literature’”</a:t>
            </a:r>
            <a:r>
              <a:rPr lang="en-US" sz="1600" baseline="30000" dirty="0"/>
              <a:t>2</a:t>
            </a:r>
          </a:p>
          <a:p>
            <a:pPr marL="742950" lvl="1" indent="-285750">
              <a:buFont typeface="Arial" panose="020B0604020202020204" pitchFamily="34" charset="0"/>
              <a:buChar char="•"/>
            </a:pPr>
            <a:r>
              <a:rPr lang="en-US" sz="1600" dirty="0"/>
              <a:t>Visigoths at the border</a:t>
            </a:r>
          </a:p>
          <a:p>
            <a:pPr marL="1200150" lvl="2" indent="-285750">
              <a:buFont typeface="Arial" panose="020B0604020202020204" pitchFamily="34" charset="0"/>
              <a:buChar char="•"/>
            </a:pPr>
            <a:r>
              <a:rPr lang="en-US" sz="1600" dirty="0"/>
              <a:t>A large group of Visigoth migrants were permitted to cross into Roman territory but were treated poorly upon arrival</a:t>
            </a:r>
          </a:p>
          <a:p>
            <a:pPr marL="1657350" lvl="3" indent="-285750">
              <a:buFont typeface="Arial" panose="020B0604020202020204" pitchFamily="34" charset="0"/>
              <a:buChar char="•"/>
            </a:pPr>
            <a:r>
              <a:rPr lang="en-US" sz="1600" dirty="0"/>
              <a:t>Lack of food for migrants</a:t>
            </a:r>
          </a:p>
          <a:p>
            <a:pPr marL="1657350" lvl="3" indent="-285750">
              <a:buFont typeface="Arial" panose="020B0604020202020204" pitchFamily="34" charset="0"/>
              <a:buChar char="•"/>
            </a:pPr>
            <a:r>
              <a:rPr lang="en-US" sz="1600" dirty="0"/>
              <a:t>Hostility with leaders of the migrants</a:t>
            </a:r>
          </a:p>
          <a:p>
            <a:pPr marL="1200150" lvl="2" indent="-285750">
              <a:buFont typeface="Arial" panose="020B0604020202020204" pitchFamily="34" charset="0"/>
              <a:buChar char="•"/>
            </a:pPr>
            <a:r>
              <a:rPr lang="en-US" sz="1600" dirty="0"/>
              <a:t>Riots broke out, contributing to the fall</a:t>
            </a:r>
          </a:p>
        </p:txBody>
      </p:sp>
      <p:sp>
        <p:nvSpPr>
          <p:cNvPr id="4" name="TextBox 3">
            <a:extLst>
              <a:ext uri="{FF2B5EF4-FFF2-40B4-BE49-F238E27FC236}">
                <a16:creationId xmlns:a16="http://schemas.microsoft.com/office/drawing/2014/main" id="{6C47FAF5-E4B6-45A7-A60D-64A11F95F5C9}"/>
              </a:ext>
            </a:extLst>
          </p:cNvPr>
          <p:cNvSpPr txBox="1"/>
          <p:nvPr/>
        </p:nvSpPr>
        <p:spPr>
          <a:xfrm>
            <a:off x="526373" y="6258491"/>
            <a:ext cx="7437120" cy="830997"/>
          </a:xfrm>
          <a:prstGeom prst="rect">
            <a:avLst/>
          </a:prstGeom>
          <a:noFill/>
        </p:spPr>
        <p:txBody>
          <a:bodyPr wrap="square" rtlCol="0">
            <a:spAutoFit/>
          </a:bodyPr>
          <a:lstStyle/>
          <a:p>
            <a:pPr marL="228600" indent="-228600">
              <a:buAutoNum type="arabicPeriod"/>
            </a:pPr>
            <a:r>
              <a:rPr lang="en-US" sz="1000" dirty="0">
                <a:effectLst/>
              </a:rPr>
              <a:t>Watts, Edward Jay. </a:t>
            </a:r>
            <a:r>
              <a:rPr lang="en-US" sz="1000" i="1" dirty="0">
                <a:effectLst/>
              </a:rPr>
              <a:t>The Eternal Decline and Fall of Rome: The History of a Dangerous Idea</a:t>
            </a:r>
            <a:r>
              <a:rPr lang="en-US" sz="1000" dirty="0">
                <a:effectLst/>
              </a:rPr>
              <a:t>. Oxford University Press, 2021. </a:t>
            </a:r>
            <a:r>
              <a:rPr lang="en-US" sz="1000" dirty="0"/>
              <a:t>10</a:t>
            </a:r>
            <a:endParaRPr lang="en-US" sz="1000" dirty="0">
              <a:effectLst/>
            </a:endParaRPr>
          </a:p>
          <a:p>
            <a:pPr marL="228600" indent="-228600">
              <a:buAutoNum type="arabicPeriod"/>
            </a:pPr>
            <a:r>
              <a:rPr lang="en-US" sz="1000" dirty="0">
                <a:effectLst/>
              </a:rPr>
              <a:t>Ibid.10</a:t>
            </a:r>
          </a:p>
          <a:p>
            <a:endParaRPr lang="en-US" dirty="0"/>
          </a:p>
        </p:txBody>
      </p:sp>
      <p:pic>
        <p:nvPicPr>
          <p:cNvPr id="5122" name="Picture 2" descr="Heritage History: Visigoth Wars">
            <a:extLst>
              <a:ext uri="{FF2B5EF4-FFF2-40B4-BE49-F238E27FC236}">
                <a16:creationId xmlns:a16="http://schemas.microsoft.com/office/drawing/2014/main" id="{93DF65C9-56DA-40F0-A71D-C1F84814B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2931"/>
            <a:ext cx="3613869" cy="203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39278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order crisis conditions for migrants, according to a lawyer who's  volunteered there for years.">
            <a:extLst>
              <a:ext uri="{FF2B5EF4-FFF2-40B4-BE49-F238E27FC236}">
                <a16:creationId xmlns:a16="http://schemas.microsoft.com/office/drawing/2014/main" id="{B644DEAC-A130-4F98-A143-2C9C9CF74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94" y="2862604"/>
            <a:ext cx="4180935" cy="278729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t's not just Trump – the US is gripped by anti-Muslim hysteria | Moustafa  Bayoumi | The Guardian">
            <a:extLst>
              <a:ext uri="{FF2B5EF4-FFF2-40B4-BE49-F238E27FC236}">
                <a16:creationId xmlns:a16="http://schemas.microsoft.com/office/drawing/2014/main" id="{6AE9A770-4E9E-4403-B733-8C87709CE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771" y="2862604"/>
            <a:ext cx="4569535" cy="274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6878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57200" y="1156620"/>
            <a:ext cx="8229600" cy="3628099"/>
          </a:xfrm>
        </p:spPr>
        <p:txBody>
          <a:bodyPr lIns="91440" tIns="45720" rIns="91440" bIns="45720" anchor="t"/>
          <a:lstStyle/>
          <a:p>
            <a:endParaRPr lang="en-US" sz="2400" b="1" dirty="0">
              <a:cs typeface="Arial"/>
            </a:endParaRPr>
          </a:p>
          <a:p>
            <a:endParaRPr lang="en-US" sz="2400" dirty="0"/>
          </a:p>
          <a:p>
            <a:pPr fontAlgn="base"/>
            <a:r>
              <a:rPr lang="en-US" dirty="0"/>
              <a:t>​</a:t>
            </a:r>
          </a:p>
          <a:p>
            <a:endParaRPr lang="en-US" dirty="0">
              <a:solidFill>
                <a:schemeClr val="tx1">
                  <a:lumMod val="65000"/>
                  <a:lumOff val="35000"/>
                </a:schemeClr>
              </a:solidFill>
            </a:endParaRPr>
          </a:p>
        </p:txBody>
      </p:sp>
      <p:sp>
        <p:nvSpPr>
          <p:cNvPr id="3" name="TextBox 2">
            <a:extLst>
              <a:ext uri="{FF2B5EF4-FFF2-40B4-BE49-F238E27FC236}">
                <a16:creationId xmlns:a16="http://schemas.microsoft.com/office/drawing/2014/main" id="{A4F07A3D-00E7-462F-A61E-7007C3E8D161}"/>
              </a:ext>
            </a:extLst>
          </p:cNvPr>
          <p:cNvSpPr txBox="1"/>
          <p:nvPr/>
        </p:nvSpPr>
        <p:spPr>
          <a:xfrm>
            <a:off x="457200" y="1450848"/>
            <a:ext cx="5334000" cy="707886"/>
          </a:xfrm>
          <a:prstGeom prst="rect">
            <a:avLst/>
          </a:prstGeom>
          <a:noFill/>
        </p:spPr>
        <p:txBody>
          <a:bodyPr wrap="square" rtlCol="0">
            <a:spAutoFit/>
          </a:bodyPr>
          <a:lstStyle/>
          <a:p>
            <a:r>
              <a:rPr lang="en-US" sz="4000" dirty="0"/>
              <a:t>Opening Questions</a:t>
            </a:r>
          </a:p>
        </p:txBody>
      </p:sp>
      <p:sp>
        <p:nvSpPr>
          <p:cNvPr id="4" name="TextBox 3">
            <a:extLst>
              <a:ext uri="{FF2B5EF4-FFF2-40B4-BE49-F238E27FC236}">
                <a16:creationId xmlns:a16="http://schemas.microsoft.com/office/drawing/2014/main" id="{A412270F-1E83-40F0-924E-41CB90123F00}"/>
              </a:ext>
            </a:extLst>
          </p:cNvPr>
          <p:cNvSpPr txBox="1"/>
          <p:nvPr/>
        </p:nvSpPr>
        <p:spPr>
          <a:xfrm>
            <a:off x="1078992" y="2859953"/>
            <a:ext cx="6333744"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effectLst/>
                <a:latin typeface="Cambria" panose="02040503050406030204" pitchFamily="18" charset="0"/>
                <a:ea typeface="MS Mincho" panose="02020609040205080304" pitchFamily="49" charset="-128"/>
                <a:cs typeface="Times New Roman" panose="02020603050405020304" pitchFamily="18" charset="0"/>
              </a:rPr>
              <a:t>What do you know about Rome?</a:t>
            </a:r>
            <a:endParaRPr lang="en-US" sz="3600" dirty="0"/>
          </a:p>
        </p:txBody>
      </p:sp>
      <p:sp>
        <p:nvSpPr>
          <p:cNvPr id="6" name="TextBox 5">
            <a:extLst>
              <a:ext uri="{FF2B5EF4-FFF2-40B4-BE49-F238E27FC236}">
                <a16:creationId xmlns:a16="http://schemas.microsoft.com/office/drawing/2014/main" id="{C8E22C0A-735E-4C7B-B4CE-18E7DC3EFE94}"/>
              </a:ext>
            </a:extLst>
          </p:cNvPr>
          <p:cNvSpPr txBox="1"/>
          <p:nvPr/>
        </p:nvSpPr>
        <p:spPr>
          <a:xfrm>
            <a:off x="1060704" y="4462106"/>
            <a:ext cx="6595872" cy="1754326"/>
          </a:xfrm>
          <a:prstGeom prst="rect">
            <a:avLst/>
          </a:prstGeom>
          <a:noFill/>
        </p:spPr>
        <p:txBody>
          <a:bodyPr wrap="square">
            <a:spAutoFit/>
          </a:bodyPr>
          <a:lstStyle/>
          <a:p>
            <a:pPr marL="571500" indent="-571500">
              <a:buFont typeface="Arial" panose="020B0604020202020204" pitchFamily="34" charset="0"/>
              <a:buChar char="•"/>
            </a:pPr>
            <a:r>
              <a:rPr lang="en-US" sz="3600" dirty="0">
                <a:effectLst/>
                <a:latin typeface="Cambria" panose="02040503050406030204" pitchFamily="18" charset="0"/>
                <a:ea typeface="MS Mincho" panose="02020609040205080304" pitchFamily="49" charset="-128"/>
                <a:cs typeface="Times New Roman" panose="02020603050405020304" pitchFamily="18" charset="0"/>
              </a:rPr>
              <a:t>Have you ever heard the United States compared to Rome? How?</a:t>
            </a:r>
            <a:endParaRPr lang="en-US" sz="3600" dirty="0"/>
          </a:p>
        </p:txBody>
      </p:sp>
    </p:spTree>
    <p:extLst>
      <p:ext uri="{BB962C8B-B14F-4D97-AF65-F5344CB8AC3E}">
        <p14:creationId xmlns:p14="http://schemas.microsoft.com/office/powerpoint/2010/main" val="388986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E7C52E-619F-4244-863C-A05E8E340495}"/>
              </a:ext>
            </a:extLst>
          </p:cNvPr>
          <p:cNvSpPr>
            <a:spLocks noGrp="1"/>
          </p:cNvSpPr>
          <p:nvPr>
            <p:ph type="title"/>
          </p:nvPr>
        </p:nvSpPr>
        <p:spPr>
          <a:xfrm>
            <a:off x="4244933" y="903306"/>
            <a:ext cx="4801532" cy="508313"/>
          </a:xfrm>
        </p:spPr>
        <p:txBody>
          <a:bodyPr>
            <a:normAutofit fontScale="90000"/>
          </a:bodyPr>
          <a:lstStyle/>
          <a:p>
            <a:r>
              <a:rPr lang="en-US" dirty="0"/>
              <a:t>Reasons for the Fall</a:t>
            </a:r>
          </a:p>
        </p:txBody>
      </p:sp>
      <p:sp>
        <p:nvSpPr>
          <p:cNvPr id="7" name="TextBox 6">
            <a:extLst>
              <a:ext uri="{FF2B5EF4-FFF2-40B4-BE49-F238E27FC236}">
                <a16:creationId xmlns:a16="http://schemas.microsoft.com/office/drawing/2014/main" id="{14DD2D86-3AF7-45FE-8D7E-C9BEC9076BAA}"/>
              </a:ext>
            </a:extLst>
          </p:cNvPr>
          <p:cNvSpPr txBox="1"/>
          <p:nvPr/>
        </p:nvSpPr>
        <p:spPr>
          <a:xfrm>
            <a:off x="286512" y="1709404"/>
            <a:ext cx="4620768" cy="523220"/>
          </a:xfrm>
          <a:prstGeom prst="rect">
            <a:avLst/>
          </a:prstGeom>
          <a:noFill/>
        </p:spPr>
        <p:txBody>
          <a:bodyPr wrap="square">
            <a:spAutoFit/>
          </a:bodyPr>
          <a:lstStyle/>
          <a:p>
            <a:r>
              <a:rPr lang="en-US" sz="2800" dirty="0"/>
              <a:t>7. Economic Ruin</a:t>
            </a:r>
          </a:p>
        </p:txBody>
      </p:sp>
      <p:sp>
        <p:nvSpPr>
          <p:cNvPr id="2" name="TextBox 1">
            <a:extLst>
              <a:ext uri="{FF2B5EF4-FFF2-40B4-BE49-F238E27FC236}">
                <a16:creationId xmlns:a16="http://schemas.microsoft.com/office/drawing/2014/main" id="{80D4B354-E983-4412-9DFB-327AE461AC61}"/>
              </a:ext>
            </a:extLst>
          </p:cNvPr>
          <p:cNvSpPr txBox="1"/>
          <p:nvPr/>
        </p:nvSpPr>
        <p:spPr>
          <a:xfrm>
            <a:off x="97536" y="2895600"/>
            <a:ext cx="419608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Rome’s crumbling infrastructure and heavy deficit spending contributed to its downfall</a:t>
            </a:r>
          </a:p>
          <a:p>
            <a:pPr marL="285750" indent="-285750">
              <a:buFont typeface="Arial" panose="020B0604020202020204" pitchFamily="34" charset="0"/>
              <a:buChar char="•"/>
            </a:pPr>
            <a:r>
              <a:rPr lang="en-US" dirty="0"/>
              <a:t>Rome had a heavy reliance on slave labor</a:t>
            </a:r>
          </a:p>
          <a:p>
            <a:pPr marL="742950" lvl="1" indent="-285750">
              <a:buFont typeface="Arial" panose="020B0604020202020204" pitchFamily="34" charset="0"/>
              <a:buChar char="•"/>
            </a:pPr>
            <a:r>
              <a:rPr lang="en-US" dirty="0"/>
              <a:t>Without aggressive wars, its labor pool shrunk, and it did not have enough workers</a:t>
            </a:r>
          </a:p>
          <a:p>
            <a:pPr marL="285750" indent="-285750">
              <a:buFont typeface="Arial" panose="020B0604020202020204" pitchFamily="34" charset="0"/>
              <a:buChar char="•"/>
            </a:pPr>
            <a:r>
              <a:rPr lang="en-US" dirty="0"/>
              <a:t>To avoid taxes, wealthy elites fled to the countryside and other small nations</a:t>
            </a:r>
          </a:p>
          <a:p>
            <a:pPr marL="742950" lvl="1" indent="-285750">
              <a:buFont typeface="Arial" panose="020B0604020202020204" pitchFamily="34" charset="0"/>
              <a:buChar char="•"/>
            </a:pPr>
            <a:endParaRPr lang="en-US" dirty="0"/>
          </a:p>
        </p:txBody>
      </p:sp>
      <p:pic>
        <p:nvPicPr>
          <p:cNvPr id="11266" name="Picture 2" descr="New Data Reveal the Hidden Mechanisms of the Collapse of the Roman Empire -  Resilience">
            <a:extLst>
              <a:ext uri="{FF2B5EF4-FFF2-40B4-BE49-F238E27FC236}">
                <a16:creationId xmlns:a16="http://schemas.microsoft.com/office/drawing/2014/main" id="{DA4B2574-E382-48D4-B796-36A5854AE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933" y="2895600"/>
            <a:ext cx="4801532" cy="28377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9222F5-3BD1-48DF-902F-DA0C579ACC44}"/>
              </a:ext>
            </a:extLst>
          </p:cNvPr>
          <p:cNvSpPr txBox="1"/>
          <p:nvPr/>
        </p:nvSpPr>
        <p:spPr>
          <a:xfrm>
            <a:off x="4417315" y="5657671"/>
            <a:ext cx="4629150" cy="461665"/>
          </a:xfrm>
          <a:prstGeom prst="rect">
            <a:avLst/>
          </a:prstGeom>
          <a:noFill/>
        </p:spPr>
        <p:txBody>
          <a:bodyPr wrap="square">
            <a:spAutoFit/>
          </a:bodyPr>
          <a:lstStyle/>
          <a:p>
            <a:r>
              <a:rPr lang="en-US" sz="1200" dirty="0"/>
              <a:t>https://www.resilience.org/stories/2018-05-29/new-data-reveal-the-hidden-mechanisms-of-the-collapse-of-the-roman-empire/</a:t>
            </a:r>
          </a:p>
        </p:txBody>
      </p:sp>
    </p:spTree>
    <p:extLst>
      <p:ext uri="{BB962C8B-B14F-4D97-AF65-F5344CB8AC3E}">
        <p14:creationId xmlns:p14="http://schemas.microsoft.com/office/powerpoint/2010/main" val="398659896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member when Trump vowed to end 'American carnage'? - The Boston Globe">
            <a:hlinkClick r:id="rId2"/>
            <a:extLst>
              <a:ext uri="{FF2B5EF4-FFF2-40B4-BE49-F238E27FC236}">
                <a16:creationId xmlns:a16="http://schemas.microsoft.com/office/drawing/2014/main" id="{BE49959E-47A7-4CE2-9DA2-6CB9B5F0CB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390"/>
          <a:stretch/>
        </p:blipFill>
        <p:spPr bwMode="auto">
          <a:xfrm>
            <a:off x="890843" y="1734522"/>
            <a:ext cx="7194020" cy="4417350"/>
          </a:xfrm>
          <a:prstGeom prst="rect">
            <a:avLst/>
          </a:prstGeom>
          <a:solidFill>
            <a:srgbClr val="FFFFFF"/>
          </a:solidFill>
          <a:ln>
            <a:solidFill>
              <a:srgbClr val="FFFFFF"/>
            </a:solidFill>
          </a:ln>
        </p:spPr>
      </p:pic>
      <p:sp>
        <p:nvSpPr>
          <p:cNvPr id="4" name="Title 3">
            <a:extLst>
              <a:ext uri="{FF2B5EF4-FFF2-40B4-BE49-F238E27FC236}">
                <a16:creationId xmlns:a16="http://schemas.microsoft.com/office/drawing/2014/main" id="{19E17AC5-B353-440C-AB7B-2D761C79E258}"/>
              </a:ext>
            </a:extLst>
          </p:cNvPr>
          <p:cNvSpPr>
            <a:spLocks noGrp="1"/>
          </p:cNvSpPr>
          <p:nvPr>
            <p:ph type="title"/>
          </p:nvPr>
        </p:nvSpPr>
        <p:spPr>
          <a:xfrm>
            <a:off x="306916" y="1208106"/>
            <a:ext cx="4658783" cy="508313"/>
          </a:xfrm>
        </p:spPr>
        <p:txBody>
          <a:bodyPr anchor="ctr">
            <a:noAutofit/>
          </a:bodyPr>
          <a:lstStyle/>
          <a:p>
            <a:pPr>
              <a:lnSpc>
                <a:spcPct val="90000"/>
              </a:lnSpc>
            </a:pPr>
            <a:r>
              <a:rPr lang="en-US" sz="1800" dirty="0"/>
              <a:t>American Carnage Speech: Donald Trump</a:t>
            </a:r>
          </a:p>
        </p:txBody>
      </p:sp>
    </p:spTree>
    <p:extLst>
      <p:ext uri="{BB962C8B-B14F-4D97-AF65-F5344CB8AC3E}">
        <p14:creationId xmlns:p14="http://schemas.microsoft.com/office/powerpoint/2010/main" val="3822724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BEC121-1773-43E6-B34B-9B1053B70B4C}"/>
              </a:ext>
            </a:extLst>
          </p:cNvPr>
          <p:cNvSpPr>
            <a:spLocks noGrp="1"/>
          </p:cNvSpPr>
          <p:nvPr>
            <p:ph type="title"/>
          </p:nvPr>
        </p:nvSpPr>
        <p:spPr>
          <a:xfrm>
            <a:off x="306916" y="1208106"/>
            <a:ext cx="5465234" cy="508313"/>
          </a:xfrm>
        </p:spPr>
        <p:txBody>
          <a:bodyPr>
            <a:normAutofit fontScale="90000"/>
          </a:bodyPr>
          <a:lstStyle/>
          <a:p>
            <a:r>
              <a:rPr lang="en-US" dirty="0"/>
              <a:t>Four Corner Debate</a:t>
            </a:r>
          </a:p>
        </p:txBody>
      </p:sp>
      <p:sp>
        <p:nvSpPr>
          <p:cNvPr id="5" name="TextBox 4">
            <a:extLst>
              <a:ext uri="{FF2B5EF4-FFF2-40B4-BE49-F238E27FC236}">
                <a16:creationId xmlns:a16="http://schemas.microsoft.com/office/drawing/2014/main" id="{1B5C1740-8010-4156-8EB9-2FD626EB88FE}"/>
              </a:ext>
            </a:extLst>
          </p:cNvPr>
          <p:cNvSpPr txBox="1"/>
          <p:nvPr/>
        </p:nvSpPr>
        <p:spPr>
          <a:xfrm>
            <a:off x="306916" y="2400300"/>
            <a:ext cx="2874434" cy="461665"/>
          </a:xfrm>
          <a:prstGeom prst="rect">
            <a:avLst/>
          </a:prstGeom>
          <a:noFill/>
        </p:spPr>
        <p:txBody>
          <a:bodyPr wrap="square" rtlCol="0">
            <a:spAutoFit/>
          </a:bodyPr>
          <a:lstStyle/>
          <a:p>
            <a:r>
              <a:rPr lang="en-US" sz="2400" dirty="0"/>
              <a:t>Strongly Agree</a:t>
            </a:r>
          </a:p>
        </p:txBody>
      </p:sp>
      <p:sp>
        <p:nvSpPr>
          <p:cNvPr id="6" name="TextBox 5">
            <a:extLst>
              <a:ext uri="{FF2B5EF4-FFF2-40B4-BE49-F238E27FC236}">
                <a16:creationId xmlns:a16="http://schemas.microsoft.com/office/drawing/2014/main" id="{A5A5D632-AA01-4DBD-AA7F-1C531EC070F7}"/>
              </a:ext>
            </a:extLst>
          </p:cNvPr>
          <p:cNvSpPr txBox="1"/>
          <p:nvPr/>
        </p:nvSpPr>
        <p:spPr>
          <a:xfrm>
            <a:off x="6180666" y="2325553"/>
            <a:ext cx="2874434" cy="461665"/>
          </a:xfrm>
          <a:prstGeom prst="rect">
            <a:avLst/>
          </a:prstGeom>
          <a:noFill/>
        </p:spPr>
        <p:txBody>
          <a:bodyPr wrap="square" rtlCol="0">
            <a:spAutoFit/>
          </a:bodyPr>
          <a:lstStyle/>
          <a:p>
            <a:r>
              <a:rPr lang="en-US" sz="2400" dirty="0"/>
              <a:t>Strongly Disagree</a:t>
            </a:r>
          </a:p>
        </p:txBody>
      </p:sp>
      <p:sp>
        <p:nvSpPr>
          <p:cNvPr id="8" name="TextBox 7">
            <a:extLst>
              <a:ext uri="{FF2B5EF4-FFF2-40B4-BE49-F238E27FC236}">
                <a16:creationId xmlns:a16="http://schemas.microsoft.com/office/drawing/2014/main" id="{1D66DE75-029F-4880-97D7-435518F881FB}"/>
              </a:ext>
            </a:extLst>
          </p:cNvPr>
          <p:cNvSpPr txBox="1"/>
          <p:nvPr/>
        </p:nvSpPr>
        <p:spPr>
          <a:xfrm>
            <a:off x="701146" y="5649894"/>
            <a:ext cx="4676774" cy="461665"/>
          </a:xfrm>
          <a:prstGeom prst="rect">
            <a:avLst/>
          </a:prstGeom>
          <a:noFill/>
        </p:spPr>
        <p:txBody>
          <a:bodyPr wrap="square">
            <a:spAutoFit/>
          </a:bodyPr>
          <a:lstStyle/>
          <a:p>
            <a:r>
              <a:rPr lang="en-US" sz="2400" dirty="0"/>
              <a:t>Agree</a:t>
            </a:r>
          </a:p>
        </p:txBody>
      </p:sp>
      <p:sp>
        <p:nvSpPr>
          <p:cNvPr id="10" name="TextBox 9">
            <a:extLst>
              <a:ext uri="{FF2B5EF4-FFF2-40B4-BE49-F238E27FC236}">
                <a16:creationId xmlns:a16="http://schemas.microsoft.com/office/drawing/2014/main" id="{499AB620-9038-436B-84A4-21D8302EBBB5}"/>
              </a:ext>
            </a:extLst>
          </p:cNvPr>
          <p:cNvSpPr txBox="1"/>
          <p:nvPr/>
        </p:nvSpPr>
        <p:spPr>
          <a:xfrm>
            <a:off x="6692900" y="5640848"/>
            <a:ext cx="1600200" cy="461665"/>
          </a:xfrm>
          <a:prstGeom prst="rect">
            <a:avLst/>
          </a:prstGeom>
          <a:noFill/>
        </p:spPr>
        <p:txBody>
          <a:bodyPr wrap="square">
            <a:spAutoFit/>
          </a:bodyPr>
          <a:lstStyle/>
          <a:p>
            <a:r>
              <a:rPr lang="en-US" sz="2400" dirty="0"/>
              <a:t>Disagree</a:t>
            </a:r>
          </a:p>
        </p:txBody>
      </p:sp>
      <p:sp>
        <p:nvSpPr>
          <p:cNvPr id="11" name="TextBox 10">
            <a:extLst>
              <a:ext uri="{FF2B5EF4-FFF2-40B4-BE49-F238E27FC236}">
                <a16:creationId xmlns:a16="http://schemas.microsoft.com/office/drawing/2014/main" id="{EF7F7E6C-EA41-4D4C-8752-81810DA7E188}"/>
              </a:ext>
            </a:extLst>
          </p:cNvPr>
          <p:cNvSpPr txBox="1"/>
          <p:nvPr/>
        </p:nvSpPr>
        <p:spPr>
          <a:xfrm>
            <a:off x="2710920" y="3396352"/>
            <a:ext cx="3670300" cy="1200329"/>
          </a:xfrm>
          <a:prstGeom prst="rect">
            <a:avLst/>
          </a:prstGeom>
          <a:noFill/>
        </p:spPr>
        <p:txBody>
          <a:bodyPr wrap="square" rtlCol="0">
            <a:spAutoFit/>
          </a:bodyPr>
          <a:lstStyle/>
          <a:p>
            <a:pPr algn="ctr"/>
            <a:r>
              <a:rPr lang="en-US" sz="2400" dirty="0">
                <a:effectLst/>
                <a:latin typeface="Cambria" panose="02040503050406030204" pitchFamily="18" charset="0"/>
                <a:ea typeface="MS Mincho" panose="02020609040205080304" pitchFamily="49" charset="-128"/>
                <a:cs typeface="Times New Roman" panose="02020603050405020304" pitchFamily="18" charset="0"/>
              </a:rPr>
              <a:t>America is following in the path of the declining Roman Empire</a:t>
            </a:r>
            <a:endParaRPr lang="en-US" sz="2400" dirty="0"/>
          </a:p>
        </p:txBody>
      </p:sp>
    </p:spTree>
    <p:extLst>
      <p:ext uri="{BB962C8B-B14F-4D97-AF65-F5344CB8AC3E}">
        <p14:creationId xmlns:p14="http://schemas.microsoft.com/office/powerpoint/2010/main" val="1675215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CDD68-380A-401A-B2B9-777D31D66D87}"/>
              </a:ext>
            </a:extLst>
          </p:cNvPr>
          <p:cNvSpPr>
            <a:spLocks noGrp="1"/>
          </p:cNvSpPr>
          <p:nvPr>
            <p:ph type="title"/>
          </p:nvPr>
        </p:nvSpPr>
        <p:spPr/>
        <p:txBody>
          <a:bodyPr>
            <a:normAutofit fontScale="90000"/>
          </a:bodyPr>
          <a:lstStyle/>
          <a:p>
            <a:r>
              <a:rPr lang="en-US" dirty="0"/>
              <a:t>Exit Ticket</a:t>
            </a:r>
          </a:p>
        </p:txBody>
      </p:sp>
      <p:sp>
        <p:nvSpPr>
          <p:cNvPr id="6" name="TextBox 5">
            <a:extLst>
              <a:ext uri="{FF2B5EF4-FFF2-40B4-BE49-F238E27FC236}">
                <a16:creationId xmlns:a16="http://schemas.microsoft.com/office/drawing/2014/main" id="{40A3D771-7174-4FD8-8515-D5532D8A6090}"/>
              </a:ext>
            </a:extLst>
          </p:cNvPr>
          <p:cNvSpPr txBox="1"/>
          <p:nvPr/>
        </p:nvSpPr>
        <p:spPr>
          <a:xfrm>
            <a:off x="863600" y="2677636"/>
            <a:ext cx="7213600" cy="3046988"/>
          </a:xfrm>
          <a:prstGeom prst="rect">
            <a:avLst/>
          </a:prstGeom>
          <a:noFill/>
        </p:spPr>
        <p:txBody>
          <a:bodyPr wrap="square">
            <a:spAutoFit/>
          </a:bodyPr>
          <a:lstStyle/>
          <a:p>
            <a:pPr marR="0" lvl="2">
              <a:spcBef>
                <a:spcPts val="0"/>
              </a:spcBef>
              <a:spcAft>
                <a:spcPts val="0"/>
              </a:spcAft>
            </a:pPr>
            <a:r>
              <a:rPr lang="en-US" sz="3200" dirty="0">
                <a:effectLst/>
                <a:latin typeface="Cambria" panose="02040503050406030204" pitchFamily="18" charset="0"/>
                <a:ea typeface="MS Mincho" panose="02020609040205080304" pitchFamily="49" charset="-128"/>
                <a:cs typeface="Times New Roman" panose="02020603050405020304" pitchFamily="18" charset="0"/>
              </a:rPr>
              <a:t>In what way is the political leadership America most closely following the political climate during the decline of Rome? In what way is modern America most different from Rome before its fall?</a:t>
            </a:r>
          </a:p>
        </p:txBody>
      </p:sp>
    </p:spTree>
    <p:extLst>
      <p:ext uri="{BB962C8B-B14F-4D97-AF65-F5344CB8AC3E}">
        <p14:creationId xmlns:p14="http://schemas.microsoft.com/office/powerpoint/2010/main" val="59999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57200" y="1156620"/>
            <a:ext cx="8229600" cy="3628099"/>
          </a:xfrm>
        </p:spPr>
        <p:txBody>
          <a:bodyPr lIns="91440" tIns="45720" rIns="91440" bIns="45720" anchor="t"/>
          <a:lstStyle/>
          <a:p>
            <a:endParaRPr lang="en-US" sz="2400" b="1" dirty="0">
              <a:cs typeface="Arial"/>
            </a:endParaRPr>
          </a:p>
          <a:p>
            <a:endParaRPr lang="en-US" sz="2400" dirty="0"/>
          </a:p>
          <a:p>
            <a:pPr fontAlgn="base"/>
            <a:r>
              <a:rPr lang="en-US" dirty="0"/>
              <a:t>​</a:t>
            </a:r>
          </a:p>
          <a:p>
            <a:endParaRPr lang="en-US" dirty="0">
              <a:solidFill>
                <a:schemeClr val="tx1">
                  <a:lumMod val="65000"/>
                  <a:lumOff val="35000"/>
                </a:schemeClr>
              </a:solidFill>
            </a:endParaRPr>
          </a:p>
        </p:txBody>
      </p:sp>
      <p:sp>
        <p:nvSpPr>
          <p:cNvPr id="3" name="TextBox 2">
            <a:extLst>
              <a:ext uri="{FF2B5EF4-FFF2-40B4-BE49-F238E27FC236}">
                <a16:creationId xmlns:a16="http://schemas.microsoft.com/office/drawing/2014/main" id="{A4F07A3D-00E7-462F-A61E-7007C3E8D161}"/>
              </a:ext>
            </a:extLst>
          </p:cNvPr>
          <p:cNvSpPr txBox="1"/>
          <p:nvPr/>
        </p:nvSpPr>
        <p:spPr>
          <a:xfrm>
            <a:off x="457200" y="1450848"/>
            <a:ext cx="5334000" cy="707886"/>
          </a:xfrm>
          <a:prstGeom prst="rect">
            <a:avLst/>
          </a:prstGeom>
          <a:noFill/>
        </p:spPr>
        <p:txBody>
          <a:bodyPr wrap="square" rtlCol="0">
            <a:spAutoFit/>
          </a:bodyPr>
          <a:lstStyle/>
          <a:p>
            <a:r>
              <a:rPr lang="en-US" sz="4000" dirty="0"/>
              <a:t>Compelling Question</a:t>
            </a:r>
          </a:p>
        </p:txBody>
      </p:sp>
      <p:sp>
        <p:nvSpPr>
          <p:cNvPr id="4" name="TextBox 3">
            <a:extLst>
              <a:ext uri="{FF2B5EF4-FFF2-40B4-BE49-F238E27FC236}">
                <a16:creationId xmlns:a16="http://schemas.microsoft.com/office/drawing/2014/main" id="{A412270F-1E83-40F0-924E-41CB90123F00}"/>
              </a:ext>
            </a:extLst>
          </p:cNvPr>
          <p:cNvSpPr txBox="1"/>
          <p:nvPr/>
        </p:nvSpPr>
        <p:spPr>
          <a:xfrm>
            <a:off x="1859280" y="3030393"/>
            <a:ext cx="5425440" cy="2862322"/>
          </a:xfrm>
          <a:prstGeom prst="rect">
            <a:avLst/>
          </a:prstGeom>
          <a:noFill/>
        </p:spPr>
        <p:txBody>
          <a:bodyPr wrap="square" rtlCol="0">
            <a:spAutoFit/>
          </a:bodyPr>
          <a:lstStyle/>
          <a:p>
            <a:pPr algn="ctr"/>
            <a:r>
              <a:rPr lang="en-US" sz="3600" dirty="0">
                <a:effectLst/>
                <a:latin typeface="Cambria" panose="02040503050406030204" pitchFamily="18" charset="0"/>
                <a:ea typeface="MS Mincho" panose="02020609040205080304" pitchFamily="49" charset="-128"/>
                <a:cs typeface="Times New Roman" panose="02020603050405020304" pitchFamily="18" charset="0"/>
              </a:rPr>
              <a:t>How can we compare the political leadership of modern America with the political culture of the declining Roman Empire?</a:t>
            </a:r>
            <a:endParaRPr lang="en-US" sz="3600" dirty="0"/>
          </a:p>
        </p:txBody>
      </p:sp>
    </p:spTree>
    <p:extLst>
      <p:ext uri="{BB962C8B-B14F-4D97-AF65-F5344CB8AC3E}">
        <p14:creationId xmlns:p14="http://schemas.microsoft.com/office/powerpoint/2010/main" val="329315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57200" y="1156620"/>
            <a:ext cx="8229600" cy="3628099"/>
          </a:xfrm>
        </p:spPr>
        <p:txBody>
          <a:bodyPr lIns="91440" tIns="45720" rIns="91440" bIns="45720" anchor="t"/>
          <a:lstStyle/>
          <a:p>
            <a:endParaRPr lang="en-US" sz="2400" b="1" dirty="0">
              <a:cs typeface="Arial"/>
            </a:endParaRPr>
          </a:p>
          <a:p>
            <a:endParaRPr lang="en-US" sz="2400" dirty="0"/>
          </a:p>
          <a:p>
            <a:pPr fontAlgn="base"/>
            <a:r>
              <a:rPr lang="en-US" dirty="0"/>
              <a:t>​</a:t>
            </a:r>
          </a:p>
          <a:p>
            <a:endParaRPr lang="en-US" dirty="0">
              <a:solidFill>
                <a:schemeClr val="tx1">
                  <a:lumMod val="65000"/>
                  <a:lumOff val="35000"/>
                </a:schemeClr>
              </a:solidFill>
            </a:endParaRPr>
          </a:p>
        </p:txBody>
      </p:sp>
      <p:sp>
        <p:nvSpPr>
          <p:cNvPr id="3" name="TextBox 2">
            <a:extLst>
              <a:ext uri="{FF2B5EF4-FFF2-40B4-BE49-F238E27FC236}">
                <a16:creationId xmlns:a16="http://schemas.microsoft.com/office/drawing/2014/main" id="{A4F07A3D-00E7-462F-A61E-7007C3E8D161}"/>
              </a:ext>
            </a:extLst>
          </p:cNvPr>
          <p:cNvSpPr txBox="1"/>
          <p:nvPr/>
        </p:nvSpPr>
        <p:spPr>
          <a:xfrm>
            <a:off x="457200" y="1450848"/>
            <a:ext cx="5334000" cy="707886"/>
          </a:xfrm>
          <a:prstGeom prst="rect">
            <a:avLst/>
          </a:prstGeom>
          <a:noFill/>
        </p:spPr>
        <p:txBody>
          <a:bodyPr wrap="square" rtlCol="0">
            <a:spAutoFit/>
          </a:bodyPr>
          <a:lstStyle/>
          <a:p>
            <a:r>
              <a:rPr lang="en-US" sz="4000" dirty="0"/>
              <a:t>Learning Objectives</a:t>
            </a:r>
          </a:p>
        </p:txBody>
      </p:sp>
      <p:sp>
        <p:nvSpPr>
          <p:cNvPr id="4" name="TextBox 3">
            <a:extLst>
              <a:ext uri="{FF2B5EF4-FFF2-40B4-BE49-F238E27FC236}">
                <a16:creationId xmlns:a16="http://schemas.microsoft.com/office/drawing/2014/main" id="{A412270F-1E83-40F0-924E-41CB90123F00}"/>
              </a:ext>
            </a:extLst>
          </p:cNvPr>
          <p:cNvSpPr txBox="1"/>
          <p:nvPr/>
        </p:nvSpPr>
        <p:spPr>
          <a:xfrm>
            <a:off x="292608" y="3030393"/>
            <a:ext cx="8692896"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SWBAT identify similarities and differences between modern America and Rome during its decline</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 typeface="Arial" panose="020B0604020202020204" pitchFamily="34" charset="0"/>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SWBAT argue whether or not America is following in the path of Rome</a:t>
            </a:r>
            <a:endParaRPr lang="en-US" sz="2800" dirty="0"/>
          </a:p>
        </p:txBody>
      </p:sp>
    </p:spTree>
    <p:extLst>
      <p:ext uri="{BB962C8B-B14F-4D97-AF65-F5344CB8AC3E}">
        <p14:creationId xmlns:p14="http://schemas.microsoft.com/office/powerpoint/2010/main" val="247937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0F2277-B076-4C76-99AF-2FEB51BF7FA4}"/>
              </a:ext>
            </a:extLst>
          </p:cNvPr>
          <p:cNvSpPr txBox="1"/>
          <p:nvPr/>
        </p:nvSpPr>
        <p:spPr>
          <a:xfrm>
            <a:off x="596959" y="2599450"/>
            <a:ext cx="4976929" cy="636119"/>
          </a:xfrm>
          <a:prstGeom prst="rect">
            <a:avLst/>
          </a:prstGeom>
          <a:ln>
            <a:solidFill>
              <a:schemeClr val="bg1"/>
            </a:solidFill>
          </a:ln>
        </p:spPr>
        <p:txBody>
          <a:bodyPr rtlCol="0">
            <a:normAutofit/>
          </a:bodyPr>
          <a:lstStyle/>
          <a:p>
            <a:pPr algn="r">
              <a:lnSpc>
                <a:spcPts val="1640"/>
              </a:lnSpc>
              <a:spcAft>
                <a:spcPts val="600"/>
              </a:spcAft>
            </a:pPr>
            <a:endParaRPr lang="en-US" sz="1600" b="1" kern="1200" baseline="0" dirty="0">
              <a:solidFill>
                <a:schemeClr val="tx1">
                  <a:lumMod val="65000"/>
                  <a:lumOff val="35000"/>
                </a:schemeClr>
              </a:solidFill>
              <a:latin typeface="+mn-lt"/>
              <a:ea typeface="+mn-ea"/>
              <a:cs typeface="+mn-cs"/>
            </a:endParaRPr>
          </a:p>
        </p:txBody>
      </p:sp>
      <p:sp>
        <p:nvSpPr>
          <p:cNvPr id="4" name="Title 3">
            <a:extLst>
              <a:ext uri="{FF2B5EF4-FFF2-40B4-BE49-F238E27FC236}">
                <a16:creationId xmlns:a16="http://schemas.microsoft.com/office/drawing/2014/main" id="{E39EBDA9-3142-463D-A4C5-0092FAEC9085}"/>
              </a:ext>
            </a:extLst>
          </p:cNvPr>
          <p:cNvSpPr>
            <a:spLocks noGrp="1"/>
          </p:cNvSpPr>
          <p:nvPr>
            <p:ph type="title"/>
          </p:nvPr>
        </p:nvSpPr>
        <p:spPr>
          <a:xfrm>
            <a:off x="394016" y="1342944"/>
            <a:ext cx="5743014" cy="508313"/>
          </a:xfrm>
        </p:spPr>
        <p:txBody>
          <a:bodyPr vert="horz" lIns="91440" tIns="45720" rIns="91440" bIns="45720" rtlCol="0" anchor="ctr">
            <a:noAutofit/>
          </a:bodyPr>
          <a:lstStyle/>
          <a:p>
            <a:pPr>
              <a:lnSpc>
                <a:spcPct val="90000"/>
              </a:lnSpc>
            </a:pPr>
            <a:r>
              <a:rPr lang="en-US" sz="3200" kern="1200" dirty="0">
                <a:latin typeface="+mj-lt"/>
                <a:ea typeface="+mj-ea"/>
                <a:cs typeface="+mj-cs"/>
              </a:rPr>
              <a:t>Direct Roman Connections</a:t>
            </a:r>
          </a:p>
        </p:txBody>
      </p:sp>
      <p:pic>
        <p:nvPicPr>
          <p:cNvPr id="2052" name="Picture 4" descr="George Washington (Greenough) - Wikipedia">
            <a:extLst>
              <a:ext uri="{FF2B5EF4-FFF2-40B4-BE49-F238E27FC236}">
                <a16:creationId xmlns:a16="http://schemas.microsoft.com/office/drawing/2014/main" id="{FBC3FEE7-6195-4D85-BA71-DEAB2CE94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030" y="2383312"/>
            <a:ext cx="2443163"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CCAFC52-A187-479F-BAEB-692D01A07196}"/>
              </a:ext>
            </a:extLst>
          </p:cNvPr>
          <p:cNvSpPr txBox="1"/>
          <p:nvPr/>
        </p:nvSpPr>
        <p:spPr>
          <a:xfrm>
            <a:off x="198981" y="1974153"/>
            <a:ext cx="561598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Founding Fathers made frequent references to Rome</a:t>
            </a:r>
          </a:p>
          <a:p>
            <a:pPr marL="742950" lvl="1" indent="-285750">
              <a:buFont typeface="Arial" panose="020B0604020202020204" pitchFamily="34" charset="0"/>
              <a:buChar char="•"/>
            </a:pPr>
            <a:r>
              <a:rPr lang="en-US" dirty="0"/>
              <a:t>Founders depicted as Romans in art</a:t>
            </a:r>
          </a:p>
          <a:p>
            <a:pPr marL="742950" lvl="1" indent="-285750">
              <a:buFont typeface="Arial" panose="020B0604020202020204" pitchFamily="34" charset="0"/>
              <a:buChar char="•"/>
            </a:pPr>
            <a:r>
              <a:rPr lang="en-US" dirty="0"/>
              <a:t>Use of the eagle as a symbol for government power</a:t>
            </a:r>
          </a:p>
          <a:p>
            <a:pPr marL="285750" indent="-285750">
              <a:buFont typeface="Arial" panose="020B0604020202020204" pitchFamily="34" charset="0"/>
              <a:buChar char="•"/>
            </a:pPr>
            <a:r>
              <a:rPr lang="en-US" dirty="0"/>
              <a:t>Adoption of a republican government</a:t>
            </a:r>
          </a:p>
          <a:p>
            <a:pPr marL="285750" indent="-285750">
              <a:buFont typeface="Arial" panose="020B0604020202020204" pitchFamily="34" charset="0"/>
              <a:buChar char="•"/>
            </a:pPr>
            <a:r>
              <a:rPr lang="en-US" dirty="0"/>
              <a:t>Founders make direct calls back to Rome in writing in speeches</a:t>
            </a:r>
          </a:p>
          <a:p>
            <a:pPr marL="285750" indent="-285750">
              <a:buFont typeface="Arial" panose="020B0604020202020204" pitchFamily="34" charset="0"/>
              <a:buChar char="•"/>
            </a:pPr>
            <a:r>
              <a:rPr lang="en-US" dirty="0"/>
              <a:t>Used famous Roman names as pseudonyms</a:t>
            </a:r>
          </a:p>
          <a:p>
            <a:pPr marL="742950" lvl="1" indent="-285750">
              <a:buFont typeface="Arial" panose="020B0604020202020204" pitchFamily="34" charset="0"/>
              <a:buChar char="•"/>
            </a:pPr>
            <a:r>
              <a:rPr lang="en-US" dirty="0"/>
              <a:t>Publius</a:t>
            </a:r>
          </a:p>
          <a:p>
            <a:pPr marL="742950" lvl="1" indent="-285750">
              <a:buFont typeface="Arial" panose="020B0604020202020204" pitchFamily="34" charset="0"/>
              <a:buChar char="•"/>
            </a:pPr>
            <a:r>
              <a:rPr lang="en-US" dirty="0"/>
              <a:t>Cicero</a:t>
            </a:r>
          </a:p>
          <a:p>
            <a:pPr marL="742950" lvl="1" indent="-285750">
              <a:buFont typeface="Arial" panose="020B0604020202020204" pitchFamily="34" charset="0"/>
              <a:buChar char="•"/>
            </a:pPr>
            <a:r>
              <a:rPr lang="en-US" dirty="0"/>
              <a:t>Cato </a:t>
            </a:r>
          </a:p>
          <a:p>
            <a:pPr marL="742950" lvl="1" indent="-285750">
              <a:buFont typeface="Arial" panose="020B0604020202020204" pitchFamily="34" charset="0"/>
              <a:buChar char="•"/>
            </a:pPr>
            <a:r>
              <a:rPr lang="en-US" dirty="0"/>
              <a:t>Brutus</a:t>
            </a:r>
          </a:p>
          <a:p>
            <a:pPr marL="742950" lvl="1" indent="-285750">
              <a:buFont typeface="Arial" panose="020B0604020202020204" pitchFamily="34" charset="0"/>
              <a:buChar char="•"/>
            </a:pPr>
            <a:r>
              <a:rPr lang="en-US" dirty="0" err="1"/>
              <a:t>Centinel</a:t>
            </a:r>
            <a:endParaRPr lang="en-US" dirty="0"/>
          </a:p>
          <a:p>
            <a:pPr marL="285750" indent="-285750">
              <a:buFont typeface="Arial" panose="020B0604020202020204" pitchFamily="34" charset="0"/>
              <a:buChar char="•"/>
            </a:pPr>
            <a:r>
              <a:rPr lang="en-US" dirty="0"/>
              <a:t>Use of Latin in official documents and symbols</a:t>
            </a:r>
          </a:p>
          <a:p>
            <a:pPr marL="1200150" lvl="2" indent="-285750">
              <a:buFont typeface="Arial" panose="020B0604020202020204" pitchFamily="34" charset="0"/>
              <a:buChar char="•"/>
            </a:pPr>
            <a:r>
              <a:rPr lang="en-US" dirty="0"/>
              <a:t>E Pluribus Unum</a:t>
            </a:r>
          </a:p>
        </p:txBody>
      </p:sp>
    </p:spTree>
    <p:extLst>
      <p:ext uri="{BB962C8B-B14F-4D97-AF65-F5344CB8AC3E}">
        <p14:creationId xmlns:p14="http://schemas.microsoft.com/office/powerpoint/2010/main" val="320873752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3876F2-9DDE-43DE-AA5D-364905F3BF0A}"/>
              </a:ext>
            </a:extLst>
          </p:cNvPr>
          <p:cNvSpPr>
            <a:spLocks noGrp="1"/>
          </p:cNvSpPr>
          <p:nvPr>
            <p:ph type="title"/>
          </p:nvPr>
        </p:nvSpPr>
        <p:spPr>
          <a:xfrm>
            <a:off x="306917" y="1383362"/>
            <a:ext cx="4180936" cy="508313"/>
          </a:xfrm>
        </p:spPr>
        <p:txBody>
          <a:bodyPr>
            <a:normAutofit fontScale="90000"/>
          </a:bodyPr>
          <a:lstStyle/>
          <a:p>
            <a:r>
              <a:rPr lang="en-US" dirty="0"/>
              <a:t>The Fall of Rome</a:t>
            </a:r>
          </a:p>
        </p:txBody>
      </p:sp>
      <p:sp>
        <p:nvSpPr>
          <p:cNvPr id="8" name="TextBox 7">
            <a:extLst>
              <a:ext uri="{FF2B5EF4-FFF2-40B4-BE49-F238E27FC236}">
                <a16:creationId xmlns:a16="http://schemas.microsoft.com/office/drawing/2014/main" id="{662C521B-9895-4EB2-BF19-F4DD0C81C9AC}"/>
              </a:ext>
            </a:extLst>
          </p:cNvPr>
          <p:cNvSpPr txBox="1"/>
          <p:nvPr/>
        </p:nvSpPr>
        <p:spPr>
          <a:xfrm>
            <a:off x="158925" y="2833654"/>
            <a:ext cx="386047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There was not just one fall of Rome</a:t>
            </a:r>
          </a:p>
          <a:p>
            <a:pPr marL="742950" lvl="1" indent="-285750">
              <a:buFont typeface="Arial" panose="020B0604020202020204" pitchFamily="34" charset="0"/>
              <a:buChar char="•"/>
            </a:pPr>
            <a:r>
              <a:rPr lang="en-US" dirty="0"/>
              <a:t>Fall of the Roman Republic in 27 B.C.</a:t>
            </a:r>
          </a:p>
          <a:p>
            <a:pPr marL="742950" lvl="1" indent="-285750">
              <a:buFont typeface="Arial" panose="020B0604020202020204" pitchFamily="34" charset="0"/>
              <a:buChar char="•"/>
            </a:pPr>
            <a:r>
              <a:rPr lang="en-US" dirty="0"/>
              <a:t>Fall of the Western Roman Empire 476 A.D.</a:t>
            </a:r>
          </a:p>
          <a:p>
            <a:pPr marL="742950" lvl="1" indent="-285750">
              <a:buFont typeface="Arial" panose="020B0604020202020204" pitchFamily="34" charset="0"/>
              <a:buChar char="•"/>
            </a:pPr>
            <a:r>
              <a:rPr lang="en-US" dirty="0"/>
              <a:t>There are many other possible dates</a:t>
            </a:r>
          </a:p>
        </p:txBody>
      </p:sp>
      <p:pic>
        <p:nvPicPr>
          <p:cNvPr id="3074" name="Picture 2" descr="Why did Rome fall? | Live Science">
            <a:extLst>
              <a:ext uri="{FF2B5EF4-FFF2-40B4-BE49-F238E27FC236}">
                <a16:creationId xmlns:a16="http://schemas.microsoft.com/office/drawing/2014/main" id="{740B5B49-5870-40D5-9877-A9589519C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403" y="2596719"/>
            <a:ext cx="4938807" cy="278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80933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F141A5-12AB-4B2C-9D15-4CCA38BBE02C}"/>
              </a:ext>
            </a:extLst>
          </p:cNvPr>
          <p:cNvSpPr>
            <a:spLocks noGrp="1"/>
          </p:cNvSpPr>
          <p:nvPr>
            <p:ph type="title"/>
          </p:nvPr>
        </p:nvSpPr>
        <p:spPr>
          <a:xfrm>
            <a:off x="306916" y="1376918"/>
            <a:ext cx="5289211" cy="508313"/>
          </a:xfrm>
        </p:spPr>
        <p:txBody>
          <a:bodyPr>
            <a:normAutofit fontScale="90000"/>
          </a:bodyPr>
          <a:lstStyle/>
          <a:p>
            <a:r>
              <a:rPr lang="en-US" dirty="0"/>
              <a:t>Complaints of Decline</a:t>
            </a:r>
          </a:p>
        </p:txBody>
      </p:sp>
      <p:sp>
        <p:nvSpPr>
          <p:cNvPr id="8" name="TextBox 7">
            <a:extLst>
              <a:ext uri="{FF2B5EF4-FFF2-40B4-BE49-F238E27FC236}">
                <a16:creationId xmlns:a16="http://schemas.microsoft.com/office/drawing/2014/main" id="{AEA54199-1CF8-4446-9F20-167A92165C66}"/>
              </a:ext>
            </a:extLst>
          </p:cNvPr>
          <p:cNvSpPr txBox="1"/>
          <p:nvPr/>
        </p:nvSpPr>
        <p:spPr>
          <a:xfrm>
            <a:off x="4918142" y="2570160"/>
            <a:ext cx="407893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Throughout Roman history, politicians and public figures warned the public of fall and decline</a:t>
            </a:r>
          </a:p>
          <a:p>
            <a:pPr marL="742950" lvl="1" indent="-285750">
              <a:buFont typeface="Arial" panose="020B0604020202020204" pitchFamily="34" charset="0"/>
              <a:buChar char="•"/>
            </a:pPr>
            <a:r>
              <a:rPr lang="en-US" dirty="0"/>
              <a:t>Sometimes this came but often it did not</a:t>
            </a:r>
          </a:p>
          <a:p>
            <a:pPr marL="742950" lvl="1" indent="-285750">
              <a:buFont typeface="Arial" panose="020B0604020202020204" pitchFamily="34" charset="0"/>
              <a:buChar char="•"/>
            </a:pPr>
            <a:r>
              <a:rPr lang="en-US" dirty="0"/>
              <a:t>Warnings of decline and fall were used by politicians to gain power through fearmongering </a:t>
            </a:r>
          </a:p>
        </p:txBody>
      </p:sp>
      <p:pic>
        <p:nvPicPr>
          <p:cNvPr id="4098" name="Picture 2" descr="Cato the Elder - Alchetron, The Free Social Encyclopedia">
            <a:extLst>
              <a:ext uri="{FF2B5EF4-FFF2-40B4-BE49-F238E27FC236}">
                <a16:creationId xmlns:a16="http://schemas.microsoft.com/office/drawing/2014/main" id="{E99BEFDD-8909-4B6E-A4CB-2C6D3D3C5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16" y="2762881"/>
            <a:ext cx="4327257" cy="24768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C342F85-8464-42E3-9680-66670A202F25}"/>
              </a:ext>
            </a:extLst>
          </p:cNvPr>
          <p:cNvSpPr txBox="1"/>
          <p:nvPr/>
        </p:nvSpPr>
        <p:spPr>
          <a:xfrm>
            <a:off x="943585" y="5481082"/>
            <a:ext cx="3053918" cy="646331"/>
          </a:xfrm>
          <a:prstGeom prst="rect">
            <a:avLst/>
          </a:prstGeom>
          <a:noFill/>
        </p:spPr>
        <p:txBody>
          <a:bodyPr wrap="square" rtlCol="0">
            <a:spAutoFit/>
          </a:bodyPr>
          <a:lstStyle/>
          <a:p>
            <a:r>
              <a:rPr lang="en-US" dirty="0"/>
              <a:t>Cato the Elder was popular for stoking fears of decline</a:t>
            </a:r>
          </a:p>
        </p:txBody>
      </p:sp>
    </p:spTree>
    <p:extLst>
      <p:ext uri="{BB962C8B-B14F-4D97-AF65-F5344CB8AC3E}">
        <p14:creationId xmlns:p14="http://schemas.microsoft.com/office/powerpoint/2010/main" val="4504732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E7C52E-619F-4244-863C-A05E8E340495}"/>
              </a:ext>
            </a:extLst>
          </p:cNvPr>
          <p:cNvSpPr>
            <a:spLocks noGrp="1"/>
          </p:cNvSpPr>
          <p:nvPr>
            <p:ph type="title"/>
          </p:nvPr>
        </p:nvSpPr>
        <p:spPr>
          <a:xfrm>
            <a:off x="4244933" y="903306"/>
            <a:ext cx="4801532" cy="508313"/>
          </a:xfrm>
        </p:spPr>
        <p:txBody>
          <a:bodyPr>
            <a:normAutofit fontScale="90000"/>
          </a:bodyPr>
          <a:lstStyle/>
          <a:p>
            <a:r>
              <a:rPr lang="en-US" dirty="0"/>
              <a:t>Reasons for the Fall</a:t>
            </a:r>
          </a:p>
        </p:txBody>
      </p:sp>
      <p:sp>
        <p:nvSpPr>
          <p:cNvPr id="7" name="TextBox 6">
            <a:extLst>
              <a:ext uri="{FF2B5EF4-FFF2-40B4-BE49-F238E27FC236}">
                <a16:creationId xmlns:a16="http://schemas.microsoft.com/office/drawing/2014/main" id="{14DD2D86-3AF7-45FE-8D7E-C9BEC9076BAA}"/>
              </a:ext>
            </a:extLst>
          </p:cNvPr>
          <p:cNvSpPr txBox="1"/>
          <p:nvPr/>
        </p:nvSpPr>
        <p:spPr>
          <a:xfrm>
            <a:off x="176784" y="1709404"/>
            <a:ext cx="4620768" cy="954107"/>
          </a:xfrm>
          <a:prstGeom prst="rect">
            <a:avLst/>
          </a:prstGeom>
          <a:noFill/>
        </p:spPr>
        <p:txBody>
          <a:bodyPr wrap="square">
            <a:spAutoFit/>
          </a:bodyPr>
          <a:lstStyle/>
          <a:p>
            <a:r>
              <a:rPr lang="en-US" sz="2800" dirty="0"/>
              <a:t>1. Overexpansion and military spending</a:t>
            </a:r>
          </a:p>
        </p:txBody>
      </p:sp>
      <p:sp>
        <p:nvSpPr>
          <p:cNvPr id="8" name="TextBox 7">
            <a:extLst>
              <a:ext uri="{FF2B5EF4-FFF2-40B4-BE49-F238E27FC236}">
                <a16:creationId xmlns:a16="http://schemas.microsoft.com/office/drawing/2014/main" id="{79CBB0AB-F7E4-45A7-8B50-AF37B9CAC1AC}"/>
              </a:ext>
            </a:extLst>
          </p:cNvPr>
          <p:cNvSpPr txBox="1"/>
          <p:nvPr/>
        </p:nvSpPr>
        <p:spPr>
          <a:xfrm>
            <a:off x="176784" y="2961296"/>
            <a:ext cx="4395216" cy="3139321"/>
          </a:xfrm>
          <a:prstGeom prst="rect">
            <a:avLst/>
          </a:prstGeom>
          <a:noFill/>
        </p:spPr>
        <p:txBody>
          <a:bodyPr wrap="square" rtlCol="0">
            <a:spAutoFit/>
          </a:bodyPr>
          <a:lstStyle/>
          <a:p>
            <a:pPr marL="285750" indent="-285750">
              <a:buFont typeface="Arial" panose="020B0604020202020204" pitchFamily="34" charset="0"/>
              <a:buChar char="•"/>
            </a:pPr>
            <a:r>
              <a:rPr lang="en-US" dirty="0"/>
              <a:t> At its peak, Rome controlled wide swaths of land outside its original borders</a:t>
            </a:r>
          </a:p>
          <a:p>
            <a:pPr marL="285750" indent="-285750">
              <a:buFont typeface="Arial" panose="020B0604020202020204" pitchFamily="34" charset="0"/>
              <a:buChar char="•"/>
            </a:pPr>
            <a:r>
              <a:rPr lang="en-US" dirty="0"/>
              <a:t>Rome ruled over a variety of ethnic, cultural, and religious groups</a:t>
            </a:r>
          </a:p>
          <a:p>
            <a:pPr marL="285750" indent="-285750">
              <a:buFont typeface="Arial" panose="020B0604020202020204" pitchFamily="34" charset="0"/>
              <a:buChar char="•"/>
            </a:pPr>
            <a:r>
              <a:rPr lang="en-US" dirty="0"/>
              <a:t>As it grew, territory far away had trouble communicating with and receiving support from Rome</a:t>
            </a:r>
          </a:p>
          <a:p>
            <a:pPr marL="285750" indent="-285750">
              <a:buFont typeface="Arial" panose="020B0604020202020204" pitchFamily="34" charset="0"/>
              <a:buChar char="•"/>
            </a:pPr>
            <a:r>
              <a:rPr lang="en-US" dirty="0"/>
              <a:t>The territory grew hard to maintain and required increased military spending to patrol and defend</a:t>
            </a:r>
          </a:p>
        </p:txBody>
      </p:sp>
      <p:pic>
        <p:nvPicPr>
          <p:cNvPr id="6146" name="Picture 2" descr="Roman Empire - Wikipedia">
            <a:extLst>
              <a:ext uri="{FF2B5EF4-FFF2-40B4-BE49-F238E27FC236}">
                <a16:creationId xmlns:a16="http://schemas.microsoft.com/office/drawing/2014/main" id="{4D659B00-EEC0-4BB9-BA35-9C8D8B920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239" y="2961296"/>
            <a:ext cx="4123226" cy="262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9805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S. Defense Spending Compared to Other Countries">
            <a:extLst>
              <a:ext uri="{FF2B5EF4-FFF2-40B4-BE49-F238E27FC236}">
                <a16:creationId xmlns:a16="http://schemas.microsoft.com/office/drawing/2014/main" id="{0041D4D3-9BC8-46D7-9754-2DD875054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90" y="2609850"/>
            <a:ext cx="4159112" cy="306819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hese are all the countries where the US has a military presence — Quartz">
            <a:extLst>
              <a:ext uri="{FF2B5EF4-FFF2-40B4-BE49-F238E27FC236}">
                <a16:creationId xmlns:a16="http://schemas.microsoft.com/office/drawing/2014/main" id="{70512594-A1E1-493F-ACCE-C25B2398F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185" y="2995613"/>
            <a:ext cx="4391025" cy="230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606764"/>
      </p:ext>
    </p:extLst>
  </p:cSld>
  <p:clrMapOvr>
    <a:masterClrMapping/>
  </p:clrMapOvr>
  <p:transition spd="slow">
    <p:fade/>
  </p:transition>
</p:sld>
</file>

<file path=ppt/theme/theme1.xml><?xml version="1.0" encoding="utf-8"?>
<a:theme xmlns:a="http://schemas.openxmlformats.org/drawingml/2006/main" name="2_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650</TotalTime>
  <Words>970</Words>
  <Application>Microsoft Macintosh PowerPoint</Application>
  <PresentationFormat>On-screen Show (4:3)</PresentationFormat>
  <Paragraphs>112</Paragraphs>
  <Slides>23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Cambria</vt:lpstr>
      <vt:lpstr>2_Title Slide</vt:lpstr>
      <vt:lpstr>Content Slide</vt:lpstr>
      <vt:lpstr>PowerPoint Presentation</vt:lpstr>
      <vt:lpstr>PowerPoint Presentation</vt:lpstr>
      <vt:lpstr>PowerPoint Presentation</vt:lpstr>
      <vt:lpstr>PowerPoint Presentation</vt:lpstr>
      <vt:lpstr>Direct Roman Connections</vt:lpstr>
      <vt:lpstr>The Fall of Rome</vt:lpstr>
      <vt:lpstr>Complaints of Decline</vt:lpstr>
      <vt:lpstr>Reasons for the Fall</vt:lpstr>
      <vt:lpstr>PowerPoint Presentation</vt:lpstr>
      <vt:lpstr>Reasons for the Fall</vt:lpstr>
      <vt:lpstr>PowerPoint Presentation</vt:lpstr>
      <vt:lpstr>Reasons for the Fall</vt:lpstr>
      <vt:lpstr>PowerPoint Presentation</vt:lpstr>
      <vt:lpstr>Reasons for the Fall</vt:lpstr>
      <vt:lpstr>PowerPoint Presentation</vt:lpstr>
      <vt:lpstr>Reasons for the Fall</vt:lpstr>
      <vt:lpstr>PowerPoint Presentation</vt:lpstr>
      <vt:lpstr>Reasons for the Fall</vt:lpstr>
      <vt:lpstr>PowerPoint Presentation</vt:lpstr>
      <vt:lpstr>Reasons for the Fall</vt:lpstr>
      <vt:lpstr>American Carnage Speech: Donald Trump</vt:lpstr>
      <vt:lpstr>Four Corner Debate</vt:lpstr>
      <vt:lpstr>Exit Ticket</vt:lpstr>
    </vt:vector>
  </TitlesOfParts>
  <Manager/>
  <Company>OSU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Jacquie Aberegg</dc:creator>
  <cp:keywords/>
  <dc:description/>
  <cp:lastModifiedBy>Augustine, Tami</cp:lastModifiedBy>
  <cp:revision>108</cp:revision>
  <cp:lastPrinted>2013-08-13T14:25:08Z</cp:lastPrinted>
  <dcterms:created xsi:type="dcterms:W3CDTF">2013-05-24T18:55:25Z</dcterms:created>
  <dcterms:modified xsi:type="dcterms:W3CDTF">2022-05-24T02:07:24Z</dcterms:modified>
  <cp:category/>
</cp:coreProperties>
</file>