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0" r:id="rId3"/>
    <p:sldId id="261" r:id="rId4"/>
    <p:sldId id="272" r:id="rId5"/>
    <p:sldId id="258" r:id="rId6"/>
    <p:sldId id="265" r:id="rId7"/>
    <p:sldId id="270" r:id="rId8"/>
    <p:sldId id="271" r:id="rId9"/>
    <p:sldId id="264" r:id="rId10"/>
    <p:sldId id="273" r:id="rId11"/>
    <p:sldId id="267" r:id="rId12"/>
    <p:sldId id="259" r:id="rId13"/>
    <p:sldId id="266" r:id="rId14"/>
    <p:sldId id="269" r:id="rId15"/>
    <p:sldId id="274" r:id="rId16"/>
    <p:sldId id="268" r:id="rId17"/>
    <p:sldId id="275" r:id="rId18"/>
    <p:sldId id="276" r:id="rId19"/>
    <p:sldId id="277" r:id="rId20"/>
    <p:sldId id="262"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Agbabiaka" initials="MA" lastIdx="11" clrIdx="0">
    <p:extLst>
      <p:ext uri="{19B8F6BF-5375-455C-9EA6-DF929625EA0E}">
        <p15:presenceInfo xmlns:p15="http://schemas.microsoft.com/office/powerpoint/2012/main" userId="S-1-5-21-2033554321-3747059682-142999973-7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EAE"/>
    <a:srgbClr val="A20000"/>
    <a:srgbClr val="900000"/>
    <a:srgbClr val="FF00FB"/>
    <a:srgbClr val="1E7DC4"/>
    <a:srgbClr val="000000"/>
    <a:srgbClr val="C00000"/>
    <a:srgbClr val="FF0000"/>
    <a:srgbClr val="4472C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80977-B7C1-904B-912F-94C884679B68}" v="3" dt="2022-04-27T21:15:00.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25"/>
    <p:restoredTop sz="89718" autoAdjust="0"/>
  </p:normalViewPr>
  <p:slideViewPr>
    <p:cSldViewPr snapToGrid="0" snapToObjects="1">
      <p:cViewPr varScale="1">
        <p:scale>
          <a:sx n="110" d="100"/>
          <a:sy n="110" d="100"/>
        </p:scale>
        <p:origin x="568" y="176"/>
      </p:cViewPr>
      <p:guideLst/>
    </p:cSldViewPr>
  </p:slideViewPr>
  <p:notesTextViewPr>
    <p:cViewPr>
      <p:scale>
        <a:sx n="85" d="100"/>
        <a:sy n="8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gustine, Tami" userId="3f3a0af1-aa00-40d1-a8b4-f78af466ab46" providerId="ADAL" clId="{F0680977-B7C1-904B-912F-94C884679B68}"/>
    <pc:docChg chg="undo custSel modSld">
      <pc:chgData name="Augustine, Tami" userId="3f3a0af1-aa00-40d1-a8b4-f78af466ab46" providerId="ADAL" clId="{F0680977-B7C1-904B-912F-94C884679B68}" dt="2022-04-27T21:15:03.622" v="20"/>
      <pc:docMkLst>
        <pc:docMk/>
      </pc:docMkLst>
      <pc:sldChg chg="addSp delSp modSp mod">
        <pc:chgData name="Augustine, Tami" userId="3f3a0af1-aa00-40d1-a8b4-f78af466ab46" providerId="ADAL" clId="{F0680977-B7C1-904B-912F-94C884679B68}" dt="2022-04-27T21:14:13.159" v="13"/>
        <pc:sldMkLst>
          <pc:docMk/>
          <pc:sldMk cId="4250861329" sldId="258"/>
        </pc:sldMkLst>
        <pc:spChg chg="add del">
          <ac:chgData name="Augustine, Tami" userId="3f3a0af1-aa00-40d1-a8b4-f78af466ab46" providerId="ADAL" clId="{F0680977-B7C1-904B-912F-94C884679B68}" dt="2022-04-27T21:14:02.087" v="10" actId="478"/>
          <ac:spMkLst>
            <pc:docMk/>
            <pc:sldMk cId="4250861329" sldId="258"/>
            <ac:spMk id="2" creationId="{9EEEBBF5-B156-E44F-9D28-D130F521837A}"/>
          </ac:spMkLst>
        </pc:spChg>
        <pc:spChg chg="del">
          <ac:chgData name="Augustine, Tami" userId="3f3a0af1-aa00-40d1-a8b4-f78af466ab46" providerId="ADAL" clId="{F0680977-B7C1-904B-912F-94C884679B68}" dt="2022-04-27T21:13:03.068" v="0" actId="478"/>
          <ac:spMkLst>
            <pc:docMk/>
            <pc:sldMk cId="4250861329" sldId="258"/>
            <ac:spMk id="4" creationId="{244BCE83-0F0B-264A-820E-7EBB5B4E28D5}"/>
          </ac:spMkLst>
        </pc:spChg>
        <pc:spChg chg="add del mod">
          <ac:chgData name="Augustine, Tami" userId="3f3a0af1-aa00-40d1-a8b4-f78af466ab46" providerId="ADAL" clId="{F0680977-B7C1-904B-912F-94C884679B68}" dt="2022-04-27T21:14:13.159" v="13"/>
          <ac:spMkLst>
            <pc:docMk/>
            <pc:sldMk cId="4250861329" sldId="258"/>
            <ac:spMk id="5" creationId="{4B6BD7E4-2DBF-E1CD-0165-709E349B4206}"/>
          </ac:spMkLst>
        </pc:spChg>
      </pc:sldChg>
      <pc:sldChg chg="addSp delSp modSp mod">
        <pc:chgData name="Augustine, Tami" userId="3f3a0af1-aa00-40d1-a8b4-f78af466ab46" providerId="ADAL" clId="{F0680977-B7C1-904B-912F-94C884679B68}" dt="2022-04-27T21:15:03.622" v="20"/>
        <pc:sldMkLst>
          <pc:docMk/>
          <pc:sldMk cId="1033763531" sldId="262"/>
        </pc:sldMkLst>
        <pc:spChg chg="add del mod">
          <ac:chgData name="Augustine, Tami" userId="3f3a0af1-aa00-40d1-a8b4-f78af466ab46" providerId="ADAL" clId="{F0680977-B7C1-904B-912F-94C884679B68}" dt="2022-04-27T21:15:03.622" v="20"/>
          <ac:spMkLst>
            <pc:docMk/>
            <pc:sldMk cId="1033763531" sldId="262"/>
            <ac:spMk id="2" creationId="{989A5D7B-9912-E8B8-BB2A-1C15931A322B}"/>
          </ac:spMkLst>
        </pc:spChg>
      </pc:sldChg>
      <pc:sldChg chg="delSp modSp mod">
        <pc:chgData name="Augustine, Tami" userId="3f3a0af1-aa00-40d1-a8b4-f78af466ab46" providerId="ADAL" clId="{F0680977-B7C1-904B-912F-94C884679B68}" dt="2022-04-27T21:13:36.752" v="8" actId="478"/>
        <pc:sldMkLst>
          <pc:docMk/>
          <pc:sldMk cId="1755737782" sldId="264"/>
        </pc:sldMkLst>
        <pc:spChg chg="del mod">
          <ac:chgData name="Augustine, Tami" userId="3f3a0af1-aa00-40d1-a8b4-f78af466ab46" providerId="ADAL" clId="{F0680977-B7C1-904B-912F-94C884679B68}" dt="2022-04-27T21:13:34.855" v="7" actId="478"/>
          <ac:spMkLst>
            <pc:docMk/>
            <pc:sldMk cId="1755737782" sldId="264"/>
            <ac:spMk id="4" creationId="{4427E01D-6F01-5E4E-9CEF-1B36707041D2}"/>
          </ac:spMkLst>
        </pc:spChg>
        <pc:spChg chg="del">
          <ac:chgData name="Augustine, Tami" userId="3f3a0af1-aa00-40d1-a8b4-f78af466ab46" providerId="ADAL" clId="{F0680977-B7C1-904B-912F-94C884679B68}" dt="2022-04-27T21:13:36.752" v="8" actId="478"/>
          <ac:spMkLst>
            <pc:docMk/>
            <pc:sldMk cId="1755737782" sldId="264"/>
            <ac:spMk id="6" creationId="{50FC81CE-9D4F-AF4E-B280-D36EE1F2B98A}"/>
          </ac:spMkLst>
        </pc:spChg>
      </pc:sldChg>
      <pc:sldChg chg="delSp modSp mod">
        <pc:chgData name="Augustine, Tami" userId="3f3a0af1-aa00-40d1-a8b4-f78af466ab46" providerId="ADAL" clId="{F0680977-B7C1-904B-912F-94C884679B68}" dt="2022-04-27T21:14:19.287" v="14" actId="1076"/>
        <pc:sldMkLst>
          <pc:docMk/>
          <pc:sldMk cId="724647165" sldId="265"/>
        </pc:sldMkLst>
        <pc:spChg chg="del">
          <ac:chgData name="Augustine, Tami" userId="3f3a0af1-aa00-40d1-a8b4-f78af466ab46" providerId="ADAL" clId="{F0680977-B7C1-904B-912F-94C884679B68}" dt="2022-04-27T21:13:09.738" v="1" actId="478"/>
          <ac:spMkLst>
            <pc:docMk/>
            <pc:sldMk cId="724647165" sldId="265"/>
            <ac:spMk id="3" creationId="{94FEBD1A-2EC7-054A-A206-3227B9A28A2B}"/>
          </ac:spMkLst>
        </pc:spChg>
        <pc:spChg chg="del">
          <ac:chgData name="Augustine, Tami" userId="3f3a0af1-aa00-40d1-a8b4-f78af466ab46" providerId="ADAL" clId="{F0680977-B7C1-904B-912F-94C884679B68}" dt="2022-04-27T21:13:12.187" v="2" actId="478"/>
          <ac:spMkLst>
            <pc:docMk/>
            <pc:sldMk cId="724647165" sldId="265"/>
            <ac:spMk id="5" creationId="{D4ADE01E-2711-6042-AE31-F0B22CCEEDCA}"/>
          </ac:spMkLst>
        </pc:spChg>
        <pc:picChg chg="mod">
          <ac:chgData name="Augustine, Tami" userId="3f3a0af1-aa00-40d1-a8b4-f78af466ab46" providerId="ADAL" clId="{F0680977-B7C1-904B-912F-94C884679B68}" dt="2022-04-27T21:14:19.287" v="14" actId="1076"/>
          <ac:picMkLst>
            <pc:docMk/>
            <pc:sldMk cId="724647165" sldId="265"/>
            <ac:picMk id="6" creationId="{A4F83040-6DF9-0C49-ACB2-600330698E59}"/>
          </ac:picMkLst>
        </pc:picChg>
      </pc:sldChg>
      <pc:sldChg chg="delSp mod">
        <pc:chgData name="Augustine, Tami" userId="3f3a0af1-aa00-40d1-a8b4-f78af466ab46" providerId="ADAL" clId="{F0680977-B7C1-904B-912F-94C884679B68}" dt="2022-04-27T21:14:38.201" v="17" actId="478"/>
        <pc:sldMkLst>
          <pc:docMk/>
          <pc:sldMk cId="2546606044" sldId="267"/>
        </pc:sldMkLst>
        <pc:spChg chg="del">
          <ac:chgData name="Augustine, Tami" userId="3f3a0af1-aa00-40d1-a8b4-f78af466ab46" providerId="ADAL" clId="{F0680977-B7C1-904B-912F-94C884679B68}" dt="2022-04-27T21:14:38.201" v="17" actId="478"/>
          <ac:spMkLst>
            <pc:docMk/>
            <pc:sldMk cId="2546606044" sldId="267"/>
            <ac:spMk id="4" creationId="{2F903927-DD99-FF4A-B316-2391280D165C}"/>
          </ac:spMkLst>
        </pc:spChg>
      </pc:sldChg>
      <pc:sldChg chg="delSp mod">
        <pc:chgData name="Augustine, Tami" userId="3f3a0af1-aa00-40d1-a8b4-f78af466ab46" providerId="ADAL" clId="{F0680977-B7C1-904B-912F-94C884679B68}" dt="2022-04-27T21:13:25.061" v="4" actId="478"/>
        <pc:sldMkLst>
          <pc:docMk/>
          <pc:sldMk cId="3331400865" sldId="270"/>
        </pc:sldMkLst>
        <pc:spChg chg="del">
          <ac:chgData name="Augustine, Tami" userId="3f3a0af1-aa00-40d1-a8b4-f78af466ab46" providerId="ADAL" clId="{F0680977-B7C1-904B-912F-94C884679B68}" dt="2022-04-27T21:13:22.849" v="3" actId="478"/>
          <ac:spMkLst>
            <pc:docMk/>
            <pc:sldMk cId="3331400865" sldId="270"/>
            <ac:spMk id="3" creationId="{FF02D6EA-117A-8B47-BEFE-1FBDFCAFDDC1}"/>
          </ac:spMkLst>
        </pc:spChg>
        <pc:spChg chg="del">
          <ac:chgData name="Augustine, Tami" userId="3f3a0af1-aa00-40d1-a8b4-f78af466ab46" providerId="ADAL" clId="{F0680977-B7C1-904B-912F-94C884679B68}" dt="2022-04-27T21:13:25.061" v="4" actId="478"/>
          <ac:spMkLst>
            <pc:docMk/>
            <pc:sldMk cId="3331400865" sldId="270"/>
            <ac:spMk id="5" creationId="{F00AC98A-EC61-8F4F-8CBE-D8623CC5BBE7}"/>
          </ac:spMkLst>
        </pc:spChg>
      </pc:sldChg>
      <pc:sldChg chg="delSp mod">
        <pc:chgData name="Augustine, Tami" userId="3f3a0af1-aa00-40d1-a8b4-f78af466ab46" providerId="ADAL" clId="{F0680977-B7C1-904B-912F-94C884679B68}" dt="2022-04-27T21:14:32.565" v="16" actId="478"/>
        <pc:sldMkLst>
          <pc:docMk/>
          <pc:sldMk cId="295049365" sldId="273"/>
        </pc:sldMkLst>
        <pc:spChg chg="del">
          <ac:chgData name="Augustine, Tami" userId="3f3a0af1-aa00-40d1-a8b4-f78af466ab46" providerId="ADAL" clId="{F0680977-B7C1-904B-912F-94C884679B68}" dt="2022-04-27T21:14:32.565" v="16" actId="478"/>
          <ac:spMkLst>
            <pc:docMk/>
            <pc:sldMk cId="295049365" sldId="273"/>
            <ac:spMk id="2" creationId="{6E7D348A-BB27-3142-BBCC-07CEB8183902}"/>
          </ac:spMkLst>
        </pc:spChg>
        <pc:spChg chg="del">
          <ac:chgData name="Augustine, Tami" userId="3f3a0af1-aa00-40d1-a8b4-f78af466ab46" providerId="ADAL" clId="{F0680977-B7C1-904B-912F-94C884679B68}" dt="2022-04-27T21:14:30.300" v="15" actId="478"/>
          <ac:spMkLst>
            <pc:docMk/>
            <pc:sldMk cId="295049365" sldId="273"/>
            <ac:spMk id="4" creationId="{BA87C0BA-6DDC-1C4E-9B9A-A98E6874C5C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0A4254-2E1E-9D43-BB57-5D02B2539D23}"/>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B30AEB7-AE7D-3C4E-B9F3-C873D764A3AB}"/>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D02A4A9-9367-8245-9506-A74F38AFB005}" type="datetimeFigureOut">
              <a:rPr lang="en-US" smtClean="0"/>
              <a:t>4/27/22</a:t>
            </a:fld>
            <a:endParaRPr lang="en-US" dirty="0"/>
          </a:p>
        </p:txBody>
      </p:sp>
      <p:sp>
        <p:nvSpPr>
          <p:cNvPr id="4" name="Footer Placeholder 3">
            <a:extLst>
              <a:ext uri="{FF2B5EF4-FFF2-40B4-BE49-F238E27FC236}">
                <a16:creationId xmlns:a16="http://schemas.microsoft.com/office/drawing/2014/main" id="{0E9C5DB8-61A4-BD43-81FA-8362DE9C7581}"/>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FEA8-BE27-8043-A9D5-7A6F539FBD84}"/>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2EE5B3-992A-9649-8967-E9F09DDBD6B3}" type="slidenum">
              <a:rPr lang="en-US" smtClean="0"/>
              <a:t>‹#›</a:t>
            </a:fld>
            <a:endParaRPr lang="en-US" dirty="0"/>
          </a:p>
        </p:txBody>
      </p:sp>
    </p:spTree>
    <p:extLst>
      <p:ext uri="{BB962C8B-B14F-4D97-AF65-F5344CB8AC3E}">
        <p14:creationId xmlns:p14="http://schemas.microsoft.com/office/powerpoint/2010/main" val="166664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06BD15F-0EF1-3641-A6E2-B19F96CF1D18}" type="datetimeFigureOut">
              <a:rPr lang="en-US" smtClean="0"/>
              <a:t>4/27/22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5E32ACA-1F6C-E24B-A19B-7862C10A0241}" type="slidenum">
              <a:rPr lang="en-US" smtClean="0"/>
              <a:t>‹#›</a:t>
            </a:fld>
            <a:endParaRPr lang="en-US" dirty="0"/>
          </a:p>
        </p:txBody>
      </p:sp>
    </p:spTree>
    <p:extLst>
      <p:ext uri="{BB962C8B-B14F-4D97-AF65-F5344CB8AC3E}">
        <p14:creationId xmlns:p14="http://schemas.microsoft.com/office/powerpoint/2010/main" val="1964074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heelofnames.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with the CQ: This should be placed on display as students walk in and receive their group numbers. To open the lesson, the teacher can ask students what they know about disco in general, and begin to dive deeper by asking the CQ presented above.</a:t>
            </a:r>
          </a:p>
        </p:txBody>
      </p:sp>
      <p:sp>
        <p:nvSpPr>
          <p:cNvPr id="4" name="Slide Number Placeholder 3"/>
          <p:cNvSpPr>
            <a:spLocks noGrp="1"/>
          </p:cNvSpPr>
          <p:nvPr>
            <p:ph type="sldNum" sz="quarter" idx="5"/>
          </p:nvPr>
        </p:nvSpPr>
        <p:spPr/>
        <p:txBody>
          <a:bodyPr/>
          <a:lstStyle/>
          <a:p>
            <a:fld id="{95E32ACA-1F6C-E24B-A19B-7862C10A0241}" type="slidenum">
              <a:rPr lang="en-US" smtClean="0"/>
              <a:t>1</a:t>
            </a:fld>
            <a:endParaRPr lang="en-US" dirty="0"/>
          </a:p>
        </p:txBody>
      </p:sp>
    </p:spTree>
    <p:extLst>
      <p:ext uri="{BB962C8B-B14F-4D97-AF65-F5344CB8AC3E}">
        <p14:creationId xmlns:p14="http://schemas.microsoft.com/office/powerpoint/2010/main" val="64295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with things like Soul Train, Black visibility within music and media was booming. Disco was completely different from the common music scenes at the time. Rock n roll and white men singing with guitars and a minimal beat was OUT.  Synths, funk, bass, and layered vocals, along with intricate hair/makeup/costumes were IN.</a:t>
            </a:r>
            <a:r>
              <a:rPr lang="en-US" sz="1050" dirty="0"/>
              <a:t> </a:t>
            </a:r>
          </a:p>
          <a:p>
            <a:endParaRPr lang="en-US" dirty="0"/>
          </a:p>
        </p:txBody>
      </p:sp>
      <p:sp>
        <p:nvSpPr>
          <p:cNvPr id="4" name="Slide Number Placeholder 3"/>
          <p:cNvSpPr>
            <a:spLocks noGrp="1"/>
          </p:cNvSpPr>
          <p:nvPr>
            <p:ph type="sldNum" sz="quarter" idx="5"/>
          </p:nvPr>
        </p:nvSpPr>
        <p:spPr/>
        <p:txBody>
          <a:bodyPr/>
          <a:lstStyle/>
          <a:p>
            <a:fld id="{95E32ACA-1F6C-E24B-A19B-7862C10A0241}" type="slidenum">
              <a:rPr lang="en-US" smtClean="0"/>
              <a:t>15</a:t>
            </a:fld>
            <a:endParaRPr lang="en-US" dirty="0"/>
          </a:p>
        </p:txBody>
      </p:sp>
    </p:spTree>
    <p:extLst>
      <p:ext uri="{BB962C8B-B14F-4D97-AF65-F5344CB8AC3E}">
        <p14:creationId xmlns:p14="http://schemas.microsoft.com/office/powerpoint/2010/main" val="414914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hlinkClick r:id="rId3"/>
            </a:endParaRPr>
          </a:p>
          <a:p>
            <a:r>
              <a:rPr lang="en-US" sz="1200" b="0" i="0" u="sng" strike="noStrike" kern="1200" dirty="0">
                <a:solidFill>
                  <a:schemeClr val="tx1"/>
                </a:solidFill>
                <a:effectLst/>
                <a:latin typeface="+mn-lt"/>
                <a:ea typeface="+mn-ea"/>
                <a:cs typeface="+mn-cs"/>
                <a:hlinkClick r:id="rId3"/>
              </a:rPr>
              <a:t>https://wheelofnames.com/</a:t>
            </a:r>
            <a:endParaRPr lang="en-US" sz="1200" b="0" i="0" u="sng"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teacher will direct students to now read and answer the questions provided to them on their guided notes. Group numbers (1-6) will be put into the wheel of names to choose each group to answer the questions for the class one by one.</a:t>
            </a:r>
          </a:p>
          <a:p>
            <a:endParaRPr lang="en-US" dirty="0"/>
          </a:p>
        </p:txBody>
      </p:sp>
      <p:sp>
        <p:nvSpPr>
          <p:cNvPr id="4" name="Slide Number Placeholder 3"/>
          <p:cNvSpPr>
            <a:spLocks noGrp="1"/>
          </p:cNvSpPr>
          <p:nvPr>
            <p:ph type="sldNum" sz="quarter" idx="5"/>
          </p:nvPr>
        </p:nvSpPr>
        <p:spPr/>
        <p:txBody>
          <a:bodyPr/>
          <a:lstStyle/>
          <a:p>
            <a:fld id="{95E32ACA-1F6C-E24B-A19B-7862C10A0241}" type="slidenum">
              <a:rPr lang="en-US" smtClean="0"/>
              <a:t>16</a:t>
            </a:fld>
            <a:endParaRPr lang="en-US" dirty="0"/>
          </a:p>
        </p:txBody>
      </p:sp>
    </p:spTree>
    <p:extLst>
      <p:ext uri="{BB962C8B-B14F-4D97-AF65-F5344CB8AC3E}">
        <p14:creationId xmlns:p14="http://schemas.microsoft.com/office/powerpoint/2010/main" val="194489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groups are chosen for each question, keep this up on the board if students/groups need to reference it.</a:t>
            </a:r>
          </a:p>
        </p:txBody>
      </p:sp>
      <p:sp>
        <p:nvSpPr>
          <p:cNvPr id="4" name="Slide Number Placeholder 3"/>
          <p:cNvSpPr>
            <a:spLocks noGrp="1"/>
          </p:cNvSpPr>
          <p:nvPr>
            <p:ph type="sldNum" sz="quarter" idx="5"/>
          </p:nvPr>
        </p:nvSpPr>
        <p:spPr/>
        <p:txBody>
          <a:bodyPr/>
          <a:lstStyle/>
          <a:p>
            <a:fld id="{95E32ACA-1F6C-E24B-A19B-7862C10A0241}" type="slidenum">
              <a:rPr lang="en-US" smtClean="0"/>
              <a:t>17</a:t>
            </a:fld>
            <a:endParaRPr lang="en-US" dirty="0"/>
          </a:p>
        </p:txBody>
      </p:sp>
    </p:spTree>
    <p:extLst>
      <p:ext uri="{BB962C8B-B14F-4D97-AF65-F5344CB8AC3E}">
        <p14:creationId xmlns:p14="http://schemas.microsoft.com/office/powerpoint/2010/main" val="59253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aren’t these modern takes on disco? Begin the Doja Cat video at 2:44 and end it at 3:40. Begin the </a:t>
            </a:r>
            <a:r>
              <a:rPr lang="en-US" dirty="0" err="1"/>
              <a:t>Dua</a:t>
            </a:r>
            <a:r>
              <a:rPr lang="en-US" dirty="0"/>
              <a:t> Lipa video at 00:59 and end at 1:30.</a:t>
            </a:r>
          </a:p>
        </p:txBody>
      </p:sp>
      <p:sp>
        <p:nvSpPr>
          <p:cNvPr id="4" name="Slide Number Placeholder 3"/>
          <p:cNvSpPr>
            <a:spLocks noGrp="1"/>
          </p:cNvSpPr>
          <p:nvPr>
            <p:ph type="sldNum" sz="quarter" idx="5"/>
          </p:nvPr>
        </p:nvSpPr>
        <p:spPr/>
        <p:txBody>
          <a:bodyPr/>
          <a:lstStyle/>
          <a:p>
            <a:fld id="{95E32ACA-1F6C-E24B-A19B-7862C10A0241}" type="slidenum">
              <a:rPr lang="en-US" smtClean="0"/>
              <a:t>19</a:t>
            </a:fld>
            <a:endParaRPr lang="en-US" dirty="0"/>
          </a:p>
        </p:txBody>
      </p:sp>
    </p:spTree>
    <p:extLst>
      <p:ext uri="{BB962C8B-B14F-4D97-AF65-F5344CB8AC3E}">
        <p14:creationId xmlns:p14="http://schemas.microsoft.com/office/powerpoint/2010/main" val="2430710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fun closer, show students the video of Soul Train as they write their exit tickets.</a:t>
            </a:r>
          </a:p>
        </p:txBody>
      </p:sp>
      <p:sp>
        <p:nvSpPr>
          <p:cNvPr id="4" name="Slide Number Placeholder 3"/>
          <p:cNvSpPr>
            <a:spLocks noGrp="1"/>
          </p:cNvSpPr>
          <p:nvPr>
            <p:ph type="sldNum" sz="quarter" idx="5"/>
          </p:nvPr>
        </p:nvSpPr>
        <p:spPr/>
        <p:txBody>
          <a:bodyPr/>
          <a:lstStyle/>
          <a:p>
            <a:fld id="{95E32ACA-1F6C-E24B-A19B-7862C10A0241}" type="slidenum">
              <a:rPr lang="en-US" smtClean="0"/>
              <a:t>20</a:t>
            </a:fld>
            <a:endParaRPr lang="en-US" dirty="0"/>
          </a:p>
        </p:txBody>
      </p:sp>
    </p:spTree>
    <p:extLst>
      <p:ext uri="{BB962C8B-B14F-4D97-AF65-F5344CB8AC3E}">
        <p14:creationId xmlns:p14="http://schemas.microsoft.com/office/powerpoint/2010/main" val="48926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Presenting the agenda: Students will be informed that they will stay and work in their groups for the majority of the lesson, in part one with the song analysis first, and the image analysis second. For part two, a discussion will be had about their analyses on their big papers, along with a connecting mini-lecture. In part three, students will read a source along with guided notes. In part four, a whole class discussion will be had about their findings, and bringing this lesson into today.</a:t>
            </a:r>
          </a:p>
        </p:txBody>
      </p:sp>
      <p:sp>
        <p:nvSpPr>
          <p:cNvPr id="4" name="Slide Number Placeholder 3"/>
          <p:cNvSpPr>
            <a:spLocks noGrp="1"/>
          </p:cNvSpPr>
          <p:nvPr>
            <p:ph type="sldNum" sz="quarter" idx="5"/>
          </p:nvPr>
        </p:nvSpPr>
        <p:spPr/>
        <p:txBody>
          <a:bodyPr/>
          <a:lstStyle/>
          <a:p>
            <a:fld id="{95E32ACA-1F6C-E24B-A19B-7862C10A0241}" type="slidenum">
              <a:rPr lang="en-US" smtClean="0"/>
              <a:t>2</a:t>
            </a:fld>
            <a:endParaRPr lang="en-US" dirty="0"/>
          </a:p>
        </p:txBody>
      </p:sp>
    </p:spTree>
    <p:extLst>
      <p:ext uri="{BB962C8B-B14F-4D97-AF65-F5344CB8AC3E}">
        <p14:creationId xmlns:p14="http://schemas.microsoft.com/office/powerpoint/2010/main" val="71165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students to get settled into their groups and have their given songs up on their phones, </a:t>
            </a:r>
            <a:r>
              <a:rPr lang="en-US" dirty="0" err="1"/>
              <a:t>chromebooks</a:t>
            </a:r>
            <a:r>
              <a:rPr lang="en-US" dirty="0"/>
              <a:t>, </a:t>
            </a:r>
            <a:r>
              <a:rPr lang="en-US" dirty="0" err="1"/>
              <a:t>ipads</a:t>
            </a:r>
            <a:r>
              <a:rPr lang="en-US" dirty="0"/>
              <a:t>, </a:t>
            </a:r>
            <a:r>
              <a:rPr lang="en-US" dirty="0" err="1"/>
              <a:t>etc</a:t>
            </a:r>
            <a:r>
              <a:rPr lang="en-US" dirty="0"/>
              <a:t> with headphones on. Once students are settled, make sure they have not yet started to listen, as there are questions on the next slide to prompt them for the big paper activity.</a:t>
            </a:r>
          </a:p>
        </p:txBody>
      </p:sp>
      <p:sp>
        <p:nvSpPr>
          <p:cNvPr id="4" name="Slide Number Placeholder 3"/>
          <p:cNvSpPr>
            <a:spLocks noGrp="1"/>
          </p:cNvSpPr>
          <p:nvPr>
            <p:ph type="sldNum" sz="quarter" idx="5"/>
          </p:nvPr>
        </p:nvSpPr>
        <p:spPr/>
        <p:txBody>
          <a:bodyPr/>
          <a:lstStyle/>
          <a:p>
            <a:fld id="{95E32ACA-1F6C-E24B-A19B-7862C10A0241}" type="slidenum">
              <a:rPr lang="en-US" smtClean="0"/>
              <a:t>3</a:t>
            </a:fld>
            <a:endParaRPr lang="en-US" dirty="0"/>
          </a:p>
        </p:txBody>
      </p:sp>
    </p:spTree>
    <p:extLst>
      <p:ext uri="{BB962C8B-B14F-4D97-AF65-F5344CB8AC3E}">
        <p14:creationId xmlns:p14="http://schemas.microsoft.com/office/powerpoint/2010/main" val="232626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students begin to listen to their given song, the teacher will provide the following questions for them to write out their responses on their big papers. It should also be stated that these questions are also on their guided notes sheet if they forget what to write. Additionally, keep this slide up as they listen to their songs. Once students are finished listening and writing, the teacher will tell them that the image analysis section will begin, and each image will be presented to them on the slides.</a:t>
            </a:r>
          </a:p>
        </p:txBody>
      </p:sp>
      <p:sp>
        <p:nvSpPr>
          <p:cNvPr id="4" name="Slide Number Placeholder 3"/>
          <p:cNvSpPr>
            <a:spLocks noGrp="1"/>
          </p:cNvSpPr>
          <p:nvPr>
            <p:ph type="sldNum" sz="quarter" idx="5"/>
          </p:nvPr>
        </p:nvSpPr>
        <p:spPr/>
        <p:txBody>
          <a:bodyPr/>
          <a:lstStyle/>
          <a:p>
            <a:fld id="{95E32ACA-1F6C-E24B-A19B-7862C10A0241}" type="slidenum">
              <a:rPr lang="en-US" smtClean="0"/>
              <a:t>4</a:t>
            </a:fld>
            <a:endParaRPr lang="en-US" dirty="0"/>
          </a:p>
        </p:txBody>
      </p:sp>
    </p:spTree>
    <p:extLst>
      <p:ext uri="{BB962C8B-B14F-4D97-AF65-F5344CB8AC3E}">
        <p14:creationId xmlns:p14="http://schemas.microsoft.com/office/powerpoint/2010/main" val="682419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students about 2-3 minutes to write their responses to each photo.</a:t>
            </a:r>
          </a:p>
        </p:txBody>
      </p:sp>
      <p:sp>
        <p:nvSpPr>
          <p:cNvPr id="4" name="Slide Number Placeholder 3"/>
          <p:cNvSpPr>
            <a:spLocks noGrp="1"/>
          </p:cNvSpPr>
          <p:nvPr>
            <p:ph type="sldNum" sz="quarter" idx="5"/>
          </p:nvPr>
        </p:nvSpPr>
        <p:spPr/>
        <p:txBody>
          <a:bodyPr/>
          <a:lstStyle/>
          <a:p>
            <a:fld id="{95E32ACA-1F6C-E24B-A19B-7862C10A0241}" type="slidenum">
              <a:rPr lang="en-US" smtClean="0"/>
              <a:t>5</a:t>
            </a:fld>
            <a:endParaRPr lang="en-US" dirty="0"/>
          </a:p>
        </p:txBody>
      </p:sp>
    </p:spTree>
    <p:extLst>
      <p:ext uri="{BB962C8B-B14F-4D97-AF65-F5344CB8AC3E}">
        <p14:creationId xmlns:p14="http://schemas.microsoft.com/office/powerpoint/2010/main" val="2463815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post their big papers up on the board during this slide, and each group will discuss their responses to the class. After each group presents, move the big papers aside to begin the whole class discussion portion of the lesson.</a:t>
            </a:r>
          </a:p>
        </p:txBody>
      </p:sp>
      <p:sp>
        <p:nvSpPr>
          <p:cNvPr id="4" name="Slide Number Placeholder 3"/>
          <p:cNvSpPr>
            <a:spLocks noGrp="1"/>
          </p:cNvSpPr>
          <p:nvPr>
            <p:ph type="sldNum" sz="quarter" idx="5"/>
          </p:nvPr>
        </p:nvSpPr>
        <p:spPr/>
        <p:txBody>
          <a:bodyPr/>
          <a:lstStyle/>
          <a:p>
            <a:fld id="{95E32ACA-1F6C-E24B-A19B-7862C10A0241}" type="slidenum">
              <a:rPr lang="en-US" smtClean="0"/>
              <a:t>11</a:t>
            </a:fld>
            <a:endParaRPr lang="en-US" dirty="0"/>
          </a:p>
        </p:txBody>
      </p:sp>
    </p:spTree>
    <p:extLst>
      <p:ext uri="{BB962C8B-B14F-4D97-AF65-F5344CB8AC3E}">
        <p14:creationId xmlns:p14="http://schemas.microsoft.com/office/powerpoint/2010/main" val="281071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closing q’s will be posed to the entire class for a whole class discussion. The following lecture slides will also provide further context for students who may not have any answers.</a:t>
            </a:r>
          </a:p>
        </p:txBody>
      </p:sp>
      <p:sp>
        <p:nvSpPr>
          <p:cNvPr id="4" name="Slide Number Placeholder 3"/>
          <p:cNvSpPr>
            <a:spLocks noGrp="1"/>
          </p:cNvSpPr>
          <p:nvPr>
            <p:ph type="sldNum" sz="quarter" idx="5"/>
          </p:nvPr>
        </p:nvSpPr>
        <p:spPr/>
        <p:txBody>
          <a:bodyPr/>
          <a:lstStyle/>
          <a:p>
            <a:fld id="{95E32ACA-1F6C-E24B-A19B-7862C10A0241}" type="slidenum">
              <a:rPr lang="en-US" smtClean="0"/>
              <a:t>12</a:t>
            </a:fld>
            <a:endParaRPr lang="en-US" dirty="0"/>
          </a:p>
        </p:txBody>
      </p:sp>
    </p:spTree>
    <p:extLst>
      <p:ext uri="{BB962C8B-B14F-4D97-AF65-F5344CB8AC3E}">
        <p14:creationId xmlns:p14="http://schemas.microsoft.com/office/powerpoint/2010/main" val="69448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teacher first tell students that they should follow along with lecture by answering the correlating questions on their guided notes. Then, the teacher should discuss that during this time period, queer people were not allowed into many club/bar spaces across the US; either shooed away at the door or kicked out. However, there was an exception: disco clubs. Although specifically gay clubs had been a thing for a long time, many across the US began to close down in the 80s due to the ongoing epidemic of HIV. Disco clubs began to become a safe space for queer Americans. Not to mention (with the picture on the slide) many disco artists were out and proud, including the Village People and Sylvester.</a:t>
            </a:r>
          </a:p>
        </p:txBody>
      </p:sp>
      <p:sp>
        <p:nvSpPr>
          <p:cNvPr id="4" name="Slide Number Placeholder 3"/>
          <p:cNvSpPr>
            <a:spLocks noGrp="1"/>
          </p:cNvSpPr>
          <p:nvPr>
            <p:ph type="sldNum" sz="quarter" idx="5"/>
          </p:nvPr>
        </p:nvSpPr>
        <p:spPr/>
        <p:txBody>
          <a:bodyPr/>
          <a:lstStyle/>
          <a:p>
            <a:fld id="{95E32ACA-1F6C-E24B-A19B-7862C10A0241}" type="slidenum">
              <a:rPr lang="en-US" smtClean="0"/>
              <a:t>13</a:t>
            </a:fld>
            <a:endParaRPr lang="en-US" dirty="0"/>
          </a:p>
        </p:txBody>
      </p:sp>
    </p:spTree>
    <p:extLst>
      <p:ext uri="{BB962C8B-B14F-4D97-AF65-F5344CB8AC3E}">
        <p14:creationId xmlns:p14="http://schemas.microsoft.com/office/powerpoint/2010/main" val="259318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Ballroom scene began in the late 1950’s, with queer people being kicked out of their homes and displaced, they began to find their own families through “houses” of the Ballroom scene. Houses would display their excellence at Balls, by walking down the catwalk in a multitude of different categories such as “realness”, “</a:t>
            </a:r>
            <a:r>
              <a:rPr lang="en-US" dirty="0" err="1"/>
              <a:t>Eleganza</a:t>
            </a:r>
            <a:r>
              <a:rPr lang="en-US" dirty="0"/>
              <a:t>”, and “Butch queen”. Additionally, Balls were commonplace for vogue battles, a type of dance that incorporates body poses from the titular magazine, hand movement, floorwork, “duckwalking”, and dips (aka </a:t>
            </a:r>
            <a:r>
              <a:rPr lang="en-US" dirty="0" err="1"/>
              <a:t>deathdrops</a:t>
            </a:r>
            <a:r>
              <a:rPr lang="en-US" dirty="0"/>
              <a:t>). Disco was a staple in the Ballroom scene, as the scene began to gain immense popularity during the 70s, and is still alive today.</a:t>
            </a:r>
          </a:p>
        </p:txBody>
      </p:sp>
      <p:sp>
        <p:nvSpPr>
          <p:cNvPr id="4" name="Slide Number Placeholder 3"/>
          <p:cNvSpPr>
            <a:spLocks noGrp="1"/>
          </p:cNvSpPr>
          <p:nvPr>
            <p:ph type="sldNum" sz="quarter" idx="5"/>
          </p:nvPr>
        </p:nvSpPr>
        <p:spPr/>
        <p:txBody>
          <a:bodyPr/>
          <a:lstStyle/>
          <a:p>
            <a:fld id="{95E32ACA-1F6C-E24B-A19B-7862C10A0241}" type="slidenum">
              <a:rPr lang="en-US" smtClean="0"/>
              <a:t>14</a:t>
            </a:fld>
            <a:endParaRPr lang="en-US" dirty="0"/>
          </a:p>
        </p:txBody>
      </p:sp>
    </p:spTree>
    <p:extLst>
      <p:ext uri="{BB962C8B-B14F-4D97-AF65-F5344CB8AC3E}">
        <p14:creationId xmlns:p14="http://schemas.microsoft.com/office/powerpoint/2010/main" val="80284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E586D31C-8A43-0D47-BB0C-28C1512C8475}"/>
              </a:ext>
            </a:extLst>
          </p:cNvPr>
          <p:cNvSpPr/>
          <p:nvPr userDrawn="1"/>
        </p:nvSpPr>
        <p:spPr>
          <a:xfrm rot="16200000">
            <a:off x="11277600" y="5401734"/>
            <a:ext cx="914400" cy="914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81B05AD6-2DC2-DA41-B66C-2FA9D4CFB750}"/>
              </a:ext>
            </a:extLst>
          </p:cNvPr>
          <p:cNvSpPr/>
          <p:nvPr userDrawn="1"/>
        </p:nvSpPr>
        <p:spPr>
          <a:xfrm rot="16200000" flipH="1" flipV="1">
            <a:off x="468993" y="186960"/>
            <a:ext cx="5898201" cy="6123080"/>
          </a:xfrm>
          <a:prstGeom prst="rtTriangle">
            <a:avLst/>
          </a:prstGeom>
          <a:gradFill flip="none" rotWithShape="1">
            <a:gsLst>
              <a:gs pos="40000">
                <a:schemeClr val="bg1">
                  <a:lumMod val="75000"/>
                  <a:alpha val="0"/>
                </a:schemeClr>
              </a:gs>
              <a:gs pos="11000">
                <a:schemeClr val="tx1">
                  <a:alpha val="36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7157154D-A604-904E-B4F0-D7E33B786C87}"/>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pic>
        <p:nvPicPr>
          <p:cNvPr id="5" name="Picture 4">
            <a:extLst>
              <a:ext uri="{FF2B5EF4-FFF2-40B4-BE49-F238E27FC236}">
                <a16:creationId xmlns:a16="http://schemas.microsoft.com/office/drawing/2014/main" id="{F78A69A5-AD33-A84F-940E-41E473D89817}"/>
              </a:ext>
            </a:extLst>
          </p:cNvPr>
          <p:cNvPicPr>
            <a:picLocks noChangeAspect="1"/>
          </p:cNvPicPr>
          <p:nvPr userDrawn="1"/>
        </p:nvPicPr>
        <p:blipFill>
          <a:blip r:embed="rId2"/>
          <a:stretch>
            <a:fillRect/>
          </a:stretch>
        </p:blipFill>
        <p:spPr>
          <a:xfrm>
            <a:off x="1987826" y="228600"/>
            <a:ext cx="8870674" cy="5961093"/>
          </a:xfrm>
          <a:prstGeom prst="rect">
            <a:avLst/>
          </a:prstGeom>
        </p:spPr>
      </p:pic>
      <p:sp>
        <p:nvSpPr>
          <p:cNvPr id="8" name="Title 1">
            <a:extLst>
              <a:ext uri="{FF2B5EF4-FFF2-40B4-BE49-F238E27FC236}">
                <a16:creationId xmlns:a16="http://schemas.microsoft.com/office/drawing/2014/main" id="{039E4B38-E7FA-F340-A967-28F6B285E1F4}"/>
              </a:ext>
            </a:extLst>
          </p:cNvPr>
          <p:cNvSpPr>
            <a:spLocks noGrp="1"/>
          </p:cNvSpPr>
          <p:nvPr>
            <p:ph type="title" hasCustomPrompt="1"/>
          </p:nvPr>
        </p:nvSpPr>
        <p:spPr>
          <a:xfrm>
            <a:off x="317363" y="2755900"/>
            <a:ext cx="11518083" cy="833961"/>
          </a:xfrm>
          <a:prstGeom prst="rect">
            <a:avLst/>
          </a:prstGeom>
          <a:solidFill>
            <a:srgbClr val="C00000">
              <a:alpha val="90000"/>
            </a:srgbClr>
          </a:solidFill>
        </p:spPr>
        <p:txBody>
          <a:bodyPr anchor="ctr">
            <a:noAutofit/>
          </a:bodyPr>
          <a:lstStyle>
            <a:lvl1pPr marL="0" marR="0" indent="0" algn="ctr" defTabSz="914400" rtl="0" eaLnBrk="1" fontAlgn="auto" latinLnBrk="0" hangingPunct="1">
              <a:lnSpc>
                <a:spcPct val="100000"/>
              </a:lnSpc>
              <a:spcBef>
                <a:spcPct val="0"/>
              </a:spcBef>
              <a:spcAft>
                <a:spcPts val="0"/>
              </a:spcAft>
              <a:buClrTx/>
              <a:buSzTx/>
              <a:buFontTx/>
              <a:buNone/>
              <a:tabLst/>
              <a:defRPr lang="en-US" sz="3200" smtClean="0">
                <a:ln>
                  <a:noFill/>
                </a:ln>
                <a:solidFill>
                  <a:schemeClr val="bg1"/>
                </a:solidFill>
                <a:effectLst/>
                <a:latin typeface="+mn-lt"/>
              </a:defRPr>
            </a:lvl1pPr>
          </a:lstStyle>
          <a:p>
            <a:r>
              <a:rPr lang="en-US" dirty="0"/>
              <a:t>How was disco a vital part of the Black and Queer Communities in the 1980’s?</a:t>
            </a:r>
          </a:p>
        </p:txBody>
      </p:sp>
      <p:sp>
        <p:nvSpPr>
          <p:cNvPr id="6" name="TextBox 5">
            <a:extLst>
              <a:ext uri="{FF2B5EF4-FFF2-40B4-BE49-F238E27FC236}">
                <a16:creationId xmlns:a16="http://schemas.microsoft.com/office/drawing/2014/main" id="{4E810A0F-88B5-5049-9E6C-EC7C6322DB00}"/>
              </a:ext>
            </a:extLst>
          </p:cNvPr>
          <p:cNvSpPr txBox="1"/>
          <p:nvPr userDrawn="1"/>
        </p:nvSpPr>
        <p:spPr>
          <a:xfrm>
            <a:off x="2090057" y="-502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069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nip Single Corner Rectangle 1">
            <a:extLst>
              <a:ext uri="{FF2B5EF4-FFF2-40B4-BE49-F238E27FC236}">
                <a16:creationId xmlns:a16="http://schemas.microsoft.com/office/drawing/2014/main" id="{4DE39CD8-60EE-A24C-9C93-6D38380E6C6F}"/>
              </a:ext>
            </a:extLst>
          </p:cNvPr>
          <p:cNvSpPr/>
          <p:nvPr userDrawn="1"/>
        </p:nvSpPr>
        <p:spPr>
          <a:xfrm rot="5400000">
            <a:off x="3137535" y="-2543175"/>
            <a:ext cx="5920740" cy="11555730"/>
          </a:xfrm>
          <a:prstGeom prst="snip1Rect">
            <a:avLst>
              <a:gd name="adj" fmla="val 720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AEC727EF-0FA4-0647-AB50-AC85145065BC}"/>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22206C9-C230-9E46-88D9-68525BCCDCA8}"/>
              </a:ext>
            </a:extLst>
          </p:cNvPr>
          <p:cNvCxnSpPr>
            <a:cxnSpLocks/>
          </p:cNvCxnSpPr>
          <p:nvPr userDrawn="1"/>
        </p:nvCxnSpPr>
        <p:spPr>
          <a:xfrm>
            <a:off x="832114" y="1380621"/>
            <a:ext cx="762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A2FC01B7-96E5-AD47-97DB-43D247DB7A29}"/>
              </a:ext>
            </a:extLst>
          </p:cNvPr>
          <p:cNvSpPr>
            <a:spLocks noGrp="1"/>
          </p:cNvSpPr>
          <p:nvPr>
            <p:ph idx="1"/>
          </p:nvPr>
        </p:nvSpPr>
        <p:spPr>
          <a:xfrm>
            <a:off x="795336" y="1978925"/>
            <a:ext cx="10837722" cy="39218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3908F1B3-7A04-DE4F-8B6B-36F27DBEF012}"/>
              </a:ext>
            </a:extLst>
          </p:cNvPr>
          <p:cNvSpPr>
            <a:spLocks noGrp="1"/>
          </p:cNvSpPr>
          <p:nvPr>
            <p:ph type="title" hasCustomPrompt="1"/>
          </p:nvPr>
        </p:nvSpPr>
        <p:spPr>
          <a:xfrm>
            <a:off x="688872" y="825190"/>
            <a:ext cx="10944185" cy="584921"/>
          </a:xfrm>
          <a:prstGeom prst="rect">
            <a:avLst/>
          </a:prstGeom>
        </p:spPr>
        <p:txBody>
          <a:bodyPr vert="horz" lIns="91440" tIns="45720" rIns="91440" bIns="45720" rtlCol="0" anchor="b">
            <a:noAutofit/>
          </a:bodyPr>
          <a:lstStyle/>
          <a:p>
            <a:r>
              <a:rPr lang="en-US" dirty="0"/>
              <a:t>TITLE</a:t>
            </a:r>
          </a:p>
        </p:txBody>
      </p:sp>
      <p:sp>
        <p:nvSpPr>
          <p:cNvPr id="11" name="Slide Number Placeholder 5">
            <a:extLst>
              <a:ext uri="{FF2B5EF4-FFF2-40B4-BE49-F238E27FC236}">
                <a16:creationId xmlns:a16="http://schemas.microsoft.com/office/drawing/2014/main" id="{A153B69C-FE30-A146-92C2-2973FA85D7C5}"/>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4" name="Text Placeholder 3">
            <a:extLst>
              <a:ext uri="{FF2B5EF4-FFF2-40B4-BE49-F238E27FC236}">
                <a16:creationId xmlns:a16="http://schemas.microsoft.com/office/drawing/2014/main" id="{66AF5547-F662-2842-9D06-01981D0BD419}"/>
              </a:ext>
            </a:extLst>
          </p:cNvPr>
          <p:cNvSpPr>
            <a:spLocks noGrp="1"/>
          </p:cNvSpPr>
          <p:nvPr>
            <p:ph type="body" sz="quarter" idx="10" hasCustomPrompt="1"/>
          </p:nvPr>
        </p:nvSpPr>
        <p:spPr>
          <a:xfrm>
            <a:off x="688871" y="499908"/>
            <a:ext cx="10944185" cy="412750"/>
          </a:xfrm>
          <a:prstGeom prst="rect">
            <a:avLst/>
          </a:prstGeom>
        </p:spPr>
        <p:txBody>
          <a:bodyPr>
            <a:noAutofit/>
          </a:bodyPr>
          <a:lstStyle>
            <a:lvl1pPr marL="0" indent="0">
              <a:buNone/>
              <a:defRPr sz="1800" b="0"/>
            </a:lvl1pPr>
          </a:lstStyle>
          <a:p>
            <a:pPr lvl="0"/>
            <a:r>
              <a:rPr lang="en-US" dirty="0"/>
              <a:t>SECTION</a:t>
            </a:r>
          </a:p>
        </p:txBody>
      </p:sp>
    </p:spTree>
    <p:extLst>
      <p:ext uri="{BB962C8B-B14F-4D97-AF65-F5344CB8AC3E}">
        <p14:creationId xmlns:p14="http://schemas.microsoft.com/office/powerpoint/2010/main" val="425556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9F36EDE2-A142-4442-BFEF-F5907957BBA7}"/>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CF45C1-940E-C243-B9EC-DE6E32BD87A1}"/>
              </a:ext>
            </a:extLst>
          </p:cNvPr>
          <p:cNvSpPr>
            <a:spLocks noGrp="1"/>
          </p:cNvSpPr>
          <p:nvPr>
            <p:ph idx="1"/>
          </p:nvPr>
        </p:nvSpPr>
        <p:spPr>
          <a:xfrm>
            <a:off x="795336" y="2988527"/>
            <a:ext cx="10835386" cy="2787805"/>
          </a:xfrm>
          <a:prstGeom prst="rect">
            <a:avLst/>
          </a:prstGeom>
        </p:spPr>
        <p:txBody>
          <a:bodyPr>
            <a:normAutofit/>
          </a:bodyPr>
          <a:lstStyle>
            <a:lvl1pPr>
              <a:buClr>
                <a:srgbClr val="C00000"/>
              </a:buClr>
              <a:defRPr sz="2400" b="1" i="0" spc="0">
                <a:solidFill>
                  <a:schemeClr val="tx1">
                    <a:lumMod val="65000"/>
                    <a:lumOff val="35000"/>
                  </a:schemeClr>
                </a:solidFill>
                <a:latin typeface="Arial" panose="020B0604020202020204" pitchFamily="34" charset="0"/>
                <a:cs typeface="Arial" panose="020B0604020202020204" pitchFamily="34" charset="0"/>
              </a:defRPr>
            </a:lvl1pPr>
            <a:lvl2pPr marL="582613" indent="-233363">
              <a:buClr>
                <a:srgbClr val="C00000"/>
              </a:buClr>
              <a:tabLst/>
              <a:defRPr sz="2000" b="0" i="0" spc="0">
                <a:solidFill>
                  <a:schemeClr val="tx1">
                    <a:lumMod val="65000"/>
                    <a:lumOff val="35000"/>
                  </a:schemeClr>
                </a:solidFill>
                <a:latin typeface="Arial" panose="020B0604020202020204" pitchFamily="34" charset="0"/>
                <a:cs typeface="Arial" panose="020B0604020202020204" pitchFamily="34" charset="0"/>
              </a:defRPr>
            </a:lvl2pPr>
            <a:lvl3pPr marL="1036638" indent="-233363">
              <a:buClr>
                <a:srgbClr val="C00000"/>
              </a:buClr>
              <a:tabLst/>
              <a:defRPr sz="1800" b="0" i="0" spc="0">
                <a:solidFill>
                  <a:schemeClr val="tx1">
                    <a:lumMod val="65000"/>
                    <a:lumOff val="35000"/>
                  </a:schemeClr>
                </a:solidFill>
                <a:latin typeface="Arial" panose="020B0604020202020204" pitchFamily="34" charset="0"/>
                <a:cs typeface="Arial" panose="020B0604020202020204" pitchFamily="34" charset="0"/>
              </a:defRPr>
            </a:lvl3pPr>
            <a:lvl4pPr marL="1489075" indent="-219075">
              <a:buClr>
                <a:srgbClr val="C00000"/>
              </a:buClr>
              <a:tabLst/>
              <a:defRPr sz="1600" b="0" i="0" spc="0">
                <a:solidFill>
                  <a:schemeClr val="tx1">
                    <a:lumMod val="65000"/>
                    <a:lumOff val="35000"/>
                  </a:schemeClr>
                </a:solidFill>
                <a:latin typeface="Arial" panose="020B0604020202020204" pitchFamily="34" charset="0"/>
                <a:cs typeface="Arial" panose="020B0604020202020204" pitchFamily="34" charset="0"/>
              </a:defRPr>
            </a:lvl4pPr>
            <a:lvl5pPr marL="1943100" indent="-220663">
              <a:buClr>
                <a:srgbClr val="C00000"/>
              </a:buClr>
              <a:tabLst/>
              <a:defRPr sz="1600" b="0" i="0" spc="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nip Single Corner Rectangle 7">
            <a:extLst>
              <a:ext uri="{FF2B5EF4-FFF2-40B4-BE49-F238E27FC236}">
                <a16:creationId xmlns:a16="http://schemas.microsoft.com/office/drawing/2014/main" id="{877124A7-07B3-644B-B6D2-FDFBEF37EEA4}"/>
              </a:ext>
            </a:extLst>
          </p:cNvPr>
          <p:cNvSpPr/>
          <p:nvPr userDrawn="1"/>
        </p:nvSpPr>
        <p:spPr>
          <a:xfrm rot="10800000">
            <a:off x="764422" y="1970470"/>
            <a:ext cx="10866300" cy="752541"/>
          </a:xfrm>
          <a:prstGeom prst="snip1Rect">
            <a:avLst/>
          </a:prstGeom>
          <a:solidFill>
            <a:schemeClr val="bg1">
              <a:alpha val="2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B419E65-BC76-E445-A164-E04450EE3569}"/>
              </a:ext>
            </a:extLst>
          </p:cNvPr>
          <p:cNvSpPr>
            <a:spLocks noGrp="1"/>
          </p:cNvSpPr>
          <p:nvPr>
            <p:ph idx="10" hasCustomPrompt="1"/>
          </p:nvPr>
        </p:nvSpPr>
        <p:spPr>
          <a:xfrm>
            <a:off x="779879" y="1976141"/>
            <a:ext cx="10835386" cy="713417"/>
          </a:xfrm>
          <a:prstGeom prst="rect">
            <a:avLst/>
          </a:prstGeom>
        </p:spPr>
        <p:txBody>
          <a:bodyPr anchor="ctr">
            <a:normAutofit/>
          </a:bodyPr>
          <a:lstStyle>
            <a:lvl1pPr marL="0" indent="0" algn="ctr">
              <a:buClr>
                <a:srgbClr val="C00000"/>
              </a:buClr>
              <a:buNone/>
              <a:defRPr sz="2400" b="1" i="0" spc="0">
                <a:solidFill>
                  <a:srgbClr val="C00000"/>
                </a:solidFill>
                <a:latin typeface="Arial" panose="020B0604020202020204" pitchFamily="34" charset="0"/>
                <a:cs typeface="Arial" panose="020B0604020202020204" pitchFamily="34" charset="0"/>
              </a:defRPr>
            </a:lvl1pPr>
            <a:lvl2pPr marL="457200" indent="0">
              <a:buClr>
                <a:srgbClr val="C00000"/>
              </a:buClr>
              <a:buNone/>
              <a:defRPr b="1" i="0">
                <a:solidFill>
                  <a:schemeClr val="tx1">
                    <a:lumMod val="65000"/>
                    <a:lumOff val="35000"/>
                  </a:schemeClr>
                </a:solidFill>
                <a:latin typeface="Proxima Nova Semibold" panose="02000506030000020004" pitchFamily="2" charset="0"/>
              </a:defRPr>
            </a:lvl2pPr>
            <a:lvl3pPr>
              <a:buClr>
                <a:srgbClr val="C00000"/>
              </a:buClr>
              <a:defRPr b="1" i="0">
                <a:solidFill>
                  <a:schemeClr val="tx1">
                    <a:lumMod val="65000"/>
                    <a:lumOff val="35000"/>
                  </a:schemeClr>
                </a:solidFill>
                <a:latin typeface="Proxima Nova Semibold" panose="02000506030000020004" pitchFamily="2" charset="0"/>
              </a:defRPr>
            </a:lvl3pPr>
            <a:lvl4pPr>
              <a:buClr>
                <a:srgbClr val="C00000"/>
              </a:buClr>
              <a:defRPr b="1" i="0">
                <a:solidFill>
                  <a:schemeClr val="tx1">
                    <a:lumMod val="65000"/>
                    <a:lumOff val="35000"/>
                  </a:schemeClr>
                </a:solidFill>
                <a:latin typeface="Proxima Nova Semibold" panose="02000506030000020004" pitchFamily="2" charset="0"/>
              </a:defRPr>
            </a:lvl4pPr>
            <a:lvl5pPr>
              <a:buClr>
                <a:srgbClr val="C00000"/>
              </a:buClr>
              <a:defRPr b="1" i="0">
                <a:solidFill>
                  <a:schemeClr val="tx1">
                    <a:lumMod val="65000"/>
                    <a:lumOff val="35000"/>
                  </a:schemeClr>
                </a:solidFill>
                <a:latin typeface="Proxima Nova Semibold" panose="02000506030000020004" pitchFamily="2" charset="0"/>
              </a:defRPr>
            </a:lvl5pPr>
          </a:lstStyle>
          <a:p>
            <a:pPr lvl="0"/>
            <a:r>
              <a:rPr lang="en-US" dirty="0"/>
              <a:t>Edit master text styles</a:t>
            </a:r>
          </a:p>
        </p:txBody>
      </p:sp>
      <p:sp>
        <p:nvSpPr>
          <p:cNvPr id="12" name="Slide Number Placeholder 5">
            <a:extLst>
              <a:ext uri="{FF2B5EF4-FFF2-40B4-BE49-F238E27FC236}">
                <a16:creationId xmlns:a16="http://schemas.microsoft.com/office/drawing/2014/main" id="{A46EC4E4-DED6-2448-A3C6-5378FF262EA3}"/>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10" name="Text Placeholder 3">
            <a:extLst>
              <a:ext uri="{FF2B5EF4-FFF2-40B4-BE49-F238E27FC236}">
                <a16:creationId xmlns:a16="http://schemas.microsoft.com/office/drawing/2014/main" id="{5B7F9DD2-C682-1948-A1D9-BA1D72538D7A}"/>
              </a:ext>
            </a:extLst>
          </p:cNvPr>
          <p:cNvSpPr>
            <a:spLocks noGrp="1"/>
          </p:cNvSpPr>
          <p:nvPr>
            <p:ph type="body" sz="quarter" idx="11" hasCustomPrompt="1"/>
          </p:nvPr>
        </p:nvSpPr>
        <p:spPr>
          <a:xfrm>
            <a:off x="688871" y="499908"/>
            <a:ext cx="10944185" cy="412750"/>
          </a:xfrm>
          <a:prstGeom prst="rect">
            <a:avLst/>
          </a:prstGeom>
        </p:spPr>
        <p:txBody>
          <a:bodyPr>
            <a:noAutofit/>
          </a:bodyPr>
          <a:lstStyle>
            <a:lvl1pPr marL="0" indent="0">
              <a:buNone/>
              <a:defRPr sz="1800" b="0"/>
            </a:lvl1pPr>
          </a:lstStyle>
          <a:p>
            <a:pPr lvl="0"/>
            <a:r>
              <a:rPr lang="en-US" dirty="0"/>
              <a:t>SECTION</a:t>
            </a:r>
          </a:p>
        </p:txBody>
      </p:sp>
      <p:sp>
        <p:nvSpPr>
          <p:cNvPr id="13" name="Title Placeholder 1">
            <a:extLst>
              <a:ext uri="{FF2B5EF4-FFF2-40B4-BE49-F238E27FC236}">
                <a16:creationId xmlns:a16="http://schemas.microsoft.com/office/drawing/2014/main" id="{17838BDF-FB4B-7B40-8E1D-E9BE1AA73CD9}"/>
              </a:ext>
            </a:extLst>
          </p:cNvPr>
          <p:cNvSpPr txBox="1">
            <a:spLocks/>
          </p:cNvSpPr>
          <p:nvPr userDrawn="1"/>
        </p:nvSpPr>
        <p:spPr>
          <a:xfrm>
            <a:off x="688872" y="274320"/>
            <a:ext cx="10944185" cy="11357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spc="0" baseline="0">
                <a:solidFill>
                  <a:srgbClr val="C00000"/>
                </a:solidFill>
                <a:latin typeface="Arial Black" panose="020B0604020202020204" pitchFamily="34" charset="0"/>
                <a:ea typeface="+mj-ea"/>
                <a:cs typeface="Arial Black" panose="020B0604020202020204" pitchFamily="34" charset="0"/>
              </a:defRPr>
            </a:lvl1pPr>
          </a:lstStyle>
          <a:p>
            <a:r>
              <a:rPr lang="en-US"/>
              <a:t>CLICK TO EDIT TITLE</a:t>
            </a:r>
            <a:endParaRPr lang="en-US" dirty="0"/>
          </a:p>
        </p:txBody>
      </p:sp>
      <p:cxnSp>
        <p:nvCxnSpPr>
          <p:cNvPr id="14" name="Straight Connector 13">
            <a:extLst>
              <a:ext uri="{FF2B5EF4-FFF2-40B4-BE49-F238E27FC236}">
                <a16:creationId xmlns:a16="http://schemas.microsoft.com/office/drawing/2014/main" id="{06B6FA4F-F856-B945-B712-258F9D5C925E}"/>
              </a:ext>
            </a:extLst>
          </p:cNvPr>
          <p:cNvCxnSpPr>
            <a:cxnSpLocks/>
          </p:cNvCxnSpPr>
          <p:nvPr userDrawn="1"/>
        </p:nvCxnSpPr>
        <p:spPr>
          <a:xfrm>
            <a:off x="832114" y="1380621"/>
            <a:ext cx="762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843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F5F1D34F-43A5-E24F-AAE3-AD4D8DA551AE}"/>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698D5192-E73F-644F-A443-84B8CB9033F3}"/>
              </a:ext>
            </a:extLst>
          </p:cNvPr>
          <p:cNvSpPr>
            <a:spLocks noGrp="1"/>
          </p:cNvSpPr>
          <p:nvPr>
            <p:ph idx="10"/>
          </p:nvPr>
        </p:nvSpPr>
        <p:spPr>
          <a:xfrm>
            <a:off x="6315075" y="1945072"/>
            <a:ext cx="5314950" cy="3831259"/>
          </a:xfrm>
          <a:prstGeom prst="rect">
            <a:avLst/>
          </a:prstGeom>
        </p:spPr>
        <p:txBody>
          <a:bodyPr/>
          <a:lstStyle>
            <a:lvl1pPr>
              <a:buClr>
                <a:srgbClr val="C00000"/>
              </a:buClr>
              <a:defRPr b="1" i="0">
                <a:solidFill>
                  <a:schemeClr val="tx1">
                    <a:lumMod val="65000"/>
                    <a:lumOff val="35000"/>
                  </a:schemeClr>
                </a:solidFill>
                <a:latin typeface="Arial" panose="020B0604020202020204" pitchFamily="34" charset="0"/>
                <a:cs typeface="Arial" panose="020B0604020202020204" pitchFamily="34" charset="0"/>
              </a:defRPr>
            </a:lvl1pPr>
            <a:lvl2pPr marL="582613"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2pPr>
            <a:lvl3pPr marL="1036638"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3pPr>
            <a:lvl4pPr marL="1489075" indent="-219075">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4pPr>
            <a:lvl5pPr marL="1943100" indent="-2206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1DD84175-D0B2-7940-8480-8396F6D85414}"/>
              </a:ext>
            </a:extLst>
          </p:cNvPr>
          <p:cNvSpPr>
            <a:spLocks noGrp="1"/>
          </p:cNvSpPr>
          <p:nvPr>
            <p:ph type="title" hasCustomPrompt="1"/>
          </p:nvPr>
        </p:nvSpPr>
        <p:spPr>
          <a:xfrm>
            <a:off x="6315075" y="274320"/>
            <a:ext cx="5317982" cy="1135791"/>
          </a:xfrm>
          <a:prstGeom prst="rect">
            <a:avLst/>
          </a:prstGeom>
        </p:spPr>
        <p:txBody>
          <a:bodyPr vert="horz" lIns="91440" tIns="45720" rIns="91440" bIns="45720" rtlCol="0" anchor="b">
            <a:noAutofit/>
          </a:bodyPr>
          <a:lstStyle>
            <a:lvl1pPr>
              <a:lnSpc>
                <a:spcPct val="90000"/>
              </a:lnSpc>
              <a:defRPr/>
            </a:lvl1pPr>
          </a:lstStyle>
          <a:p>
            <a:r>
              <a:rPr lang="en-US" dirty="0"/>
              <a:t>TITLE</a:t>
            </a:r>
          </a:p>
        </p:txBody>
      </p:sp>
      <p:cxnSp>
        <p:nvCxnSpPr>
          <p:cNvPr id="14" name="Straight Connector 13">
            <a:extLst>
              <a:ext uri="{FF2B5EF4-FFF2-40B4-BE49-F238E27FC236}">
                <a16:creationId xmlns:a16="http://schemas.microsoft.com/office/drawing/2014/main" id="{0AE770CA-C346-6143-91C5-DD6F3E52FBDD}"/>
              </a:ext>
            </a:extLst>
          </p:cNvPr>
          <p:cNvCxnSpPr>
            <a:cxnSpLocks/>
          </p:cNvCxnSpPr>
          <p:nvPr userDrawn="1"/>
        </p:nvCxnSpPr>
        <p:spPr>
          <a:xfrm>
            <a:off x="6418663" y="1410111"/>
            <a:ext cx="762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C2BA6E6E-5BB4-984F-8ADD-AEBB32795E41}"/>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7" name="Text Placeholder 3">
            <a:extLst>
              <a:ext uri="{FF2B5EF4-FFF2-40B4-BE49-F238E27FC236}">
                <a16:creationId xmlns:a16="http://schemas.microsoft.com/office/drawing/2014/main" id="{33A70152-A999-0A46-B6E2-9401E63C046F}"/>
              </a:ext>
            </a:extLst>
          </p:cNvPr>
          <p:cNvSpPr>
            <a:spLocks noGrp="1"/>
          </p:cNvSpPr>
          <p:nvPr>
            <p:ph type="body" sz="quarter" idx="11" hasCustomPrompt="1"/>
          </p:nvPr>
        </p:nvSpPr>
        <p:spPr>
          <a:xfrm>
            <a:off x="6315074" y="499908"/>
            <a:ext cx="5317982" cy="412750"/>
          </a:xfrm>
          <a:prstGeom prst="rect">
            <a:avLst/>
          </a:prstGeom>
        </p:spPr>
        <p:txBody>
          <a:bodyPr>
            <a:noAutofit/>
          </a:bodyPr>
          <a:lstStyle>
            <a:lvl1pPr marL="0" indent="0">
              <a:buNone/>
              <a:defRPr sz="1800" b="0"/>
            </a:lvl1pPr>
          </a:lstStyle>
          <a:p>
            <a:pPr lvl="0"/>
            <a:r>
              <a:rPr lang="en-US" dirty="0"/>
              <a:t>SECTION</a:t>
            </a:r>
          </a:p>
        </p:txBody>
      </p:sp>
    </p:spTree>
    <p:extLst>
      <p:ext uri="{BB962C8B-B14F-4D97-AF65-F5344CB8AC3E}">
        <p14:creationId xmlns:p14="http://schemas.microsoft.com/office/powerpoint/2010/main" val="737473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58D92499-B91F-6343-96EB-53DC9692E060}"/>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7A65823D-34F9-7646-9B2E-A44B52DCC641}"/>
              </a:ext>
            </a:extLst>
          </p:cNvPr>
          <p:cNvSpPr>
            <a:spLocks noGrp="1"/>
          </p:cNvSpPr>
          <p:nvPr>
            <p:ph idx="10"/>
          </p:nvPr>
        </p:nvSpPr>
        <p:spPr>
          <a:xfrm>
            <a:off x="6315075" y="1945072"/>
            <a:ext cx="5314950" cy="3831259"/>
          </a:xfrm>
          <a:prstGeom prst="rect">
            <a:avLst/>
          </a:prstGeom>
        </p:spPr>
        <p:txBody>
          <a:bodyPr/>
          <a:lstStyle>
            <a:lvl1pPr>
              <a:buClr>
                <a:srgbClr val="C00000"/>
              </a:buClr>
              <a:defRPr b="1" i="0">
                <a:solidFill>
                  <a:schemeClr val="tx1">
                    <a:lumMod val="65000"/>
                    <a:lumOff val="35000"/>
                  </a:schemeClr>
                </a:solidFill>
                <a:latin typeface="Arial" panose="020B0604020202020204" pitchFamily="34" charset="0"/>
                <a:cs typeface="Arial" panose="020B0604020202020204" pitchFamily="34" charset="0"/>
              </a:defRPr>
            </a:lvl1pPr>
            <a:lvl2pPr marL="582613"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2pPr>
            <a:lvl3pPr marL="1036638"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3pPr>
            <a:lvl4pPr marL="1489075" indent="-219075">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4pPr>
            <a:lvl5pPr marL="1943100" indent="-2206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02D94D28-922C-5B41-8E0F-A4B52789DF1F}"/>
              </a:ext>
            </a:extLst>
          </p:cNvPr>
          <p:cNvSpPr>
            <a:spLocks noGrp="1"/>
          </p:cNvSpPr>
          <p:nvPr>
            <p:ph type="title" hasCustomPrompt="1"/>
          </p:nvPr>
        </p:nvSpPr>
        <p:spPr>
          <a:xfrm>
            <a:off x="688872" y="274320"/>
            <a:ext cx="10944185" cy="1135791"/>
          </a:xfrm>
          <a:prstGeom prst="rect">
            <a:avLst/>
          </a:prstGeom>
        </p:spPr>
        <p:txBody>
          <a:bodyPr vert="horz" lIns="91440" tIns="45720" rIns="91440" bIns="45720" rtlCol="0" anchor="b">
            <a:noAutofit/>
          </a:bodyPr>
          <a:lstStyle/>
          <a:p>
            <a:r>
              <a:rPr lang="en-US" dirty="0"/>
              <a:t>TITLE</a:t>
            </a:r>
          </a:p>
        </p:txBody>
      </p:sp>
      <p:cxnSp>
        <p:nvCxnSpPr>
          <p:cNvPr id="13" name="Straight Connector 12">
            <a:extLst>
              <a:ext uri="{FF2B5EF4-FFF2-40B4-BE49-F238E27FC236}">
                <a16:creationId xmlns:a16="http://schemas.microsoft.com/office/drawing/2014/main" id="{BA1A7C90-A8F9-A145-ADCB-62BC8B0891CE}"/>
              </a:ext>
            </a:extLst>
          </p:cNvPr>
          <p:cNvCxnSpPr>
            <a:cxnSpLocks/>
          </p:cNvCxnSpPr>
          <p:nvPr userDrawn="1"/>
        </p:nvCxnSpPr>
        <p:spPr>
          <a:xfrm>
            <a:off x="832114" y="1380621"/>
            <a:ext cx="762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1EE02FE-FDD3-5C4D-B297-DBB4D85CB185}"/>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8" name="Text Placeholder 3">
            <a:extLst>
              <a:ext uri="{FF2B5EF4-FFF2-40B4-BE49-F238E27FC236}">
                <a16:creationId xmlns:a16="http://schemas.microsoft.com/office/drawing/2014/main" id="{ACA50104-C32C-1444-9D94-A790A9F24E00}"/>
              </a:ext>
            </a:extLst>
          </p:cNvPr>
          <p:cNvSpPr>
            <a:spLocks noGrp="1"/>
          </p:cNvSpPr>
          <p:nvPr>
            <p:ph type="body" sz="quarter" idx="11" hasCustomPrompt="1"/>
          </p:nvPr>
        </p:nvSpPr>
        <p:spPr>
          <a:xfrm>
            <a:off x="688871" y="499908"/>
            <a:ext cx="10944185" cy="412750"/>
          </a:xfrm>
          <a:prstGeom prst="rect">
            <a:avLst/>
          </a:prstGeom>
        </p:spPr>
        <p:txBody>
          <a:bodyPr>
            <a:noAutofit/>
          </a:bodyPr>
          <a:lstStyle>
            <a:lvl1pPr marL="0" indent="0">
              <a:buNone/>
              <a:defRPr sz="1800" b="0"/>
            </a:lvl1pPr>
          </a:lstStyle>
          <a:p>
            <a:pPr lvl="0"/>
            <a:r>
              <a:rPr lang="en-US" dirty="0"/>
              <a:t>SECTION</a:t>
            </a:r>
          </a:p>
        </p:txBody>
      </p:sp>
    </p:spTree>
    <p:extLst>
      <p:ext uri="{BB962C8B-B14F-4D97-AF65-F5344CB8AC3E}">
        <p14:creationId xmlns:p14="http://schemas.microsoft.com/office/powerpoint/2010/main" val="3591164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BBECFD9E-5DB7-CA4C-A0FE-101E53F2D7D7}"/>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901EEFE9-6D4A-1B4F-A691-F163B48FF2A8}"/>
              </a:ext>
            </a:extLst>
          </p:cNvPr>
          <p:cNvCxnSpPr>
            <a:cxnSpLocks/>
          </p:cNvCxnSpPr>
          <p:nvPr userDrawn="1"/>
        </p:nvCxnSpPr>
        <p:spPr>
          <a:xfrm>
            <a:off x="832114" y="1380621"/>
            <a:ext cx="762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ACAF8A9D-2BC0-7548-9550-E4B50C459CBC}"/>
              </a:ext>
            </a:extLst>
          </p:cNvPr>
          <p:cNvSpPr>
            <a:spLocks noGrp="1"/>
          </p:cNvSpPr>
          <p:nvPr>
            <p:ph type="title" hasCustomPrompt="1"/>
          </p:nvPr>
        </p:nvSpPr>
        <p:spPr>
          <a:xfrm>
            <a:off x="688872" y="274320"/>
            <a:ext cx="10944185" cy="1135791"/>
          </a:xfrm>
          <a:prstGeom prst="rect">
            <a:avLst/>
          </a:prstGeom>
        </p:spPr>
        <p:txBody>
          <a:bodyPr vert="horz" lIns="91440" tIns="45720" rIns="91440" bIns="45720" rtlCol="0" anchor="b">
            <a:noAutofit/>
          </a:bodyPr>
          <a:lstStyle/>
          <a:p>
            <a:r>
              <a:rPr lang="en-US" dirty="0"/>
              <a:t>TITLE</a:t>
            </a:r>
          </a:p>
        </p:txBody>
      </p:sp>
      <p:sp>
        <p:nvSpPr>
          <p:cNvPr id="8" name="Slide Number Placeholder 5">
            <a:extLst>
              <a:ext uri="{FF2B5EF4-FFF2-40B4-BE49-F238E27FC236}">
                <a16:creationId xmlns:a16="http://schemas.microsoft.com/office/drawing/2014/main" id="{E5DE91B4-3769-C84A-BF8C-37763B5B629F}"/>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9" name="Text Placeholder 3">
            <a:extLst>
              <a:ext uri="{FF2B5EF4-FFF2-40B4-BE49-F238E27FC236}">
                <a16:creationId xmlns:a16="http://schemas.microsoft.com/office/drawing/2014/main" id="{6F80999D-A405-F740-9262-3380149BAB4F}"/>
              </a:ext>
            </a:extLst>
          </p:cNvPr>
          <p:cNvSpPr>
            <a:spLocks noGrp="1"/>
          </p:cNvSpPr>
          <p:nvPr>
            <p:ph type="body" sz="quarter" idx="11" hasCustomPrompt="1"/>
          </p:nvPr>
        </p:nvSpPr>
        <p:spPr>
          <a:xfrm>
            <a:off x="688871" y="499908"/>
            <a:ext cx="10944185" cy="412750"/>
          </a:xfrm>
          <a:prstGeom prst="rect">
            <a:avLst/>
          </a:prstGeom>
        </p:spPr>
        <p:txBody>
          <a:bodyPr>
            <a:noAutofit/>
          </a:bodyPr>
          <a:lstStyle>
            <a:lvl1pPr marL="0" indent="0">
              <a:buNone/>
              <a:defRPr sz="1800" b="0"/>
            </a:lvl1pPr>
          </a:lstStyle>
          <a:p>
            <a:pPr lvl="0"/>
            <a:r>
              <a:rPr lang="en-US" dirty="0"/>
              <a:t>SECTION</a:t>
            </a:r>
          </a:p>
        </p:txBody>
      </p:sp>
    </p:spTree>
    <p:extLst>
      <p:ext uri="{BB962C8B-B14F-4D97-AF65-F5344CB8AC3E}">
        <p14:creationId xmlns:p14="http://schemas.microsoft.com/office/powerpoint/2010/main" val="3367487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5420BDC-AD36-B44D-8373-C41F1F0B54C4}"/>
              </a:ext>
            </a:extLst>
          </p:cNvPr>
          <p:cNvSpPr>
            <a:spLocks noGrp="1"/>
          </p:cNvSpPr>
          <p:nvPr>
            <p:ph idx="10"/>
          </p:nvPr>
        </p:nvSpPr>
        <p:spPr>
          <a:xfrm>
            <a:off x="5036024" y="862149"/>
            <a:ext cx="6594001" cy="4914183"/>
          </a:xfrm>
          <a:prstGeom prst="rect">
            <a:avLst/>
          </a:prstGeom>
        </p:spPr>
        <p:txBody>
          <a:bodyPr/>
          <a:lstStyle>
            <a:lvl1pPr>
              <a:buClr>
                <a:srgbClr val="C00000"/>
              </a:buClr>
              <a:defRPr b="1" i="0">
                <a:solidFill>
                  <a:schemeClr val="tx1">
                    <a:lumMod val="65000"/>
                    <a:lumOff val="35000"/>
                  </a:schemeClr>
                </a:solidFill>
                <a:latin typeface="Proxima Nova Semibold" panose="02000506030000020004" pitchFamily="2" charset="0"/>
              </a:defRPr>
            </a:lvl1pPr>
            <a:lvl2pPr marL="582613" indent="-233363">
              <a:buClr>
                <a:srgbClr val="C00000"/>
              </a:buClr>
              <a:tabLst/>
              <a:defRPr b="0" i="0">
                <a:solidFill>
                  <a:schemeClr val="tx1">
                    <a:lumMod val="65000"/>
                    <a:lumOff val="35000"/>
                  </a:schemeClr>
                </a:solidFill>
                <a:latin typeface="Proxima Nova" panose="02000506030000020004" pitchFamily="2" charset="0"/>
              </a:defRPr>
            </a:lvl2pPr>
            <a:lvl3pPr marL="1036638" indent="-233363">
              <a:buClr>
                <a:srgbClr val="C00000"/>
              </a:buClr>
              <a:tabLst/>
              <a:defRPr b="0" i="0">
                <a:solidFill>
                  <a:schemeClr val="tx1">
                    <a:lumMod val="65000"/>
                    <a:lumOff val="35000"/>
                  </a:schemeClr>
                </a:solidFill>
                <a:latin typeface="Proxima Nova" panose="02000506030000020004" pitchFamily="2" charset="0"/>
              </a:defRPr>
            </a:lvl3pPr>
            <a:lvl4pPr marL="1489075" indent="-219075">
              <a:buClr>
                <a:srgbClr val="C00000"/>
              </a:buClr>
              <a:tabLst/>
              <a:defRPr b="0" i="0">
                <a:solidFill>
                  <a:schemeClr val="tx1">
                    <a:lumMod val="65000"/>
                    <a:lumOff val="35000"/>
                  </a:schemeClr>
                </a:solidFill>
                <a:latin typeface="Proxima Nova" panose="02000506030000020004" pitchFamily="2" charset="0"/>
              </a:defRPr>
            </a:lvl4pPr>
            <a:lvl5pPr marL="1943100" indent="-220663">
              <a:buClr>
                <a:srgbClr val="C00000"/>
              </a:buClr>
              <a:tabLst/>
              <a:defRPr b="0" i="0">
                <a:solidFill>
                  <a:schemeClr val="tx1">
                    <a:lumMod val="65000"/>
                    <a:lumOff val="35000"/>
                  </a:schemeClr>
                </a:solidFill>
                <a:latin typeface="Proxima Nova" panose="0200050603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B5A52CA-A258-754F-8415-3526DC3078E1}"/>
              </a:ext>
            </a:extLst>
          </p:cNvPr>
          <p:cNvSpPr/>
          <p:nvPr userDrawn="1"/>
        </p:nvSpPr>
        <p:spPr>
          <a:xfrm>
            <a:off x="729017" y="679461"/>
            <a:ext cx="3897574" cy="5096871"/>
          </a:xfrm>
          <a:prstGeom prst="rect">
            <a:avLst/>
          </a:prstGeom>
          <a:gradFill flip="none" rotWithShape="1">
            <a:gsLst>
              <a:gs pos="0">
                <a:srgbClr val="C00000"/>
              </a:gs>
              <a:gs pos="100000">
                <a:srgbClr val="900000"/>
              </a:gs>
            </a:gsLst>
            <a:lin ang="5400000" scaled="1"/>
            <a:tileRect/>
          </a:gra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itle Placeholder 1">
            <a:extLst>
              <a:ext uri="{FF2B5EF4-FFF2-40B4-BE49-F238E27FC236}">
                <a16:creationId xmlns:a16="http://schemas.microsoft.com/office/drawing/2014/main" id="{0549AEF0-516C-8F4D-9BA5-4A17C8C75F91}"/>
              </a:ext>
            </a:extLst>
          </p:cNvPr>
          <p:cNvSpPr>
            <a:spLocks noGrp="1"/>
          </p:cNvSpPr>
          <p:nvPr>
            <p:ph type="title" hasCustomPrompt="1"/>
          </p:nvPr>
        </p:nvSpPr>
        <p:spPr>
          <a:xfrm>
            <a:off x="1091818" y="1596789"/>
            <a:ext cx="3166283" cy="2455400"/>
          </a:xfrm>
          <a:prstGeom prst="rect">
            <a:avLst/>
          </a:prstGeom>
        </p:spPr>
        <p:txBody>
          <a:bodyPr vert="horz" lIns="91440" tIns="45720" rIns="91440" bIns="45720" rtlCol="0" anchor="b">
            <a:noAutofit/>
          </a:bodyPr>
          <a:lstStyle>
            <a:lvl1pPr>
              <a:defRPr spc="0">
                <a:solidFill>
                  <a:schemeClr val="bg1"/>
                </a:solidFill>
              </a:defRPr>
            </a:lvl1pPr>
          </a:lstStyle>
          <a:p>
            <a:r>
              <a:rPr lang="en-US" dirty="0"/>
              <a:t>CLICK TO EDIT TITLE</a:t>
            </a:r>
          </a:p>
        </p:txBody>
      </p:sp>
      <p:cxnSp>
        <p:nvCxnSpPr>
          <p:cNvPr id="11" name="Straight Connector 10">
            <a:extLst>
              <a:ext uri="{FF2B5EF4-FFF2-40B4-BE49-F238E27FC236}">
                <a16:creationId xmlns:a16="http://schemas.microsoft.com/office/drawing/2014/main" id="{5B4B4A2D-6BBD-9647-B11A-3976959D16CC}"/>
              </a:ext>
            </a:extLst>
          </p:cNvPr>
          <p:cNvCxnSpPr>
            <a:cxnSpLocks/>
          </p:cNvCxnSpPr>
          <p:nvPr userDrawn="1"/>
        </p:nvCxnSpPr>
        <p:spPr>
          <a:xfrm>
            <a:off x="1201002" y="4052188"/>
            <a:ext cx="76254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7B421A91-695C-2C47-9298-D912E58D3DD0}"/>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Tree>
    <p:extLst>
      <p:ext uri="{BB962C8B-B14F-4D97-AF65-F5344CB8AC3E}">
        <p14:creationId xmlns:p14="http://schemas.microsoft.com/office/powerpoint/2010/main" val="1097603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6857CC1-FEC7-7240-99DD-1AA6B82B106D}"/>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Tree>
    <p:extLst>
      <p:ext uri="{BB962C8B-B14F-4D97-AF65-F5344CB8AC3E}">
        <p14:creationId xmlns:p14="http://schemas.microsoft.com/office/powerpoint/2010/main" val="3038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F197800-42BC-C645-A1F0-4011F64194F5}"/>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0E145B4-C5B9-9E41-A72D-4C6B75F08474}"/>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grpSp>
        <p:nvGrpSpPr>
          <p:cNvPr id="2" name="Group 1">
            <a:extLst>
              <a:ext uri="{FF2B5EF4-FFF2-40B4-BE49-F238E27FC236}">
                <a16:creationId xmlns:a16="http://schemas.microsoft.com/office/drawing/2014/main" id="{2C26DD13-5318-0049-B59C-5C66B8993E36}"/>
              </a:ext>
            </a:extLst>
          </p:cNvPr>
          <p:cNvGrpSpPr/>
          <p:nvPr userDrawn="1"/>
        </p:nvGrpSpPr>
        <p:grpSpPr>
          <a:xfrm>
            <a:off x="320038" y="327466"/>
            <a:ext cx="11583577" cy="6530534"/>
            <a:chOff x="21100" y="-397623"/>
            <a:chExt cx="11583577" cy="6530534"/>
          </a:xfrm>
        </p:grpSpPr>
        <p:pic>
          <p:nvPicPr>
            <p:cNvPr id="1028" name="Picture 4" descr="Sylvester – You Make Me Feel (Mighty Real) (1978, Yellow, Vinyl) - Discogs">
              <a:extLst>
                <a:ext uri="{FF2B5EF4-FFF2-40B4-BE49-F238E27FC236}">
                  <a16:creationId xmlns:a16="http://schemas.microsoft.com/office/drawing/2014/main" id="{7463EA22-4F30-2742-8A3E-4497C1D5F6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00" y="-397623"/>
              <a:ext cx="3917853" cy="3839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amp;#39;m Coming Out - Wikipedia">
              <a:extLst>
                <a:ext uri="{FF2B5EF4-FFF2-40B4-BE49-F238E27FC236}">
                  <a16:creationId xmlns:a16="http://schemas.microsoft.com/office/drawing/2014/main" id="{50ACB686-782D-D048-93A9-027810F564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75780" y="2293274"/>
              <a:ext cx="3892720" cy="38396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ot To Be Real” by Cheryl Lynn Is Today&amp;#39;s #ThrowbackSunday">
              <a:extLst>
                <a:ext uri="{FF2B5EF4-FFF2-40B4-BE49-F238E27FC236}">
                  <a16:creationId xmlns:a16="http://schemas.microsoft.com/office/drawing/2014/main" id="{3139F41D-F124-E748-8637-3C81BD21E83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68500" y="-397623"/>
              <a:ext cx="3736177" cy="382018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C698DE39-249D-3041-A28D-DE576598E43B}"/>
              </a:ext>
            </a:extLst>
          </p:cNvPr>
          <p:cNvSpPr txBox="1"/>
          <p:nvPr userDrawn="1"/>
        </p:nvSpPr>
        <p:spPr>
          <a:xfrm>
            <a:off x="727276" y="4307399"/>
            <a:ext cx="2831123" cy="523220"/>
          </a:xfrm>
          <a:prstGeom prst="rect">
            <a:avLst/>
          </a:prstGeom>
          <a:noFill/>
        </p:spPr>
        <p:txBody>
          <a:bodyPr wrap="square" rtlCol="0">
            <a:spAutoFit/>
          </a:bodyPr>
          <a:lstStyle/>
          <a:p>
            <a:pPr algn="ctr"/>
            <a:r>
              <a:rPr lang="en-US" sz="2800" dirty="0">
                <a:solidFill>
                  <a:schemeClr val="tx1"/>
                </a:solidFill>
                <a:latin typeface="Bodoni 72 Book" pitchFamily="2" charset="0"/>
              </a:rPr>
              <a:t>Groups 1 and 6</a:t>
            </a:r>
          </a:p>
        </p:txBody>
      </p:sp>
      <p:sp>
        <p:nvSpPr>
          <p:cNvPr id="7" name="TextBox 6">
            <a:extLst>
              <a:ext uri="{FF2B5EF4-FFF2-40B4-BE49-F238E27FC236}">
                <a16:creationId xmlns:a16="http://schemas.microsoft.com/office/drawing/2014/main" id="{DB35BB5B-60EC-244D-AC73-D0B647671F39}"/>
              </a:ext>
            </a:extLst>
          </p:cNvPr>
          <p:cNvSpPr txBox="1"/>
          <p:nvPr userDrawn="1"/>
        </p:nvSpPr>
        <p:spPr>
          <a:xfrm>
            <a:off x="5054753" y="2495143"/>
            <a:ext cx="2402114" cy="523220"/>
          </a:xfrm>
          <a:prstGeom prst="rect">
            <a:avLst/>
          </a:prstGeom>
          <a:noFill/>
        </p:spPr>
        <p:txBody>
          <a:bodyPr wrap="square" rtlCol="0">
            <a:spAutoFit/>
          </a:bodyPr>
          <a:lstStyle/>
          <a:p>
            <a:pPr algn="ctr"/>
            <a:r>
              <a:rPr lang="en-US" sz="2800" dirty="0">
                <a:latin typeface="Bodoni 72 Book" pitchFamily="2" charset="0"/>
              </a:rPr>
              <a:t>Groups 2 and 4</a:t>
            </a:r>
          </a:p>
        </p:txBody>
      </p:sp>
      <p:sp>
        <p:nvSpPr>
          <p:cNvPr id="8" name="TextBox 7">
            <a:extLst>
              <a:ext uri="{FF2B5EF4-FFF2-40B4-BE49-F238E27FC236}">
                <a16:creationId xmlns:a16="http://schemas.microsoft.com/office/drawing/2014/main" id="{94E601F3-A5E4-864F-8A80-9F90456B8694}"/>
              </a:ext>
            </a:extLst>
          </p:cNvPr>
          <p:cNvSpPr txBox="1"/>
          <p:nvPr userDrawn="1"/>
        </p:nvSpPr>
        <p:spPr>
          <a:xfrm>
            <a:off x="8883757" y="4248048"/>
            <a:ext cx="2303584" cy="523220"/>
          </a:xfrm>
          <a:prstGeom prst="rect">
            <a:avLst/>
          </a:prstGeom>
          <a:noFill/>
        </p:spPr>
        <p:txBody>
          <a:bodyPr wrap="square" rtlCol="0">
            <a:spAutoFit/>
          </a:bodyPr>
          <a:lstStyle/>
          <a:p>
            <a:pPr algn="ctr"/>
            <a:r>
              <a:rPr lang="en-US" sz="2800" dirty="0">
                <a:latin typeface="Bodoni 72 Book" pitchFamily="2" charset="0"/>
              </a:rPr>
              <a:t>Groups 3 and 5</a:t>
            </a:r>
          </a:p>
        </p:txBody>
      </p:sp>
    </p:spTree>
    <p:extLst>
      <p:ext uri="{BB962C8B-B14F-4D97-AF65-F5344CB8AC3E}">
        <p14:creationId xmlns:p14="http://schemas.microsoft.com/office/powerpoint/2010/main" val="173672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D40F315B-5D85-9D4A-BB80-D6B31BE2CE75}"/>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CF45C1-940E-C243-B9EC-DE6E32BD87A1}"/>
              </a:ext>
            </a:extLst>
          </p:cNvPr>
          <p:cNvSpPr>
            <a:spLocks noGrp="1"/>
          </p:cNvSpPr>
          <p:nvPr>
            <p:ph idx="1" hasCustomPrompt="1"/>
          </p:nvPr>
        </p:nvSpPr>
        <p:spPr>
          <a:xfrm>
            <a:off x="795336" y="1635369"/>
            <a:ext cx="5076827" cy="4140963"/>
          </a:xfrm>
          <a:prstGeom prst="rect">
            <a:avLst/>
          </a:prstGeom>
        </p:spPr>
        <p:txBody>
          <a:bodyPr/>
          <a:lstStyle>
            <a:lvl1pPr algn="ctr">
              <a:buClr>
                <a:srgbClr val="C00000"/>
              </a:buClr>
              <a:buNone/>
              <a:defRPr sz="3200" b="1" i="0">
                <a:solidFill>
                  <a:schemeClr val="tx1"/>
                </a:solidFill>
                <a:latin typeface="BODONI 72 BOOK" pitchFamily="2" charset="0"/>
                <a:cs typeface="Arial" panose="020B0604020202020204" pitchFamily="34" charset="0"/>
              </a:defRPr>
            </a:lvl1pPr>
            <a:lvl2pPr marL="582613"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2pPr>
            <a:lvl3pPr marL="1036638"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3pPr>
            <a:lvl4pPr marL="1489075" indent="-219075">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4pPr>
            <a:lvl5pPr marL="1943100" indent="-2206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For the song:</a:t>
            </a:r>
          </a:p>
          <a:p>
            <a:pPr lvl="0"/>
            <a:r>
              <a:rPr lang="en-US" sz="2800" dirty="0"/>
              <a:t>What are some themes you hear in the song?</a:t>
            </a:r>
          </a:p>
          <a:p>
            <a:pPr lvl="0"/>
            <a:r>
              <a:rPr lang="en-US" sz="2800" dirty="0"/>
              <a:t>What’s the overall tone of the song?</a:t>
            </a:r>
          </a:p>
          <a:p>
            <a:pPr lvl="0"/>
            <a:r>
              <a:rPr lang="en-US" sz="2800" dirty="0"/>
              <a:t>What are some lyrics that stand out to you?</a:t>
            </a:r>
            <a:endParaRPr lang="en-US" dirty="0"/>
          </a:p>
        </p:txBody>
      </p:sp>
      <p:sp>
        <p:nvSpPr>
          <p:cNvPr id="8" name="Content Placeholder 2">
            <a:extLst>
              <a:ext uri="{FF2B5EF4-FFF2-40B4-BE49-F238E27FC236}">
                <a16:creationId xmlns:a16="http://schemas.microsoft.com/office/drawing/2014/main" id="{E5420BDC-AD36-B44D-8373-C41F1F0B54C4}"/>
              </a:ext>
            </a:extLst>
          </p:cNvPr>
          <p:cNvSpPr>
            <a:spLocks noGrp="1"/>
          </p:cNvSpPr>
          <p:nvPr>
            <p:ph idx="10" hasCustomPrompt="1"/>
          </p:nvPr>
        </p:nvSpPr>
        <p:spPr>
          <a:xfrm>
            <a:off x="6315075" y="1635368"/>
            <a:ext cx="5314950" cy="4140963"/>
          </a:xfrm>
          <a:prstGeom prst="rect">
            <a:avLst/>
          </a:prstGeom>
        </p:spPr>
        <p:txBody>
          <a:bodyPr/>
          <a:lstStyle>
            <a:lvl1pPr algn="ctr">
              <a:buClr>
                <a:srgbClr val="C00000"/>
              </a:buClr>
              <a:buNone/>
              <a:defRPr sz="3200" b="1" i="0">
                <a:solidFill>
                  <a:schemeClr val="tx1"/>
                </a:solidFill>
                <a:latin typeface="BODONI 72 BOOK" pitchFamily="2" charset="0"/>
                <a:cs typeface="Arial" panose="020B0604020202020204" pitchFamily="34" charset="0"/>
              </a:defRPr>
            </a:lvl1pPr>
            <a:lvl2pPr marL="582613"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2pPr>
            <a:lvl3pPr marL="1036638"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3pPr>
            <a:lvl4pPr marL="1489075" indent="-219075">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4pPr>
            <a:lvl5pPr marL="1943100" indent="-2206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latin typeface="Bodoni 72 Book" pitchFamily="2" charset="0"/>
              </a:rPr>
              <a:t>For the Images:</a:t>
            </a:r>
          </a:p>
          <a:p>
            <a:pPr lvl="0"/>
            <a:r>
              <a:rPr lang="en-US" dirty="0"/>
              <a:t>How do you think people are feeling in these photos?</a:t>
            </a:r>
          </a:p>
          <a:p>
            <a:pPr lvl="0"/>
            <a:r>
              <a:rPr lang="en-US" dirty="0"/>
              <a:t>What stands out to you?</a:t>
            </a:r>
          </a:p>
          <a:p>
            <a:pPr lvl="0"/>
            <a:r>
              <a:rPr lang="en-US" dirty="0"/>
              <a:t>What’s the overall vibe from each photo? Explain by including what you see.</a:t>
            </a:r>
          </a:p>
        </p:txBody>
      </p:sp>
      <p:sp>
        <p:nvSpPr>
          <p:cNvPr id="13" name="Title Placeholder 1">
            <a:extLst>
              <a:ext uri="{FF2B5EF4-FFF2-40B4-BE49-F238E27FC236}">
                <a16:creationId xmlns:a16="http://schemas.microsoft.com/office/drawing/2014/main" id="{3859AE65-5E55-8240-A8CD-361B53B50632}"/>
              </a:ext>
            </a:extLst>
          </p:cNvPr>
          <p:cNvSpPr>
            <a:spLocks noGrp="1"/>
          </p:cNvSpPr>
          <p:nvPr>
            <p:ph type="title" hasCustomPrompt="1"/>
          </p:nvPr>
        </p:nvSpPr>
        <p:spPr>
          <a:xfrm>
            <a:off x="688872" y="274320"/>
            <a:ext cx="10944185" cy="1135791"/>
          </a:xfrm>
          <a:prstGeom prst="rect">
            <a:avLst/>
          </a:prstGeom>
        </p:spPr>
        <p:txBody>
          <a:bodyPr vert="horz" lIns="91440" tIns="45720" rIns="91440" bIns="45720" rtlCol="0" anchor="b">
            <a:noAutofit/>
          </a:bodyPr>
          <a:lstStyle/>
          <a:p>
            <a:r>
              <a:rPr lang="en-US" sz="4400" dirty="0">
                <a:solidFill>
                  <a:schemeClr val="tx1"/>
                </a:solidFill>
              </a:rPr>
              <a:t>On your big paper:</a:t>
            </a:r>
            <a:endParaRPr lang="en-US" dirty="0"/>
          </a:p>
        </p:txBody>
      </p:sp>
      <p:cxnSp>
        <p:nvCxnSpPr>
          <p:cNvPr id="14" name="Straight Connector 13">
            <a:extLst>
              <a:ext uri="{FF2B5EF4-FFF2-40B4-BE49-F238E27FC236}">
                <a16:creationId xmlns:a16="http://schemas.microsoft.com/office/drawing/2014/main" id="{7FD636DC-B739-2F4C-AF39-19671A32BED5}"/>
              </a:ext>
            </a:extLst>
          </p:cNvPr>
          <p:cNvCxnSpPr>
            <a:cxnSpLocks/>
          </p:cNvCxnSpPr>
          <p:nvPr userDrawn="1"/>
        </p:nvCxnSpPr>
        <p:spPr>
          <a:xfrm>
            <a:off x="832114" y="1380621"/>
            <a:ext cx="762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ADD35648-28FF-7A41-B04B-6020051DE990}"/>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Tree>
    <p:extLst>
      <p:ext uri="{BB962C8B-B14F-4D97-AF65-F5344CB8AC3E}">
        <p14:creationId xmlns:p14="http://schemas.microsoft.com/office/powerpoint/2010/main" val="364515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1E64DC52-958C-0540-898E-1691B987DCDB}"/>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DE7BE0-697B-0F43-A587-7F29B7232DAD}"/>
              </a:ext>
            </a:extLst>
          </p:cNvPr>
          <p:cNvSpPr>
            <a:spLocks noGrp="1"/>
          </p:cNvSpPr>
          <p:nvPr>
            <p:ph type="title" hasCustomPrompt="1"/>
          </p:nvPr>
        </p:nvSpPr>
        <p:spPr>
          <a:xfrm>
            <a:off x="320040" y="2479438"/>
            <a:ext cx="3203260" cy="1118156"/>
          </a:xfrm>
          <a:prstGeom prst="rect">
            <a:avLst/>
          </a:prstGeom>
        </p:spPr>
        <p:txBody>
          <a:bodyPr anchor="b">
            <a:noAutofit/>
          </a:bodyPr>
          <a:lstStyle>
            <a:lvl1pPr>
              <a:lnSpc>
                <a:spcPct val="90000"/>
              </a:lnSpc>
              <a:defRPr sz="4000" b="1" i="0">
                <a:solidFill>
                  <a:srgbClr val="C00000"/>
                </a:solidFill>
                <a:latin typeface="BODONI 72 BOOK" pitchFamily="2" charset="0"/>
                <a:cs typeface="Arial Black" panose="020B0604020202020204" pitchFamily="34" charset="0"/>
              </a:defRPr>
            </a:lvl1pPr>
          </a:lstStyle>
          <a:p>
            <a:r>
              <a:rPr lang="en-US" sz="4000" dirty="0"/>
              <a:t>1978</a:t>
            </a:r>
            <a:endParaRPr lang="en-US" dirty="0"/>
          </a:p>
        </p:txBody>
      </p:sp>
      <p:cxnSp>
        <p:nvCxnSpPr>
          <p:cNvPr id="8" name="Straight Connector 7">
            <a:extLst>
              <a:ext uri="{FF2B5EF4-FFF2-40B4-BE49-F238E27FC236}">
                <a16:creationId xmlns:a16="http://schemas.microsoft.com/office/drawing/2014/main" id="{10D9AD1E-29A6-744F-9151-F8410391A2AC}"/>
              </a:ext>
            </a:extLst>
          </p:cNvPr>
          <p:cNvCxnSpPr>
            <a:cxnSpLocks/>
          </p:cNvCxnSpPr>
          <p:nvPr userDrawn="1"/>
        </p:nvCxnSpPr>
        <p:spPr>
          <a:xfrm>
            <a:off x="777258" y="3633838"/>
            <a:ext cx="229086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31F4898-321E-EC47-B5D4-01A7A54056EF}"/>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4" name="Text Placeholder 3">
            <a:extLst>
              <a:ext uri="{FF2B5EF4-FFF2-40B4-BE49-F238E27FC236}">
                <a16:creationId xmlns:a16="http://schemas.microsoft.com/office/drawing/2014/main" id="{5EF4F954-5FD6-2846-99F6-2630A5269F75}"/>
              </a:ext>
            </a:extLst>
          </p:cNvPr>
          <p:cNvSpPr>
            <a:spLocks noGrp="1"/>
          </p:cNvSpPr>
          <p:nvPr>
            <p:ph type="body" sz="quarter" idx="10" hasCustomPrompt="1"/>
          </p:nvPr>
        </p:nvSpPr>
        <p:spPr>
          <a:xfrm>
            <a:off x="663080" y="3790950"/>
            <a:ext cx="10928906" cy="1438275"/>
          </a:xfrm>
          <a:prstGeom prst="rect">
            <a:avLst/>
          </a:prstGeom>
        </p:spPr>
        <p:txBody>
          <a:bodyPr/>
          <a:lstStyle>
            <a:lvl1pPr marL="0" indent="0">
              <a:buNone/>
              <a:defRPr b="0">
                <a:solidFill>
                  <a:schemeClr val="tx1">
                    <a:lumMod val="65000"/>
                    <a:lumOff val="35000"/>
                  </a:schemeClr>
                </a:solidFill>
              </a:defRPr>
            </a:lvl1pPr>
          </a:lstStyle>
          <a:p>
            <a:pPr lvl="0"/>
            <a:r>
              <a:rPr lang="en-US" dirty="0"/>
              <a:t>SUBTITLE</a:t>
            </a:r>
          </a:p>
        </p:txBody>
      </p:sp>
      <p:pic>
        <p:nvPicPr>
          <p:cNvPr id="2050" name="Picture 2">
            <a:extLst>
              <a:ext uri="{FF2B5EF4-FFF2-40B4-BE49-F238E27FC236}">
                <a16:creationId xmlns:a16="http://schemas.microsoft.com/office/drawing/2014/main" id="{222E61FF-B424-714E-86E5-84B9ECAD59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50887" y="0"/>
            <a:ext cx="69008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74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1E64DC52-958C-0540-898E-1691B987DCDB}"/>
              </a:ext>
            </a:extLst>
          </p:cNvPr>
          <p:cNvSpPr/>
          <p:nvPr userDrawn="1"/>
        </p:nvSpPr>
        <p:spPr>
          <a:xfrm rot="16200000" flipH="1" flipV="1">
            <a:off x="2410461" y="-1985011"/>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DE7BE0-697B-0F43-A587-7F29B7232DAD}"/>
              </a:ext>
            </a:extLst>
          </p:cNvPr>
          <p:cNvSpPr>
            <a:spLocks noGrp="1"/>
          </p:cNvSpPr>
          <p:nvPr>
            <p:ph type="title" hasCustomPrompt="1"/>
          </p:nvPr>
        </p:nvSpPr>
        <p:spPr>
          <a:xfrm>
            <a:off x="320040" y="2479438"/>
            <a:ext cx="3203260" cy="1118156"/>
          </a:xfrm>
          <a:prstGeom prst="rect">
            <a:avLst/>
          </a:prstGeom>
        </p:spPr>
        <p:txBody>
          <a:bodyPr anchor="b">
            <a:noAutofit/>
          </a:bodyPr>
          <a:lstStyle>
            <a:lvl1pPr>
              <a:lnSpc>
                <a:spcPct val="90000"/>
              </a:lnSpc>
              <a:defRPr sz="4000" b="1" i="0">
                <a:solidFill>
                  <a:srgbClr val="C00000"/>
                </a:solidFill>
                <a:latin typeface="BODONI 72 BOOK" pitchFamily="2" charset="0"/>
                <a:cs typeface="Arial Black" panose="020B0604020202020204" pitchFamily="34" charset="0"/>
              </a:defRPr>
            </a:lvl1pPr>
          </a:lstStyle>
          <a:p>
            <a:r>
              <a:rPr lang="en-US" dirty="0"/>
              <a:t>Grace Jones in Studio 54, 1978</a:t>
            </a:r>
          </a:p>
        </p:txBody>
      </p:sp>
      <p:cxnSp>
        <p:nvCxnSpPr>
          <p:cNvPr id="8" name="Straight Connector 7">
            <a:extLst>
              <a:ext uri="{FF2B5EF4-FFF2-40B4-BE49-F238E27FC236}">
                <a16:creationId xmlns:a16="http://schemas.microsoft.com/office/drawing/2014/main" id="{10D9AD1E-29A6-744F-9151-F8410391A2AC}"/>
              </a:ext>
            </a:extLst>
          </p:cNvPr>
          <p:cNvCxnSpPr>
            <a:cxnSpLocks/>
          </p:cNvCxnSpPr>
          <p:nvPr userDrawn="1"/>
        </p:nvCxnSpPr>
        <p:spPr>
          <a:xfrm>
            <a:off x="777258" y="3633838"/>
            <a:ext cx="229086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31F4898-321E-EC47-B5D4-01A7A54056EF}"/>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4" name="Text Placeholder 3">
            <a:extLst>
              <a:ext uri="{FF2B5EF4-FFF2-40B4-BE49-F238E27FC236}">
                <a16:creationId xmlns:a16="http://schemas.microsoft.com/office/drawing/2014/main" id="{5EF4F954-5FD6-2846-99F6-2630A5269F75}"/>
              </a:ext>
            </a:extLst>
          </p:cNvPr>
          <p:cNvSpPr>
            <a:spLocks noGrp="1"/>
          </p:cNvSpPr>
          <p:nvPr>
            <p:ph type="body" sz="quarter" idx="10" hasCustomPrompt="1"/>
          </p:nvPr>
        </p:nvSpPr>
        <p:spPr>
          <a:xfrm>
            <a:off x="663080" y="3790950"/>
            <a:ext cx="10928906" cy="1438275"/>
          </a:xfrm>
          <a:prstGeom prst="rect">
            <a:avLst/>
          </a:prstGeom>
        </p:spPr>
        <p:txBody>
          <a:bodyPr/>
          <a:lstStyle>
            <a:lvl1pPr marL="0" indent="0">
              <a:buNone/>
              <a:defRPr b="0">
                <a:solidFill>
                  <a:schemeClr val="tx1">
                    <a:lumMod val="65000"/>
                    <a:lumOff val="35000"/>
                  </a:schemeClr>
                </a:solidFill>
              </a:defRPr>
            </a:lvl1pPr>
          </a:lstStyle>
          <a:p>
            <a:pPr lvl="0"/>
            <a:r>
              <a:rPr lang="en-US" dirty="0"/>
              <a:t>SUBTITLE</a:t>
            </a:r>
          </a:p>
        </p:txBody>
      </p:sp>
      <p:pic>
        <p:nvPicPr>
          <p:cNvPr id="3074" name="Picture 2">
            <a:extLst>
              <a:ext uri="{FF2B5EF4-FFF2-40B4-BE49-F238E27FC236}">
                <a16:creationId xmlns:a16="http://schemas.microsoft.com/office/drawing/2014/main" id="{EC6CBAEF-60C4-6D4B-9A1B-815F719E11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6902" y="0"/>
            <a:ext cx="4222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28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1E64DC52-958C-0540-898E-1691B987DCDB}"/>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DE7BE0-697B-0F43-A587-7F29B7232DAD}"/>
              </a:ext>
            </a:extLst>
          </p:cNvPr>
          <p:cNvSpPr>
            <a:spLocks noGrp="1"/>
          </p:cNvSpPr>
          <p:nvPr>
            <p:ph type="title" hasCustomPrompt="1"/>
          </p:nvPr>
        </p:nvSpPr>
        <p:spPr>
          <a:xfrm>
            <a:off x="320039" y="2665460"/>
            <a:ext cx="3759592" cy="862281"/>
          </a:xfrm>
          <a:prstGeom prst="rect">
            <a:avLst/>
          </a:prstGeom>
        </p:spPr>
        <p:txBody>
          <a:bodyPr anchor="b">
            <a:noAutofit/>
          </a:bodyPr>
          <a:lstStyle>
            <a:lvl1pPr>
              <a:lnSpc>
                <a:spcPct val="90000"/>
              </a:lnSpc>
              <a:defRPr sz="4000" b="1" i="0">
                <a:solidFill>
                  <a:srgbClr val="C00000"/>
                </a:solidFill>
                <a:latin typeface="BODONI 72 BOOK" pitchFamily="2" charset="0"/>
                <a:cs typeface="Arial Black" panose="020B0604020202020204" pitchFamily="34" charset="0"/>
              </a:defRPr>
            </a:lvl1pPr>
          </a:lstStyle>
          <a:p>
            <a:r>
              <a:rPr lang="en-US" dirty="0"/>
              <a:t>Divine, Grace Jones, and friends at Xenon Club, 1978.</a:t>
            </a:r>
          </a:p>
        </p:txBody>
      </p:sp>
      <p:cxnSp>
        <p:nvCxnSpPr>
          <p:cNvPr id="8" name="Straight Connector 7">
            <a:extLst>
              <a:ext uri="{FF2B5EF4-FFF2-40B4-BE49-F238E27FC236}">
                <a16:creationId xmlns:a16="http://schemas.microsoft.com/office/drawing/2014/main" id="{10D9AD1E-29A6-744F-9151-F8410391A2AC}"/>
              </a:ext>
            </a:extLst>
          </p:cNvPr>
          <p:cNvCxnSpPr>
            <a:cxnSpLocks/>
          </p:cNvCxnSpPr>
          <p:nvPr userDrawn="1"/>
        </p:nvCxnSpPr>
        <p:spPr>
          <a:xfrm>
            <a:off x="777258" y="3633838"/>
            <a:ext cx="229086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31F4898-321E-EC47-B5D4-01A7A54056EF}"/>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4" name="Text Placeholder 3">
            <a:extLst>
              <a:ext uri="{FF2B5EF4-FFF2-40B4-BE49-F238E27FC236}">
                <a16:creationId xmlns:a16="http://schemas.microsoft.com/office/drawing/2014/main" id="{5EF4F954-5FD6-2846-99F6-2630A5269F75}"/>
              </a:ext>
            </a:extLst>
          </p:cNvPr>
          <p:cNvSpPr>
            <a:spLocks noGrp="1"/>
          </p:cNvSpPr>
          <p:nvPr>
            <p:ph type="body" sz="quarter" idx="10" hasCustomPrompt="1"/>
          </p:nvPr>
        </p:nvSpPr>
        <p:spPr>
          <a:xfrm>
            <a:off x="663080" y="3790950"/>
            <a:ext cx="10928906" cy="1438275"/>
          </a:xfrm>
          <a:prstGeom prst="rect">
            <a:avLst/>
          </a:prstGeom>
        </p:spPr>
        <p:txBody>
          <a:bodyPr/>
          <a:lstStyle>
            <a:lvl1pPr marL="0" indent="0">
              <a:buNone/>
              <a:defRPr b="0">
                <a:solidFill>
                  <a:schemeClr val="tx1">
                    <a:lumMod val="65000"/>
                    <a:lumOff val="35000"/>
                  </a:schemeClr>
                </a:solidFill>
              </a:defRPr>
            </a:lvl1pPr>
          </a:lstStyle>
          <a:p>
            <a:pPr lvl="0"/>
            <a:r>
              <a:rPr lang="en-US" dirty="0"/>
              <a:t>SUBTITLE</a:t>
            </a:r>
          </a:p>
        </p:txBody>
      </p:sp>
      <p:pic>
        <p:nvPicPr>
          <p:cNvPr id="4098" name="Picture 2">
            <a:extLst>
              <a:ext uri="{FF2B5EF4-FFF2-40B4-BE49-F238E27FC236}">
                <a16:creationId xmlns:a16="http://schemas.microsoft.com/office/drawing/2014/main" id="{7C789CD2-949F-4443-93EE-56144A2580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347" y="455529"/>
            <a:ext cx="7966047" cy="528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94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72CE2-2561-5844-B24F-D21833D8F1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067" b="4879"/>
          <a:stretch/>
        </p:blipFill>
        <p:spPr>
          <a:xfrm>
            <a:off x="343487" y="270408"/>
            <a:ext cx="11543713" cy="5920275"/>
          </a:xfrm>
          <a:prstGeom prst="rect">
            <a:avLst/>
          </a:prstGeom>
        </p:spPr>
      </p:pic>
      <p:sp>
        <p:nvSpPr>
          <p:cNvPr id="9" name="Right Triangle 8">
            <a:extLst>
              <a:ext uri="{FF2B5EF4-FFF2-40B4-BE49-F238E27FC236}">
                <a16:creationId xmlns:a16="http://schemas.microsoft.com/office/drawing/2014/main" id="{A907DCF3-448A-8148-AC0C-A0B7135D36ED}"/>
              </a:ext>
            </a:extLst>
          </p:cNvPr>
          <p:cNvSpPr/>
          <p:nvPr userDrawn="1"/>
        </p:nvSpPr>
        <p:spPr>
          <a:xfrm rot="16200000">
            <a:off x="11277600" y="5366479"/>
            <a:ext cx="914400" cy="914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1F9005E4-28A3-3547-8E3C-FE64202183FD}"/>
              </a:ext>
            </a:extLst>
          </p:cNvPr>
          <p:cNvSpPr/>
          <p:nvPr userDrawn="1"/>
        </p:nvSpPr>
        <p:spPr>
          <a:xfrm rot="16200000" flipH="1" flipV="1">
            <a:off x="797136" y="-183242"/>
            <a:ext cx="5898201" cy="6805501"/>
          </a:xfrm>
          <a:prstGeom prst="rtTriangle">
            <a:avLst/>
          </a:prstGeom>
          <a:gradFill flip="none" rotWithShape="1">
            <a:gsLst>
              <a:gs pos="40000">
                <a:schemeClr val="bg1">
                  <a:lumMod val="75000"/>
                  <a:alpha val="0"/>
                </a:schemeClr>
              </a:gs>
              <a:gs pos="11000">
                <a:schemeClr val="tx1">
                  <a:alpha val="36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6E4FB065-07A4-0E41-A5DA-9E20A4D2307B}"/>
              </a:ext>
            </a:extLst>
          </p:cNvPr>
          <p:cNvSpPr>
            <a:spLocks noGrp="1"/>
          </p:cNvSpPr>
          <p:nvPr>
            <p:ph type="title" hasCustomPrompt="1"/>
          </p:nvPr>
        </p:nvSpPr>
        <p:spPr>
          <a:xfrm>
            <a:off x="317364" y="2755900"/>
            <a:ext cx="10960236" cy="833961"/>
          </a:xfrm>
          <a:prstGeom prst="rect">
            <a:avLst/>
          </a:prstGeom>
          <a:solidFill>
            <a:srgbClr val="C00000">
              <a:alpha val="90000"/>
            </a:srgbClr>
          </a:solidFill>
        </p:spPr>
        <p:txBody>
          <a:bodyPr anchor="ctr">
            <a:noAutofit/>
          </a:bodyPr>
          <a:lstStyle>
            <a:lvl1pPr>
              <a:lnSpc>
                <a:spcPct val="100000"/>
              </a:lnSpc>
              <a:defRPr sz="3600" b="1" i="0" spc="300">
                <a:solidFill>
                  <a:schemeClr val="bg1"/>
                </a:solidFill>
                <a:latin typeface="Arial" panose="020B0604020202020204" pitchFamily="34" charset="0"/>
                <a:cs typeface="Arial" panose="020B0604020202020204" pitchFamily="34" charset="0"/>
              </a:defRPr>
            </a:lvl1pPr>
          </a:lstStyle>
          <a:p>
            <a:r>
              <a:rPr lang="en-US" dirty="0"/>
              <a:t>   </a:t>
            </a:r>
            <a:r>
              <a:rPr lang="en-US" dirty="0" err="1"/>
              <a:t>Testtest</a:t>
            </a:r>
            <a:endParaRPr lang="en-US" dirty="0"/>
          </a:p>
        </p:txBody>
      </p:sp>
      <p:sp>
        <p:nvSpPr>
          <p:cNvPr id="12" name="Slide Number Placeholder 5">
            <a:extLst>
              <a:ext uri="{FF2B5EF4-FFF2-40B4-BE49-F238E27FC236}">
                <a16:creationId xmlns:a16="http://schemas.microsoft.com/office/drawing/2014/main" id="{40E1B932-3519-C849-B75C-7FE6FD0E95F7}"/>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Tree>
    <p:extLst>
      <p:ext uri="{BB962C8B-B14F-4D97-AF65-F5344CB8AC3E}">
        <p14:creationId xmlns:p14="http://schemas.microsoft.com/office/powerpoint/2010/main" val="52884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A75E30BB-F11F-E148-A0D0-0E6584EFF9E6}"/>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89712B75-98F1-DA48-B35C-41DE6B2D197F}"/>
              </a:ext>
            </a:extLst>
          </p:cNvPr>
          <p:cNvSpPr>
            <a:spLocks noGrp="1"/>
          </p:cNvSpPr>
          <p:nvPr>
            <p:ph type="body" sz="quarter" idx="10" hasCustomPrompt="1"/>
          </p:nvPr>
        </p:nvSpPr>
        <p:spPr>
          <a:xfrm>
            <a:off x="993913" y="2726369"/>
            <a:ext cx="10058400" cy="386769"/>
          </a:xfrm>
          <a:prstGeom prst="rect">
            <a:avLst/>
          </a:prstGeom>
        </p:spPr>
        <p:txBody>
          <a:bodyPr>
            <a:normAutofit/>
          </a:bodyPr>
          <a:lstStyle>
            <a:lvl1pPr marL="0" indent="0" algn="ctr">
              <a:buNone/>
              <a:defRPr sz="2400" b="0">
                <a:solidFill>
                  <a:schemeClr val="tx1">
                    <a:lumMod val="65000"/>
                    <a:lumOff val="35000"/>
                  </a:schemeClr>
                </a:solidFill>
              </a:defRPr>
            </a:lvl1pPr>
          </a:lstStyle>
          <a:p>
            <a:pPr lvl="0"/>
            <a:r>
              <a:rPr lang="en-US" dirty="0"/>
              <a:t>SUBTITLE</a:t>
            </a:r>
          </a:p>
        </p:txBody>
      </p:sp>
      <p:sp>
        <p:nvSpPr>
          <p:cNvPr id="2" name="Title 1">
            <a:extLst>
              <a:ext uri="{FF2B5EF4-FFF2-40B4-BE49-F238E27FC236}">
                <a16:creationId xmlns:a16="http://schemas.microsoft.com/office/drawing/2014/main" id="{4EDE7BE0-697B-0F43-A587-7F29B7232DAD}"/>
              </a:ext>
            </a:extLst>
          </p:cNvPr>
          <p:cNvSpPr>
            <a:spLocks noGrp="1"/>
          </p:cNvSpPr>
          <p:nvPr>
            <p:ph type="title" hasCustomPrompt="1"/>
          </p:nvPr>
        </p:nvSpPr>
        <p:spPr>
          <a:xfrm>
            <a:off x="993913" y="1409700"/>
            <a:ext cx="10058400" cy="1273865"/>
          </a:xfrm>
          <a:prstGeom prst="rect">
            <a:avLst/>
          </a:prstGeom>
        </p:spPr>
        <p:txBody>
          <a:bodyPr anchor="b">
            <a:noAutofit/>
          </a:bodyPr>
          <a:lstStyle>
            <a:lvl1pPr algn="ctr">
              <a:lnSpc>
                <a:spcPct val="90000"/>
              </a:lnSpc>
              <a:defRPr sz="7200" b="1" i="0">
                <a:solidFill>
                  <a:srgbClr val="C00000"/>
                </a:solidFill>
                <a:latin typeface="Arial Black" panose="020B0604020202020204" pitchFamily="34" charset="0"/>
                <a:cs typeface="Arial Black" panose="020B0604020202020204" pitchFamily="34" charset="0"/>
              </a:defRPr>
            </a:lvl1pPr>
          </a:lstStyle>
          <a:p>
            <a:r>
              <a:rPr lang="en-US" dirty="0"/>
              <a:t>TITLE</a:t>
            </a:r>
          </a:p>
        </p:txBody>
      </p:sp>
      <p:cxnSp>
        <p:nvCxnSpPr>
          <p:cNvPr id="10" name="Straight Connector 9">
            <a:extLst>
              <a:ext uri="{FF2B5EF4-FFF2-40B4-BE49-F238E27FC236}">
                <a16:creationId xmlns:a16="http://schemas.microsoft.com/office/drawing/2014/main" id="{FDDAD8A9-D705-854A-B368-E80D62641F7B}"/>
              </a:ext>
            </a:extLst>
          </p:cNvPr>
          <p:cNvCxnSpPr>
            <a:cxnSpLocks/>
          </p:cNvCxnSpPr>
          <p:nvPr userDrawn="1"/>
        </p:nvCxnSpPr>
        <p:spPr>
          <a:xfrm>
            <a:off x="993913" y="3299791"/>
            <a:ext cx="100584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EF35A52B-F419-FF4E-834A-6A5061F9C819}"/>
              </a:ext>
            </a:extLst>
          </p:cNvPr>
          <p:cNvSpPr>
            <a:spLocks noGrp="1"/>
          </p:cNvSpPr>
          <p:nvPr>
            <p:ph type="body" sz="quarter" idx="11" hasCustomPrompt="1"/>
          </p:nvPr>
        </p:nvSpPr>
        <p:spPr>
          <a:xfrm>
            <a:off x="993913" y="3486445"/>
            <a:ext cx="10058400" cy="1980076"/>
          </a:xfrm>
          <a:prstGeom prst="rect">
            <a:avLst/>
          </a:prstGeom>
        </p:spPr>
        <p:txBody>
          <a:bodyPr>
            <a:normAutofit/>
          </a:bodyPr>
          <a:lstStyle>
            <a:lvl1pPr marL="0" indent="0" algn="ctr">
              <a:lnSpc>
                <a:spcPct val="110000"/>
              </a:lnSpc>
              <a:spcBef>
                <a:spcPts val="0"/>
              </a:spcBef>
              <a:buNone/>
              <a:defRPr sz="3200" b="0" i="0" spc="0">
                <a:solidFill>
                  <a:srgbClr val="C00000"/>
                </a:solidFill>
                <a:latin typeface="Arial" panose="020B0604020202020204" pitchFamily="34" charset="0"/>
                <a:cs typeface="Arial" panose="020B0604020202020204" pitchFamily="34" charset="0"/>
              </a:defRPr>
            </a:lvl1pPr>
          </a:lstStyle>
          <a:p>
            <a:pPr lvl="0"/>
            <a:r>
              <a:rPr lang="en-US" dirty="0"/>
              <a:t>Description</a:t>
            </a:r>
          </a:p>
        </p:txBody>
      </p:sp>
      <p:sp>
        <p:nvSpPr>
          <p:cNvPr id="8" name="Slide Number Placeholder 5">
            <a:extLst>
              <a:ext uri="{FF2B5EF4-FFF2-40B4-BE49-F238E27FC236}">
                <a16:creationId xmlns:a16="http://schemas.microsoft.com/office/drawing/2014/main" id="{DEB1D54A-4161-194D-8B2A-A01CE8E27F89}"/>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Tree>
    <p:extLst>
      <p:ext uri="{BB962C8B-B14F-4D97-AF65-F5344CB8AC3E}">
        <p14:creationId xmlns:p14="http://schemas.microsoft.com/office/powerpoint/2010/main" val="368613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Snip Single Corner Rectangle 8">
            <a:extLst>
              <a:ext uri="{FF2B5EF4-FFF2-40B4-BE49-F238E27FC236}">
                <a16:creationId xmlns:a16="http://schemas.microsoft.com/office/drawing/2014/main" id="{E4835BE6-D0D6-5748-A9C8-CABA3333BBEC}"/>
              </a:ext>
            </a:extLst>
          </p:cNvPr>
          <p:cNvSpPr/>
          <p:nvPr userDrawn="1"/>
        </p:nvSpPr>
        <p:spPr>
          <a:xfrm rot="5400000">
            <a:off x="3137535" y="-2543175"/>
            <a:ext cx="5920740" cy="11555730"/>
          </a:xfrm>
          <a:prstGeom prst="snip1Rect">
            <a:avLst>
              <a:gd name="adj" fmla="val 7208"/>
            </a:avLst>
          </a:prstGeom>
          <a:gradFill flip="none" rotWithShape="1">
            <a:gsLst>
              <a:gs pos="0">
                <a:srgbClr val="A20000"/>
              </a:gs>
              <a:gs pos="100000">
                <a:srgbClr val="C00000">
                  <a:shade val="100000"/>
                  <a:satMod val="115000"/>
                </a:srgb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DE7BE0-697B-0F43-A587-7F29B7232DAD}"/>
              </a:ext>
            </a:extLst>
          </p:cNvPr>
          <p:cNvSpPr>
            <a:spLocks noGrp="1"/>
          </p:cNvSpPr>
          <p:nvPr>
            <p:ph type="title" hasCustomPrompt="1"/>
          </p:nvPr>
        </p:nvSpPr>
        <p:spPr>
          <a:xfrm>
            <a:off x="640778" y="1302601"/>
            <a:ext cx="10989944" cy="2294993"/>
          </a:xfrm>
          <a:prstGeom prst="rect">
            <a:avLst/>
          </a:prstGeom>
        </p:spPr>
        <p:txBody>
          <a:bodyPr anchor="b">
            <a:noAutofit/>
          </a:bodyPr>
          <a:lstStyle>
            <a:lvl1pPr>
              <a:defRPr sz="7200" b="1" i="0">
                <a:solidFill>
                  <a:schemeClr val="bg1"/>
                </a:solidFill>
                <a:latin typeface="Arial Black" panose="020B0604020202020204" pitchFamily="34" charset="0"/>
                <a:cs typeface="Arial Black" panose="020B0604020202020204" pitchFamily="34" charset="0"/>
              </a:defRPr>
            </a:lvl1pPr>
          </a:lstStyle>
          <a:p>
            <a:r>
              <a:rPr lang="en-US" dirty="0"/>
              <a:t>TITLE</a:t>
            </a:r>
          </a:p>
        </p:txBody>
      </p:sp>
      <p:cxnSp>
        <p:nvCxnSpPr>
          <p:cNvPr id="7" name="Straight Connector 6">
            <a:extLst>
              <a:ext uri="{FF2B5EF4-FFF2-40B4-BE49-F238E27FC236}">
                <a16:creationId xmlns:a16="http://schemas.microsoft.com/office/drawing/2014/main" id="{DD37AA3E-A6A2-3247-88EC-DD3CDE069DD5}"/>
              </a:ext>
            </a:extLst>
          </p:cNvPr>
          <p:cNvCxnSpPr>
            <a:cxnSpLocks/>
          </p:cNvCxnSpPr>
          <p:nvPr userDrawn="1"/>
        </p:nvCxnSpPr>
        <p:spPr>
          <a:xfrm>
            <a:off x="758490" y="3630649"/>
            <a:ext cx="229086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0FE29FEE-3FC9-3A45-B4E5-DF6AE7CD2550}"/>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Tree>
    <p:extLst>
      <p:ext uri="{BB962C8B-B14F-4D97-AF65-F5344CB8AC3E}">
        <p14:creationId xmlns:p14="http://schemas.microsoft.com/office/powerpoint/2010/main" val="240534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DEF84AEA-72A5-9246-9110-537D6245281E}"/>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1010121B-8F28-FE43-B927-2A1C193051CB}"/>
              </a:ext>
            </a:extLst>
          </p:cNvPr>
          <p:cNvSpPr txBox="1">
            <a:spLocks/>
          </p:cNvSpPr>
          <p:nvPr userDrawn="1"/>
        </p:nvSpPr>
        <p:spPr>
          <a:xfrm>
            <a:off x="7442200" y="6404954"/>
            <a:ext cx="3977640" cy="21174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900" b="1" i="0" spc="130" baseline="0" dirty="0">
                <a:solidFill>
                  <a:schemeClr val="tx1">
                    <a:lumMod val="65000"/>
                    <a:lumOff val="35000"/>
                  </a:schemeClr>
                </a:solidFill>
                <a:latin typeface="Arial" panose="020B0604020202020204" pitchFamily="34" charset="0"/>
                <a:cs typeface="Arial" panose="020B0604020202020204" pitchFamily="34" charset="0"/>
              </a:rPr>
              <a:t>  </a:t>
            </a:r>
            <a:r>
              <a:rPr lang="en-US" sz="900" b="0" i="0" spc="130" baseline="0" dirty="0">
                <a:solidFill>
                  <a:schemeClr val="tx1">
                    <a:lumMod val="65000"/>
                    <a:lumOff val="35000"/>
                  </a:schemeClr>
                </a:solidFill>
                <a:latin typeface="Arial" panose="020B0604020202020204" pitchFamily="34" charset="0"/>
                <a:cs typeface="Arial" panose="020B0604020202020204" pitchFamily="34" charset="0"/>
              </a:rPr>
              <a:t>MARCH 2022</a:t>
            </a:r>
          </a:p>
        </p:txBody>
      </p:sp>
      <p:pic>
        <p:nvPicPr>
          <p:cNvPr id="6" name="Picture 5">
            <a:extLst>
              <a:ext uri="{FF2B5EF4-FFF2-40B4-BE49-F238E27FC236}">
                <a16:creationId xmlns:a16="http://schemas.microsoft.com/office/drawing/2014/main" id="{76478BAF-206B-CA4F-B629-9C3B2B1371AD}"/>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19100" y="6337300"/>
            <a:ext cx="2085561" cy="375707"/>
          </a:xfrm>
          <a:prstGeom prst="rect">
            <a:avLst/>
          </a:prstGeom>
        </p:spPr>
      </p:pic>
    </p:spTree>
    <p:extLst>
      <p:ext uri="{BB962C8B-B14F-4D97-AF65-F5344CB8AC3E}">
        <p14:creationId xmlns:p14="http://schemas.microsoft.com/office/powerpoint/2010/main" val="48641472"/>
      </p:ext>
    </p:extLst>
  </p:cSld>
  <p:clrMap bg1="lt1" tx1="dk1" bg2="lt2" tx2="dk2" accent1="accent1" accent2="accent2" accent3="accent3" accent4="accent4" accent5="accent5" accent6="accent6" hlink="hlink" folHlink="folHlink"/>
  <p:sldLayoutIdLst>
    <p:sldLayoutId id="2147483649" r:id="rId1"/>
    <p:sldLayoutId id="2147483828" r:id="rId2"/>
    <p:sldLayoutId id="2147483824" r:id="rId3"/>
    <p:sldLayoutId id="2147483651" r:id="rId4"/>
    <p:sldLayoutId id="2147483834" r:id="rId5"/>
    <p:sldLayoutId id="2147483835" r:id="rId6"/>
    <p:sldLayoutId id="2147483832" r:id="rId7"/>
    <p:sldLayoutId id="2147483833" r:id="rId8"/>
    <p:sldLayoutId id="2147483827" r:id="rId9"/>
    <p:sldLayoutId id="2147483650" r:id="rId10"/>
    <p:sldLayoutId id="2147483829" r:id="rId11"/>
    <p:sldLayoutId id="2147483825" r:id="rId12"/>
    <p:sldLayoutId id="2147483830" r:id="rId13"/>
    <p:sldLayoutId id="2147483831" r:id="rId14"/>
    <p:sldLayoutId id="2147483826" r:id="rId15"/>
    <p:sldLayoutId id="2147483655" r:id="rId16"/>
  </p:sldLayoutIdLst>
  <p:hf hdr="0" ftr="0" dt="0"/>
  <p:txStyles>
    <p:titleStyle>
      <a:lvl1pPr algn="ctr" defTabSz="914400" rtl="0" eaLnBrk="1" latinLnBrk="0" hangingPunct="1">
        <a:lnSpc>
          <a:spcPct val="90000"/>
        </a:lnSpc>
        <a:spcBef>
          <a:spcPct val="0"/>
        </a:spcBef>
        <a:buNone/>
        <a:defRPr lang="en-US" sz="3600" b="1" i="0" kern="1200" spc="0" baseline="0" dirty="0">
          <a:solidFill>
            <a:schemeClr val="bg1"/>
          </a:solidFill>
          <a:latin typeface="BODONI 72 BOOK" pitchFamily="2"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buClr>
          <a:srgbClr val="C00000"/>
        </a:buClr>
        <a:buFont typeface="Arial" panose="020B0604020202020204" pitchFamily="34" charset="0"/>
        <a:buChar char="•"/>
        <a:defRPr sz="2800" b="1" i="0" kern="1200" spc="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C00000"/>
        </a:buClr>
        <a:buFont typeface="Arial" panose="020B0604020202020204" pitchFamily="34" charset="0"/>
        <a:buChar char="•"/>
        <a:defRPr sz="2400" b="1" i="0" kern="1200" spc="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C00000"/>
        </a:buClr>
        <a:buFont typeface="Arial" panose="020B0604020202020204" pitchFamily="34" charset="0"/>
        <a:buChar char="•"/>
        <a:defRPr sz="2000" b="1" i="0" kern="1200" spc="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C00000"/>
        </a:buClr>
        <a:buFont typeface="Arial" panose="020B0604020202020204" pitchFamily="34" charset="0"/>
        <a:buChar char="•"/>
        <a:defRPr sz="1800" b="1" i="0" kern="1200" spc="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C00000"/>
        </a:buClr>
        <a:buFont typeface="Arial" panose="020B0604020202020204" pitchFamily="34" charset="0"/>
        <a:buChar char="•"/>
        <a:defRPr sz="1800" b="1" i="0" kern="1200" spc="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https://www.youtube.com/embed/Nj2U6rhnucI?start=59&amp;feature=oembed" TargetMode="External"/><Relationship Id="rId1" Type="http://schemas.openxmlformats.org/officeDocument/2006/relationships/video" Target="https://www.youtube.com/embed/pok8H_KF1FA?start=177&amp;feature=oembed" TargetMode="Externa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video" Target="https://www.youtube.com/embed/8bm9hsSojAo?feature=oembed" TargetMode="Externa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CB12-41E3-4441-932A-FDCA6765A13C}"/>
              </a:ext>
            </a:extLst>
          </p:cNvPr>
          <p:cNvSpPr>
            <a:spLocks noGrp="1"/>
          </p:cNvSpPr>
          <p:nvPr>
            <p:ph type="title"/>
          </p:nvPr>
        </p:nvSpPr>
        <p:spPr>
          <a:xfrm>
            <a:off x="394445" y="2596896"/>
            <a:ext cx="11518083" cy="832104"/>
          </a:xfrm>
        </p:spPr>
        <p:txBody>
          <a:bodyPr/>
          <a:lstStyle/>
          <a:p>
            <a:r>
              <a:rPr lang="en-US" dirty="0"/>
              <a:t>How was disco a vital part of the Black and Queer communities of the 1980’s?</a:t>
            </a:r>
          </a:p>
        </p:txBody>
      </p:sp>
      <p:sp>
        <p:nvSpPr>
          <p:cNvPr id="3" name="Slide Number Placeholder 2">
            <a:extLst>
              <a:ext uri="{FF2B5EF4-FFF2-40B4-BE49-F238E27FC236}">
                <a16:creationId xmlns:a16="http://schemas.microsoft.com/office/drawing/2014/main" id="{9CBDE1ED-3320-5D43-8028-DA22EA309307}"/>
              </a:ext>
            </a:extLst>
          </p:cNvPr>
          <p:cNvSpPr>
            <a:spLocks noGrp="1"/>
          </p:cNvSpPr>
          <p:nvPr>
            <p:ph type="sldNum" sz="quarter" idx="4"/>
          </p:nvPr>
        </p:nvSpPr>
        <p:spPr/>
        <p:txBody>
          <a:bodyPr/>
          <a:lstStyle/>
          <a:p>
            <a:fld id="{0DBAA714-CBDA-6B46-A573-1662C7FF6AC9}" type="slidenum">
              <a:rPr lang="en-US" smtClean="0"/>
              <a:pPr/>
              <a:t>1</a:t>
            </a:fld>
            <a:endParaRPr lang="en-US" dirty="0"/>
          </a:p>
        </p:txBody>
      </p:sp>
      <p:sp>
        <p:nvSpPr>
          <p:cNvPr id="4" name="TextBox 3">
            <a:extLst>
              <a:ext uri="{FF2B5EF4-FFF2-40B4-BE49-F238E27FC236}">
                <a16:creationId xmlns:a16="http://schemas.microsoft.com/office/drawing/2014/main" id="{66A86F1F-AFE9-AF4D-B040-D874959773AE}"/>
              </a:ext>
            </a:extLst>
          </p:cNvPr>
          <p:cNvSpPr txBox="1"/>
          <p:nvPr/>
        </p:nvSpPr>
        <p:spPr>
          <a:xfrm>
            <a:off x="-682580" y="39924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EC52E849-1F22-CF47-9E13-07EA241BF517}"/>
              </a:ext>
            </a:extLst>
          </p:cNvPr>
          <p:cNvSpPr txBox="1"/>
          <p:nvPr/>
        </p:nvSpPr>
        <p:spPr>
          <a:xfrm>
            <a:off x="-553792" y="170001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5032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7E8033-02CD-D744-B6C2-FDB69F8C1977}"/>
              </a:ext>
            </a:extLst>
          </p:cNvPr>
          <p:cNvSpPr>
            <a:spLocks noGrp="1"/>
          </p:cNvSpPr>
          <p:nvPr>
            <p:ph type="title"/>
          </p:nvPr>
        </p:nvSpPr>
        <p:spPr>
          <a:xfrm>
            <a:off x="993913" y="1409700"/>
            <a:ext cx="3974327" cy="1273865"/>
          </a:xfrm>
        </p:spPr>
        <p:txBody>
          <a:bodyPr/>
          <a:lstStyle/>
          <a:p>
            <a:r>
              <a:rPr lang="en-US" sz="3600" b="0" dirty="0">
                <a:latin typeface="Bodoni 72 Book" pitchFamily="2" charset="0"/>
              </a:rPr>
              <a:t>Donna Summer, aka the “Queen of Disco”, 1976.</a:t>
            </a:r>
            <a:endParaRPr lang="en-US" sz="3600" dirty="0">
              <a:latin typeface="Bodoni 72 Book" pitchFamily="2" charset="0"/>
            </a:endParaRPr>
          </a:p>
        </p:txBody>
      </p:sp>
      <p:sp>
        <p:nvSpPr>
          <p:cNvPr id="5" name="Slide Number Placeholder 4">
            <a:extLst>
              <a:ext uri="{FF2B5EF4-FFF2-40B4-BE49-F238E27FC236}">
                <a16:creationId xmlns:a16="http://schemas.microsoft.com/office/drawing/2014/main" id="{193AD6A4-00DC-4B44-8C95-781F42FC926B}"/>
              </a:ext>
            </a:extLst>
          </p:cNvPr>
          <p:cNvSpPr>
            <a:spLocks noGrp="1"/>
          </p:cNvSpPr>
          <p:nvPr>
            <p:ph type="sldNum" sz="quarter" idx="4"/>
          </p:nvPr>
        </p:nvSpPr>
        <p:spPr/>
        <p:txBody>
          <a:bodyPr/>
          <a:lstStyle/>
          <a:p>
            <a:fld id="{0DBAA714-CBDA-6B46-A573-1662C7FF6AC9}" type="slidenum">
              <a:rPr lang="en-US" smtClean="0"/>
              <a:pPr/>
              <a:t>10</a:t>
            </a:fld>
            <a:endParaRPr lang="en-US" dirty="0"/>
          </a:p>
        </p:txBody>
      </p:sp>
      <p:pic>
        <p:nvPicPr>
          <p:cNvPr id="3074" name="Picture 2">
            <a:extLst>
              <a:ext uri="{FF2B5EF4-FFF2-40B4-BE49-F238E27FC236}">
                <a16:creationId xmlns:a16="http://schemas.microsoft.com/office/drawing/2014/main" id="{706EDC62-59A4-D34A-B2BF-88CF76B76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478" y="-57445"/>
            <a:ext cx="4886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4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7E46-F80E-1B48-91B0-62FD71727EB0}"/>
              </a:ext>
            </a:extLst>
          </p:cNvPr>
          <p:cNvSpPr>
            <a:spLocks noGrp="1"/>
          </p:cNvSpPr>
          <p:nvPr>
            <p:ph type="title"/>
          </p:nvPr>
        </p:nvSpPr>
        <p:spPr/>
        <p:txBody>
          <a:bodyPr/>
          <a:lstStyle/>
          <a:p>
            <a:r>
              <a:rPr lang="en-US" sz="4000" dirty="0">
                <a:solidFill>
                  <a:schemeClr val="tx2"/>
                </a:solidFill>
              </a:rPr>
              <a:t>Post your big papers!</a:t>
            </a:r>
          </a:p>
        </p:txBody>
      </p:sp>
      <p:sp>
        <p:nvSpPr>
          <p:cNvPr id="3" name="Slide Number Placeholder 2">
            <a:extLst>
              <a:ext uri="{FF2B5EF4-FFF2-40B4-BE49-F238E27FC236}">
                <a16:creationId xmlns:a16="http://schemas.microsoft.com/office/drawing/2014/main" id="{F1C1AC1C-4B11-C849-AE59-83412C1B4419}"/>
              </a:ext>
            </a:extLst>
          </p:cNvPr>
          <p:cNvSpPr>
            <a:spLocks noGrp="1"/>
          </p:cNvSpPr>
          <p:nvPr>
            <p:ph type="sldNum" sz="quarter" idx="4"/>
          </p:nvPr>
        </p:nvSpPr>
        <p:spPr/>
        <p:txBody>
          <a:bodyPr/>
          <a:lstStyle/>
          <a:p>
            <a:fld id="{0DBAA714-CBDA-6B46-A573-1662C7FF6AC9}" type="slidenum">
              <a:rPr lang="en-US" smtClean="0"/>
              <a:pPr/>
              <a:t>11</a:t>
            </a:fld>
            <a:endParaRPr lang="en-US" dirty="0"/>
          </a:p>
        </p:txBody>
      </p:sp>
    </p:spTree>
    <p:extLst>
      <p:ext uri="{BB962C8B-B14F-4D97-AF65-F5344CB8AC3E}">
        <p14:creationId xmlns:p14="http://schemas.microsoft.com/office/powerpoint/2010/main" val="254660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1705C6-1F8E-DB41-9ADD-36661AA52F6E}"/>
              </a:ext>
            </a:extLst>
          </p:cNvPr>
          <p:cNvSpPr>
            <a:spLocks noGrp="1"/>
          </p:cNvSpPr>
          <p:nvPr>
            <p:ph type="title"/>
          </p:nvPr>
        </p:nvSpPr>
        <p:spPr>
          <a:xfrm>
            <a:off x="993913" y="1661160"/>
            <a:ext cx="10058400" cy="1022405"/>
          </a:xfrm>
        </p:spPr>
        <p:txBody>
          <a:bodyPr/>
          <a:lstStyle/>
          <a:p>
            <a:r>
              <a:rPr lang="en-US" sz="6000" dirty="0">
                <a:latin typeface="Bodoni 72 Book" pitchFamily="2" charset="0"/>
              </a:rPr>
              <a:t>Part One Closing Q’s</a:t>
            </a:r>
          </a:p>
        </p:txBody>
      </p:sp>
      <p:sp>
        <p:nvSpPr>
          <p:cNvPr id="4" name="Text Placeholder 3">
            <a:extLst>
              <a:ext uri="{FF2B5EF4-FFF2-40B4-BE49-F238E27FC236}">
                <a16:creationId xmlns:a16="http://schemas.microsoft.com/office/drawing/2014/main" id="{790C23FA-C0F0-594A-B3E7-EAB29ED4742F}"/>
              </a:ext>
            </a:extLst>
          </p:cNvPr>
          <p:cNvSpPr>
            <a:spLocks noGrp="1"/>
          </p:cNvSpPr>
          <p:nvPr>
            <p:ph type="body" sz="quarter" idx="11"/>
          </p:nvPr>
        </p:nvSpPr>
        <p:spPr>
          <a:xfrm>
            <a:off x="993913" y="3291840"/>
            <a:ext cx="10058400" cy="2626265"/>
          </a:xfrm>
        </p:spPr>
        <p:txBody>
          <a:bodyPr>
            <a:normAutofit/>
          </a:bodyPr>
          <a:lstStyle/>
          <a:p>
            <a:r>
              <a:rPr lang="en-US" sz="3600" b="1" dirty="0">
                <a:latin typeface="BODONI 72 BOOK" pitchFamily="2" charset="0"/>
              </a:rPr>
              <a:t>-With themes like these, by artists that you saw, what kind of people listened to disco? </a:t>
            </a:r>
          </a:p>
          <a:p>
            <a:r>
              <a:rPr lang="en-US" sz="3600" b="1" dirty="0">
                <a:latin typeface="BODONI 72 BOOK" pitchFamily="2" charset="0"/>
              </a:rPr>
              <a:t>-Who needed to hear themes such as these? </a:t>
            </a:r>
          </a:p>
          <a:p>
            <a:r>
              <a:rPr lang="en-US" sz="3600" b="1" dirty="0">
                <a:latin typeface="BODONI 72 BOOK" pitchFamily="2" charset="0"/>
              </a:rPr>
              <a:t>-Who was the target audience for this kind of music?</a:t>
            </a:r>
          </a:p>
          <a:p>
            <a:endParaRPr lang="en-US" dirty="0"/>
          </a:p>
        </p:txBody>
      </p:sp>
      <p:sp>
        <p:nvSpPr>
          <p:cNvPr id="5" name="Slide Number Placeholder 4">
            <a:extLst>
              <a:ext uri="{FF2B5EF4-FFF2-40B4-BE49-F238E27FC236}">
                <a16:creationId xmlns:a16="http://schemas.microsoft.com/office/drawing/2014/main" id="{F14AE710-7F92-904A-B636-D270B927F25C}"/>
              </a:ext>
            </a:extLst>
          </p:cNvPr>
          <p:cNvSpPr>
            <a:spLocks noGrp="1"/>
          </p:cNvSpPr>
          <p:nvPr>
            <p:ph type="sldNum" sz="quarter" idx="4"/>
          </p:nvPr>
        </p:nvSpPr>
        <p:spPr/>
        <p:txBody>
          <a:bodyPr/>
          <a:lstStyle/>
          <a:p>
            <a:fld id="{0DBAA714-CBDA-6B46-A573-1662C7FF6AC9}" type="slidenum">
              <a:rPr lang="en-US" smtClean="0"/>
              <a:pPr/>
              <a:t>12</a:t>
            </a:fld>
            <a:endParaRPr lang="en-US" dirty="0"/>
          </a:p>
        </p:txBody>
      </p:sp>
    </p:spTree>
    <p:extLst>
      <p:ext uri="{BB962C8B-B14F-4D97-AF65-F5344CB8AC3E}">
        <p14:creationId xmlns:p14="http://schemas.microsoft.com/office/powerpoint/2010/main" val="2638293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A96AC8-E40A-1D41-BBA0-96BB5C1B489A}"/>
              </a:ext>
            </a:extLst>
          </p:cNvPr>
          <p:cNvSpPr>
            <a:spLocks noGrp="1"/>
          </p:cNvSpPr>
          <p:nvPr>
            <p:ph idx="10"/>
          </p:nvPr>
        </p:nvSpPr>
        <p:spPr>
          <a:xfrm>
            <a:off x="6689557" y="1945072"/>
            <a:ext cx="5502441" cy="3831259"/>
          </a:xfrm>
        </p:spPr>
        <p:txBody>
          <a:bodyPr/>
          <a:lstStyle/>
          <a:p>
            <a:pPr marL="0" indent="0">
              <a:buNone/>
            </a:pPr>
            <a:r>
              <a:rPr lang="en-US" b="0" dirty="0">
                <a:solidFill>
                  <a:schemeClr val="tx2"/>
                </a:solidFill>
                <a:latin typeface="Bodoni 72 Book" pitchFamily="2" charset="0"/>
              </a:rPr>
              <a:t>The clubs and spaces that regularly played disco music were some of the only LGBT friendly clubs in big cities.</a:t>
            </a:r>
          </a:p>
          <a:p>
            <a:pPr marL="0" indent="0">
              <a:buNone/>
            </a:pPr>
            <a:r>
              <a:rPr lang="en-US" b="0" dirty="0">
                <a:solidFill>
                  <a:schemeClr val="tx2"/>
                </a:solidFill>
                <a:latin typeface="Bodoni 72 Book" pitchFamily="2" charset="0"/>
              </a:rPr>
              <a:t>Many gay clubs across big cities were closed down due to the HIV/AIDS crisis of the 1980s. </a:t>
            </a:r>
          </a:p>
          <a:p>
            <a:pPr marL="0" indent="0">
              <a:buNone/>
            </a:pPr>
            <a:r>
              <a:rPr lang="en-US" dirty="0">
                <a:solidFill>
                  <a:schemeClr val="tx2"/>
                </a:solidFill>
                <a:latin typeface="Bodoni 72 Book" pitchFamily="2" charset="0"/>
              </a:rPr>
              <a:t>Disco clubs were a safe space for queer people.</a:t>
            </a:r>
          </a:p>
        </p:txBody>
      </p:sp>
      <p:sp>
        <p:nvSpPr>
          <p:cNvPr id="3" name="Title 2">
            <a:extLst>
              <a:ext uri="{FF2B5EF4-FFF2-40B4-BE49-F238E27FC236}">
                <a16:creationId xmlns:a16="http://schemas.microsoft.com/office/drawing/2014/main" id="{31462439-96EE-4B4C-9375-51C22691DF64}"/>
              </a:ext>
            </a:extLst>
          </p:cNvPr>
          <p:cNvSpPr>
            <a:spLocks noGrp="1"/>
          </p:cNvSpPr>
          <p:nvPr>
            <p:ph type="title"/>
          </p:nvPr>
        </p:nvSpPr>
        <p:spPr>
          <a:xfrm>
            <a:off x="251160" y="205356"/>
            <a:ext cx="8709267" cy="876313"/>
          </a:xfrm>
        </p:spPr>
        <p:txBody>
          <a:bodyPr/>
          <a:lstStyle/>
          <a:p>
            <a:pPr algn="l"/>
            <a:r>
              <a:rPr lang="en-US" dirty="0">
                <a:solidFill>
                  <a:schemeClr val="tx2"/>
                </a:solidFill>
              </a:rPr>
              <a:t>Part Two: Mini Lecture</a:t>
            </a:r>
          </a:p>
        </p:txBody>
      </p:sp>
      <p:sp>
        <p:nvSpPr>
          <p:cNvPr id="4" name="Slide Number Placeholder 3">
            <a:extLst>
              <a:ext uri="{FF2B5EF4-FFF2-40B4-BE49-F238E27FC236}">
                <a16:creationId xmlns:a16="http://schemas.microsoft.com/office/drawing/2014/main" id="{BD513C02-832E-4742-B96C-6364D1D23C50}"/>
              </a:ext>
            </a:extLst>
          </p:cNvPr>
          <p:cNvSpPr>
            <a:spLocks noGrp="1"/>
          </p:cNvSpPr>
          <p:nvPr>
            <p:ph type="sldNum" sz="quarter" idx="4"/>
          </p:nvPr>
        </p:nvSpPr>
        <p:spPr/>
        <p:txBody>
          <a:bodyPr/>
          <a:lstStyle/>
          <a:p>
            <a:fld id="{0DBAA714-CBDA-6B46-A573-1662C7FF6AC9}" type="slidenum">
              <a:rPr lang="en-US" smtClean="0"/>
              <a:pPr/>
              <a:t>13</a:t>
            </a:fld>
            <a:endParaRPr lang="en-US" dirty="0"/>
          </a:p>
        </p:txBody>
      </p:sp>
      <p:pic>
        <p:nvPicPr>
          <p:cNvPr id="4098" name="Picture 2">
            <a:extLst>
              <a:ext uri="{FF2B5EF4-FFF2-40B4-BE49-F238E27FC236}">
                <a16:creationId xmlns:a16="http://schemas.microsoft.com/office/drawing/2014/main" id="{4F7FA715-328B-4A45-830B-6D204F43F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60" y="1706217"/>
            <a:ext cx="6063915" cy="389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20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720280-8C32-B348-B8BB-9CBE01A8CB8D}"/>
              </a:ext>
            </a:extLst>
          </p:cNvPr>
          <p:cNvSpPr>
            <a:spLocks noGrp="1"/>
          </p:cNvSpPr>
          <p:nvPr>
            <p:ph type="sldNum" sz="quarter" idx="4"/>
          </p:nvPr>
        </p:nvSpPr>
        <p:spPr/>
        <p:txBody>
          <a:bodyPr/>
          <a:lstStyle/>
          <a:p>
            <a:fld id="{0DBAA714-CBDA-6B46-A573-1662C7FF6AC9}" type="slidenum">
              <a:rPr lang="en-US" smtClean="0"/>
              <a:pPr/>
              <a:t>14</a:t>
            </a:fld>
            <a:endParaRPr lang="en-US" dirty="0"/>
          </a:p>
        </p:txBody>
      </p:sp>
      <p:sp>
        <p:nvSpPr>
          <p:cNvPr id="4" name="AutoShape 4" descr="In vogue: How photographer Chantal Regnault captured the Harlem ball scene's  rise to fame">
            <a:extLst>
              <a:ext uri="{FF2B5EF4-FFF2-40B4-BE49-F238E27FC236}">
                <a16:creationId xmlns:a16="http://schemas.microsoft.com/office/drawing/2014/main" id="{E6D9987C-AB7D-634F-B1E5-5AF0B819F658}"/>
              </a:ext>
            </a:extLst>
          </p:cNvPr>
          <p:cNvSpPr>
            <a:spLocks noChangeAspect="1" noChangeArrowheads="1"/>
          </p:cNvSpPr>
          <p:nvPr/>
        </p:nvSpPr>
        <p:spPr bwMode="auto">
          <a:xfrm>
            <a:off x="6202680" y="3429000"/>
            <a:ext cx="2392680" cy="2392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Why Voguing and the Ballroom Scene Matter Now More Than Ever | Time">
            <a:extLst>
              <a:ext uri="{FF2B5EF4-FFF2-40B4-BE49-F238E27FC236}">
                <a16:creationId xmlns:a16="http://schemas.microsoft.com/office/drawing/2014/main" id="{4145F798-A6F1-014D-903D-40B4DB95A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531" y="1370792"/>
            <a:ext cx="7725342" cy="40427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685A26D-A4AD-A14A-A138-4CE4CDA4227D}"/>
              </a:ext>
            </a:extLst>
          </p:cNvPr>
          <p:cNvSpPr txBox="1"/>
          <p:nvPr/>
        </p:nvSpPr>
        <p:spPr>
          <a:xfrm>
            <a:off x="405869" y="337308"/>
            <a:ext cx="3718560" cy="6124754"/>
          </a:xfrm>
          <a:prstGeom prst="rect">
            <a:avLst/>
          </a:prstGeom>
          <a:noFill/>
        </p:spPr>
        <p:txBody>
          <a:bodyPr wrap="square" rtlCol="0">
            <a:spAutoFit/>
          </a:bodyPr>
          <a:lstStyle/>
          <a:p>
            <a:pPr algn="ctr"/>
            <a:r>
              <a:rPr lang="en-US" sz="3200" b="1" dirty="0">
                <a:solidFill>
                  <a:schemeClr val="tx2"/>
                </a:solidFill>
                <a:latin typeface="BODONI 72 BOOK" pitchFamily="2" charset="0"/>
              </a:rPr>
              <a:t>The Ballroom Scene</a:t>
            </a:r>
          </a:p>
          <a:p>
            <a:pPr algn="ctr"/>
            <a:endParaRPr lang="en-US" sz="2400" dirty="0">
              <a:solidFill>
                <a:schemeClr val="tx2"/>
              </a:solidFill>
              <a:latin typeface="Bodoni 72 Book" pitchFamily="2" charset="0"/>
            </a:endParaRPr>
          </a:p>
          <a:p>
            <a:pPr algn="ctr"/>
            <a:r>
              <a:rPr lang="en-US" sz="2400" dirty="0">
                <a:solidFill>
                  <a:schemeClr val="tx2"/>
                </a:solidFill>
                <a:latin typeface="Bodoni 72 Book" pitchFamily="2" charset="0"/>
              </a:rPr>
              <a:t>Pioneered by transgender women of color, the ballroom scene was a space for queer people to thrive, demonstrate their excellence through fashion and dance, and find family. </a:t>
            </a:r>
          </a:p>
          <a:p>
            <a:pPr algn="ctr"/>
            <a:endParaRPr lang="en-US" sz="2400" dirty="0">
              <a:solidFill>
                <a:schemeClr val="tx2"/>
              </a:solidFill>
              <a:latin typeface="Bodoni 72 Book" pitchFamily="2" charset="0"/>
            </a:endParaRPr>
          </a:p>
          <a:p>
            <a:pPr algn="ctr"/>
            <a:r>
              <a:rPr lang="en-US" sz="2400" dirty="0">
                <a:solidFill>
                  <a:schemeClr val="tx2"/>
                </a:solidFill>
                <a:latin typeface="Bodoni 72 Book" pitchFamily="2" charset="0"/>
              </a:rPr>
              <a:t>Disco music was also commonly played during Balls. Walking the “realness” category, the song “To Be Real” was typically on the turn tables.</a:t>
            </a:r>
          </a:p>
        </p:txBody>
      </p:sp>
      <p:sp>
        <p:nvSpPr>
          <p:cNvPr id="8" name="TextBox 7">
            <a:extLst>
              <a:ext uri="{FF2B5EF4-FFF2-40B4-BE49-F238E27FC236}">
                <a16:creationId xmlns:a16="http://schemas.microsoft.com/office/drawing/2014/main" id="{9E9E2A66-135D-9341-9F92-7166BFD8B34F}"/>
              </a:ext>
            </a:extLst>
          </p:cNvPr>
          <p:cNvSpPr txBox="1"/>
          <p:nvPr/>
        </p:nvSpPr>
        <p:spPr>
          <a:xfrm>
            <a:off x="5918057" y="5432934"/>
            <a:ext cx="5715000" cy="369332"/>
          </a:xfrm>
          <a:prstGeom prst="rect">
            <a:avLst/>
          </a:prstGeom>
          <a:noFill/>
        </p:spPr>
        <p:txBody>
          <a:bodyPr wrap="square" rtlCol="0">
            <a:spAutoFit/>
          </a:bodyPr>
          <a:lstStyle/>
          <a:p>
            <a:r>
              <a:rPr lang="en-US" dirty="0"/>
              <a:t>Octavia St. Laurent attends a Drag Ball in New York in 1988</a:t>
            </a:r>
          </a:p>
        </p:txBody>
      </p:sp>
    </p:spTree>
    <p:extLst>
      <p:ext uri="{BB962C8B-B14F-4D97-AF65-F5344CB8AC3E}">
        <p14:creationId xmlns:p14="http://schemas.microsoft.com/office/powerpoint/2010/main" val="387213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7FF7F-C0DC-E54A-A51D-FD31908A4C21}"/>
              </a:ext>
            </a:extLst>
          </p:cNvPr>
          <p:cNvSpPr>
            <a:spLocks noGrp="1"/>
          </p:cNvSpPr>
          <p:nvPr>
            <p:ph idx="10"/>
          </p:nvPr>
        </p:nvSpPr>
        <p:spPr>
          <a:xfrm>
            <a:off x="5883914" y="1295400"/>
            <a:ext cx="6170925" cy="4221480"/>
          </a:xfrm>
        </p:spPr>
        <p:txBody>
          <a:bodyPr/>
          <a:lstStyle/>
          <a:p>
            <a:r>
              <a:rPr lang="en-US" sz="3200" dirty="0">
                <a:solidFill>
                  <a:schemeClr val="tx2"/>
                </a:solidFill>
                <a:latin typeface="Bodoni 72 Book" pitchFamily="2" charset="0"/>
              </a:rPr>
              <a:t>Disco was pivotal for Black and queer people, as it included all the glamour, fun, and unapologetic love necessary in a society that hushed and degraded their existence. </a:t>
            </a:r>
          </a:p>
          <a:p>
            <a:r>
              <a:rPr lang="en-US" sz="3200" dirty="0">
                <a:solidFill>
                  <a:schemeClr val="tx2"/>
                </a:solidFill>
                <a:latin typeface="Bodoni 72 Book" pitchFamily="2" charset="0"/>
              </a:rPr>
              <a:t>We can see that African Americans were foundational in the creation and use of disco.</a:t>
            </a:r>
          </a:p>
        </p:txBody>
      </p:sp>
      <p:sp>
        <p:nvSpPr>
          <p:cNvPr id="3" name="Title 2">
            <a:extLst>
              <a:ext uri="{FF2B5EF4-FFF2-40B4-BE49-F238E27FC236}">
                <a16:creationId xmlns:a16="http://schemas.microsoft.com/office/drawing/2014/main" id="{D181A540-5E59-D042-ACDA-5459E9B9E86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C804369-768E-7B49-8486-196A29677E34}"/>
              </a:ext>
            </a:extLst>
          </p:cNvPr>
          <p:cNvSpPr>
            <a:spLocks noGrp="1"/>
          </p:cNvSpPr>
          <p:nvPr>
            <p:ph type="sldNum" sz="quarter" idx="4"/>
          </p:nvPr>
        </p:nvSpPr>
        <p:spPr/>
        <p:txBody>
          <a:bodyPr/>
          <a:lstStyle/>
          <a:p>
            <a:fld id="{0DBAA714-CBDA-6B46-A573-1662C7FF6AC9}" type="slidenum">
              <a:rPr lang="en-US" smtClean="0"/>
              <a:pPr/>
              <a:t>15</a:t>
            </a:fld>
            <a:endParaRPr lang="en-US" dirty="0"/>
          </a:p>
        </p:txBody>
      </p:sp>
      <p:pic>
        <p:nvPicPr>
          <p:cNvPr id="6146" name="Picture 2">
            <a:extLst>
              <a:ext uri="{FF2B5EF4-FFF2-40B4-BE49-F238E27FC236}">
                <a16:creationId xmlns:a16="http://schemas.microsoft.com/office/drawing/2014/main" id="{9E7040F6-0B85-FD42-8D0B-0775191CC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04" y="1295400"/>
            <a:ext cx="5746110" cy="378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086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BFD041-5897-4141-911A-73337AA527C3}"/>
              </a:ext>
            </a:extLst>
          </p:cNvPr>
          <p:cNvSpPr>
            <a:spLocks noGrp="1"/>
          </p:cNvSpPr>
          <p:nvPr>
            <p:ph idx="10"/>
          </p:nvPr>
        </p:nvSpPr>
        <p:spPr>
          <a:xfrm>
            <a:off x="5580872" y="656894"/>
            <a:ext cx="6052185" cy="4587613"/>
          </a:xfrm>
        </p:spPr>
        <p:txBody>
          <a:bodyPr/>
          <a:lstStyle/>
          <a:p>
            <a:pPr marL="0" indent="0" algn="ctr">
              <a:buNone/>
            </a:pPr>
            <a:r>
              <a:rPr lang="en-US" sz="3600" dirty="0">
                <a:solidFill>
                  <a:schemeClr val="tx2"/>
                </a:solidFill>
                <a:latin typeface="Bodoni 72 Book" pitchFamily="2" charset="0"/>
              </a:rPr>
              <a:t>Part Three: Reading!</a:t>
            </a:r>
          </a:p>
          <a:p>
            <a:pPr marL="0" indent="0" algn="ctr">
              <a:buNone/>
            </a:pPr>
            <a:endParaRPr lang="en-US" sz="3600" dirty="0">
              <a:solidFill>
                <a:schemeClr val="tx2"/>
              </a:solidFill>
              <a:latin typeface="Bodoni 72 Book" pitchFamily="2" charset="0"/>
            </a:endParaRPr>
          </a:p>
          <a:p>
            <a:pPr marL="0" indent="0" algn="ctr">
              <a:buNone/>
            </a:pPr>
            <a:r>
              <a:rPr lang="en-US" sz="3600" dirty="0">
                <a:solidFill>
                  <a:schemeClr val="tx2"/>
                </a:solidFill>
                <a:latin typeface="Bodoni 72 Book" pitchFamily="2" charset="0"/>
              </a:rPr>
              <a:t>Read the provided source with your group and respond to the questions on your guided notes.</a:t>
            </a:r>
          </a:p>
          <a:p>
            <a:pPr marL="0" indent="0" algn="ctr">
              <a:buNone/>
            </a:pPr>
            <a:endParaRPr lang="en-US" sz="3600" dirty="0">
              <a:solidFill>
                <a:schemeClr val="tx2"/>
              </a:solidFill>
              <a:latin typeface="Bodoni 72 Book" pitchFamily="2" charset="0"/>
            </a:endParaRPr>
          </a:p>
          <a:p>
            <a:pPr marL="0" indent="0" algn="ctr">
              <a:buNone/>
            </a:pPr>
            <a:r>
              <a:rPr lang="en-US" sz="3600" dirty="0">
                <a:solidFill>
                  <a:schemeClr val="tx2"/>
                </a:solidFill>
                <a:latin typeface="Bodoni 72 Book" pitchFamily="2" charset="0"/>
              </a:rPr>
              <a:t>Your groups will be chosen at random to answer a question or two!</a:t>
            </a:r>
          </a:p>
        </p:txBody>
      </p:sp>
      <p:sp>
        <p:nvSpPr>
          <p:cNvPr id="3" name="Title 2">
            <a:extLst>
              <a:ext uri="{FF2B5EF4-FFF2-40B4-BE49-F238E27FC236}">
                <a16:creationId xmlns:a16="http://schemas.microsoft.com/office/drawing/2014/main" id="{E32F8288-5B5F-FE47-9364-75D468FD281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5F150D-706C-8A49-8A5C-3104D0ACD07C}"/>
              </a:ext>
            </a:extLst>
          </p:cNvPr>
          <p:cNvSpPr>
            <a:spLocks noGrp="1"/>
          </p:cNvSpPr>
          <p:nvPr>
            <p:ph type="sldNum" sz="quarter" idx="4"/>
          </p:nvPr>
        </p:nvSpPr>
        <p:spPr/>
        <p:txBody>
          <a:bodyPr/>
          <a:lstStyle/>
          <a:p>
            <a:fld id="{0DBAA714-CBDA-6B46-A573-1662C7FF6AC9}" type="slidenum">
              <a:rPr lang="en-US" smtClean="0"/>
              <a:pPr/>
              <a:t>16</a:t>
            </a:fld>
            <a:endParaRPr lang="en-US" dirty="0"/>
          </a:p>
        </p:txBody>
      </p:sp>
      <p:pic>
        <p:nvPicPr>
          <p:cNvPr id="7170" name="Picture 2" descr="Disco&amp;#39;s Enduring Legacy on Fashion - Impact of Disco on Fashion">
            <a:extLst>
              <a:ext uri="{FF2B5EF4-FFF2-40B4-BE49-F238E27FC236}">
                <a16:creationId xmlns:a16="http://schemas.microsoft.com/office/drawing/2014/main" id="{D03E2E18-C4E7-3E4B-8545-CD9F03765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6894"/>
            <a:ext cx="5361077" cy="526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51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45E5C5-5D29-7843-ABCE-F07D4AFABD5D}"/>
              </a:ext>
            </a:extLst>
          </p:cNvPr>
          <p:cNvSpPr>
            <a:spLocks noGrp="1"/>
          </p:cNvSpPr>
          <p:nvPr>
            <p:ph type="sldNum" sz="quarter" idx="4"/>
          </p:nvPr>
        </p:nvSpPr>
        <p:spPr/>
        <p:txBody>
          <a:bodyPr/>
          <a:lstStyle/>
          <a:p>
            <a:fld id="{0DBAA714-CBDA-6B46-A573-1662C7FF6AC9}" type="slidenum">
              <a:rPr lang="en-US" smtClean="0"/>
              <a:pPr/>
              <a:t>17</a:t>
            </a:fld>
            <a:endParaRPr lang="en-US" dirty="0"/>
          </a:p>
        </p:txBody>
      </p:sp>
      <p:sp>
        <p:nvSpPr>
          <p:cNvPr id="3" name="TextBox 2">
            <a:extLst>
              <a:ext uri="{FF2B5EF4-FFF2-40B4-BE49-F238E27FC236}">
                <a16:creationId xmlns:a16="http://schemas.microsoft.com/office/drawing/2014/main" id="{2EE6B084-FD02-3D4C-99BF-D7616AEE59D8}"/>
              </a:ext>
            </a:extLst>
          </p:cNvPr>
          <p:cNvSpPr txBox="1"/>
          <p:nvPr/>
        </p:nvSpPr>
        <p:spPr>
          <a:xfrm>
            <a:off x="2026920" y="563880"/>
            <a:ext cx="8199120" cy="6001643"/>
          </a:xfrm>
          <a:prstGeom prst="rect">
            <a:avLst/>
          </a:prstGeom>
          <a:noFill/>
        </p:spPr>
        <p:txBody>
          <a:bodyPr wrap="square" rtlCol="0">
            <a:spAutoFit/>
          </a:bodyPr>
          <a:lstStyle/>
          <a:p>
            <a:pPr algn="ctr"/>
            <a:br>
              <a:rPr lang="en-US" sz="3200" dirty="0">
                <a:solidFill>
                  <a:schemeClr val="tx2"/>
                </a:solidFill>
                <a:latin typeface="Bodoni 72 Book" pitchFamily="2" charset="0"/>
              </a:rPr>
            </a:br>
            <a:r>
              <a:rPr lang="en-US" sz="3200" dirty="0">
                <a:solidFill>
                  <a:schemeClr val="tx2"/>
                </a:solidFill>
                <a:latin typeface="Bodoni 72 Book" pitchFamily="2" charset="0"/>
              </a:rPr>
              <a:t>1. What caused the “Disco Sucks!” Movement?</a:t>
            </a:r>
          </a:p>
          <a:p>
            <a:pPr algn="ctr"/>
            <a:endParaRPr lang="en-US" sz="3200" dirty="0">
              <a:solidFill>
                <a:schemeClr val="tx2"/>
              </a:solidFill>
              <a:latin typeface="Bodoni 72 Book" pitchFamily="2" charset="0"/>
            </a:endParaRPr>
          </a:p>
          <a:p>
            <a:pPr algn="ctr"/>
            <a:r>
              <a:rPr lang="en-US" sz="3200" dirty="0">
                <a:solidFill>
                  <a:schemeClr val="tx2"/>
                </a:solidFill>
                <a:latin typeface="Bodoni 72 Book" pitchFamily="2" charset="0"/>
              </a:rPr>
              <a:t>2. What does race and sexuality have to do with the growth and popularity of disco? Why did certain people hate disco?</a:t>
            </a:r>
          </a:p>
          <a:p>
            <a:pPr algn="ctr"/>
            <a:endParaRPr lang="en-US" sz="3200" dirty="0">
              <a:solidFill>
                <a:schemeClr val="tx2"/>
              </a:solidFill>
              <a:latin typeface="Bodoni 72 Book" pitchFamily="2" charset="0"/>
            </a:endParaRPr>
          </a:p>
          <a:p>
            <a:pPr algn="ctr"/>
            <a:r>
              <a:rPr lang="en-US" sz="3200" dirty="0">
                <a:solidFill>
                  <a:schemeClr val="tx2"/>
                </a:solidFill>
                <a:latin typeface="Bodoni 72 Book" pitchFamily="2" charset="0"/>
              </a:rPr>
              <a:t>3. Why do you think the hatred of disco was so intense at this time?</a:t>
            </a:r>
          </a:p>
          <a:p>
            <a:pPr algn="ctr"/>
            <a:endParaRPr lang="en-US" sz="3200" dirty="0">
              <a:solidFill>
                <a:schemeClr val="tx2"/>
              </a:solidFill>
              <a:latin typeface="Bodoni 72 Book" pitchFamily="2" charset="0"/>
            </a:endParaRPr>
          </a:p>
          <a:p>
            <a:pPr algn="ctr"/>
            <a:r>
              <a:rPr lang="en-US" sz="3200" dirty="0">
                <a:solidFill>
                  <a:schemeClr val="tx2"/>
                </a:solidFill>
                <a:latin typeface="Bodoni 72 Book" pitchFamily="2" charset="0"/>
              </a:rPr>
              <a:t>4. What happened at Disco Demolition Night? How was this a direct attack to BIPOC queer artists?</a:t>
            </a:r>
          </a:p>
        </p:txBody>
      </p:sp>
    </p:spTree>
    <p:extLst>
      <p:ext uri="{BB962C8B-B14F-4D97-AF65-F5344CB8AC3E}">
        <p14:creationId xmlns:p14="http://schemas.microsoft.com/office/powerpoint/2010/main" val="3987134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EB6950-F6D9-2C4F-8268-4FA8B43FC48A}"/>
              </a:ext>
            </a:extLst>
          </p:cNvPr>
          <p:cNvSpPr>
            <a:spLocks noGrp="1"/>
          </p:cNvSpPr>
          <p:nvPr>
            <p:ph type="title"/>
          </p:nvPr>
        </p:nvSpPr>
        <p:spPr>
          <a:xfrm>
            <a:off x="993913" y="1409700"/>
            <a:ext cx="10058400" cy="1653540"/>
          </a:xfrm>
        </p:spPr>
        <p:txBody>
          <a:bodyPr/>
          <a:lstStyle/>
          <a:p>
            <a:r>
              <a:rPr lang="en-US" sz="6000" dirty="0">
                <a:latin typeface="Bodoni 72 Book" pitchFamily="2" charset="0"/>
              </a:rPr>
              <a:t>With all of this trouble, is disco </a:t>
            </a:r>
            <a:r>
              <a:rPr lang="en-US" sz="6000" i="1" dirty="0">
                <a:latin typeface="Bodoni 72 Book" pitchFamily="2" charset="0"/>
              </a:rPr>
              <a:t>really</a:t>
            </a:r>
            <a:r>
              <a:rPr lang="en-US" sz="6000" dirty="0">
                <a:latin typeface="Bodoni 72 Book" pitchFamily="2" charset="0"/>
              </a:rPr>
              <a:t> dead?</a:t>
            </a:r>
          </a:p>
        </p:txBody>
      </p:sp>
      <p:sp>
        <p:nvSpPr>
          <p:cNvPr id="4" name="Text Placeholder 3">
            <a:extLst>
              <a:ext uri="{FF2B5EF4-FFF2-40B4-BE49-F238E27FC236}">
                <a16:creationId xmlns:a16="http://schemas.microsoft.com/office/drawing/2014/main" id="{DF940E84-2565-2A4E-875A-D91F0A8331D4}"/>
              </a:ext>
            </a:extLst>
          </p:cNvPr>
          <p:cNvSpPr>
            <a:spLocks noGrp="1"/>
          </p:cNvSpPr>
          <p:nvPr>
            <p:ph type="body" sz="quarter" idx="11"/>
          </p:nvPr>
        </p:nvSpPr>
        <p:spPr/>
        <p:txBody>
          <a:bodyPr/>
          <a:lstStyle/>
          <a:p>
            <a:r>
              <a:rPr lang="en-US" dirty="0">
                <a:solidFill>
                  <a:schemeClr val="tx1"/>
                </a:solidFill>
                <a:latin typeface="Bodoni 72 Book" pitchFamily="2" charset="0"/>
              </a:rPr>
              <a:t>Did these people get what they wanted?</a:t>
            </a:r>
          </a:p>
          <a:p>
            <a:r>
              <a:rPr lang="en-US" dirty="0">
                <a:solidFill>
                  <a:schemeClr val="tx1"/>
                </a:solidFill>
                <a:latin typeface="Bodoni 72 Book" pitchFamily="2" charset="0"/>
              </a:rPr>
              <a:t>Is disco gone forever?</a:t>
            </a:r>
          </a:p>
        </p:txBody>
      </p:sp>
      <p:sp>
        <p:nvSpPr>
          <p:cNvPr id="5" name="Slide Number Placeholder 4">
            <a:extLst>
              <a:ext uri="{FF2B5EF4-FFF2-40B4-BE49-F238E27FC236}">
                <a16:creationId xmlns:a16="http://schemas.microsoft.com/office/drawing/2014/main" id="{BC4967B4-DCFF-CC48-BC67-FFAFF1C4C75B}"/>
              </a:ext>
            </a:extLst>
          </p:cNvPr>
          <p:cNvSpPr>
            <a:spLocks noGrp="1"/>
          </p:cNvSpPr>
          <p:nvPr>
            <p:ph type="sldNum" sz="quarter" idx="4"/>
          </p:nvPr>
        </p:nvSpPr>
        <p:spPr/>
        <p:txBody>
          <a:bodyPr/>
          <a:lstStyle/>
          <a:p>
            <a:fld id="{0DBAA714-CBDA-6B46-A573-1662C7FF6AC9}" type="slidenum">
              <a:rPr lang="en-US" smtClean="0"/>
              <a:pPr/>
              <a:t>18</a:t>
            </a:fld>
            <a:endParaRPr lang="en-US" dirty="0"/>
          </a:p>
        </p:txBody>
      </p:sp>
    </p:spTree>
    <p:extLst>
      <p:ext uri="{BB962C8B-B14F-4D97-AF65-F5344CB8AC3E}">
        <p14:creationId xmlns:p14="http://schemas.microsoft.com/office/powerpoint/2010/main" val="358220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6A2DE7-8DAE-404D-871C-E6E4D509F9D7}"/>
              </a:ext>
            </a:extLst>
          </p:cNvPr>
          <p:cNvSpPr>
            <a:spLocks noGrp="1"/>
          </p:cNvSpPr>
          <p:nvPr>
            <p:ph type="sldNum" sz="quarter" idx="4"/>
          </p:nvPr>
        </p:nvSpPr>
        <p:spPr/>
        <p:txBody>
          <a:bodyPr/>
          <a:lstStyle/>
          <a:p>
            <a:fld id="{0DBAA714-CBDA-6B46-A573-1662C7FF6AC9}" type="slidenum">
              <a:rPr lang="en-US" smtClean="0"/>
              <a:pPr/>
              <a:t>19</a:t>
            </a:fld>
            <a:endParaRPr lang="en-US" dirty="0"/>
          </a:p>
        </p:txBody>
      </p:sp>
      <p:pic>
        <p:nvPicPr>
          <p:cNvPr id="4" name="Online Media 3" descr="Doja Cat - Say So (Official Video)">
            <a:hlinkClick r:id="" action="ppaction://media"/>
            <a:extLst>
              <a:ext uri="{FF2B5EF4-FFF2-40B4-BE49-F238E27FC236}">
                <a16:creationId xmlns:a16="http://schemas.microsoft.com/office/drawing/2014/main" id="{AC416587-E9BE-A640-8DD3-E230F27A0B33}"/>
              </a:ext>
            </a:extLst>
          </p:cNvPr>
          <p:cNvPicPr>
            <a:picLocks noRot="1" noChangeAspect="1"/>
          </p:cNvPicPr>
          <p:nvPr>
            <a:videoFile r:link="rId1"/>
          </p:nvPr>
        </p:nvPicPr>
        <p:blipFill>
          <a:blip r:embed="rId5"/>
          <a:stretch>
            <a:fillRect/>
          </a:stretch>
        </p:blipFill>
        <p:spPr>
          <a:xfrm>
            <a:off x="213360" y="2047942"/>
            <a:ext cx="5600244" cy="3164138"/>
          </a:xfrm>
          <a:prstGeom prst="rect">
            <a:avLst/>
          </a:prstGeom>
        </p:spPr>
      </p:pic>
      <p:pic>
        <p:nvPicPr>
          <p:cNvPr id="5" name="Online Media 4" descr="Dua Lipa - Break My Heart (Official Video)">
            <a:hlinkClick r:id="" action="ppaction://media"/>
            <a:extLst>
              <a:ext uri="{FF2B5EF4-FFF2-40B4-BE49-F238E27FC236}">
                <a16:creationId xmlns:a16="http://schemas.microsoft.com/office/drawing/2014/main" id="{52C6BFDE-A2F3-9941-9ED4-3E2BB4DE349A}"/>
              </a:ext>
            </a:extLst>
          </p:cNvPr>
          <p:cNvPicPr>
            <a:picLocks noRot="1" noChangeAspect="1"/>
          </p:cNvPicPr>
          <p:nvPr>
            <a:videoFile r:link="rId2"/>
          </p:nvPr>
        </p:nvPicPr>
        <p:blipFill>
          <a:blip r:embed="rId6"/>
          <a:stretch>
            <a:fillRect/>
          </a:stretch>
        </p:blipFill>
        <p:spPr>
          <a:xfrm>
            <a:off x="6378398" y="2047942"/>
            <a:ext cx="5600244" cy="3164138"/>
          </a:xfrm>
          <a:prstGeom prst="rect">
            <a:avLst/>
          </a:prstGeom>
        </p:spPr>
      </p:pic>
    </p:spTree>
    <p:extLst>
      <p:ext uri="{BB962C8B-B14F-4D97-AF65-F5344CB8AC3E}">
        <p14:creationId xmlns:p14="http://schemas.microsoft.com/office/powerpoint/2010/main" val="113655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903A-2BE8-5644-8B79-7D918BF05A4A}"/>
              </a:ext>
            </a:extLst>
          </p:cNvPr>
          <p:cNvSpPr>
            <a:spLocks noGrp="1"/>
          </p:cNvSpPr>
          <p:nvPr>
            <p:ph type="title"/>
          </p:nvPr>
        </p:nvSpPr>
        <p:spPr>
          <a:xfrm>
            <a:off x="-1288732" y="510006"/>
            <a:ext cx="10989944" cy="1181519"/>
          </a:xfrm>
        </p:spPr>
        <p:txBody>
          <a:bodyPr/>
          <a:lstStyle/>
          <a:p>
            <a:r>
              <a:rPr lang="en-US" dirty="0"/>
              <a:t>AGENDA</a:t>
            </a:r>
          </a:p>
        </p:txBody>
      </p:sp>
      <p:sp>
        <p:nvSpPr>
          <p:cNvPr id="3" name="Slide Number Placeholder 2">
            <a:extLst>
              <a:ext uri="{FF2B5EF4-FFF2-40B4-BE49-F238E27FC236}">
                <a16:creationId xmlns:a16="http://schemas.microsoft.com/office/drawing/2014/main" id="{1E0F6D91-FFB3-C54F-9EDB-14B337C5B20E}"/>
              </a:ext>
            </a:extLst>
          </p:cNvPr>
          <p:cNvSpPr>
            <a:spLocks noGrp="1"/>
          </p:cNvSpPr>
          <p:nvPr>
            <p:ph type="sldNum" sz="quarter" idx="4"/>
          </p:nvPr>
        </p:nvSpPr>
        <p:spPr/>
        <p:txBody>
          <a:bodyPr/>
          <a:lstStyle/>
          <a:p>
            <a:fld id="{0DBAA714-CBDA-6B46-A573-1662C7FF6AC9}" type="slidenum">
              <a:rPr lang="en-US" smtClean="0"/>
              <a:pPr/>
              <a:t>2</a:t>
            </a:fld>
            <a:endParaRPr lang="en-US" dirty="0"/>
          </a:p>
        </p:txBody>
      </p:sp>
      <p:sp>
        <p:nvSpPr>
          <p:cNvPr id="4" name="TextBox 3">
            <a:extLst>
              <a:ext uri="{FF2B5EF4-FFF2-40B4-BE49-F238E27FC236}">
                <a16:creationId xmlns:a16="http://schemas.microsoft.com/office/drawing/2014/main" id="{F2FC3B6E-02D6-5041-B26B-1727A4F54A56}"/>
              </a:ext>
            </a:extLst>
          </p:cNvPr>
          <p:cNvSpPr txBox="1"/>
          <p:nvPr/>
        </p:nvSpPr>
        <p:spPr>
          <a:xfrm>
            <a:off x="3093720" y="1691525"/>
            <a:ext cx="7437120" cy="4401205"/>
          </a:xfrm>
          <a:prstGeom prst="rect">
            <a:avLst/>
          </a:prstGeom>
          <a:noFill/>
        </p:spPr>
        <p:txBody>
          <a:bodyPr wrap="square" rtlCol="0">
            <a:spAutoFit/>
          </a:bodyPr>
          <a:lstStyle/>
          <a:p>
            <a:r>
              <a:rPr lang="en-US" sz="2800" b="1" dirty="0">
                <a:solidFill>
                  <a:schemeClr val="bg1"/>
                </a:solidFill>
              </a:rPr>
              <a:t>-Part One: The Single</a:t>
            </a:r>
          </a:p>
          <a:p>
            <a:r>
              <a:rPr lang="en-US" sz="2800" i="1" dirty="0">
                <a:solidFill>
                  <a:schemeClr val="bg1"/>
                </a:solidFill>
              </a:rPr>
              <a:t>	-Song and image analysis in groups; big paper responses</a:t>
            </a:r>
          </a:p>
          <a:p>
            <a:r>
              <a:rPr lang="en-US" sz="2800" b="1" dirty="0">
                <a:solidFill>
                  <a:schemeClr val="bg1"/>
                </a:solidFill>
              </a:rPr>
              <a:t>-Part Two: The Remix:</a:t>
            </a:r>
          </a:p>
          <a:p>
            <a:r>
              <a:rPr lang="en-US" sz="2800" i="1" dirty="0">
                <a:solidFill>
                  <a:schemeClr val="bg1"/>
                </a:solidFill>
              </a:rPr>
              <a:t>	-Discussion and Mini-Lecture (w/ Guided Notes!)</a:t>
            </a:r>
          </a:p>
          <a:p>
            <a:r>
              <a:rPr lang="en-US" sz="2800" b="1" dirty="0">
                <a:solidFill>
                  <a:schemeClr val="bg1"/>
                </a:solidFill>
              </a:rPr>
              <a:t>-Part Three: Remastered</a:t>
            </a:r>
          </a:p>
          <a:p>
            <a:r>
              <a:rPr lang="en-US" sz="2800" i="1" dirty="0">
                <a:solidFill>
                  <a:schemeClr val="bg1"/>
                </a:solidFill>
              </a:rPr>
              <a:t>	-Reading and guided notes!</a:t>
            </a:r>
          </a:p>
          <a:p>
            <a:r>
              <a:rPr lang="en-US" sz="2800" b="1" dirty="0">
                <a:solidFill>
                  <a:schemeClr val="bg1"/>
                </a:solidFill>
              </a:rPr>
              <a:t>-Part Four: Greatest Hits</a:t>
            </a:r>
          </a:p>
          <a:p>
            <a:r>
              <a:rPr lang="en-US" sz="2800" dirty="0">
                <a:solidFill>
                  <a:schemeClr val="bg1"/>
                </a:solidFill>
              </a:rPr>
              <a:t>	</a:t>
            </a:r>
            <a:r>
              <a:rPr lang="en-US" sz="2800" i="1" dirty="0">
                <a:solidFill>
                  <a:schemeClr val="bg1"/>
                </a:solidFill>
              </a:rPr>
              <a:t>-Whole class discussion</a:t>
            </a:r>
          </a:p>
        </p:txBody>
      </p:sp>
    </p:spTree>
    <p:extLst>
      <p:ext uri="{BB962C8B-B14F-4D97-AF65-F5344CB8AC3E}">
        <p14:creationId xmlns:p14="http://schemas.microsoft.com/office/powerpoint/2010/main" val="2340470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descr="Soul Train Line September Earth Wind &amp; Fire.mpg">
            <a:hlinkClick r:id="" action="ppaction://media"/>
            <a:extLst>
              <a:ext uri="{FF2B5EF4-FFF2-40B4-BE49-F238E27FC236}">
                <a16:creationId xmlns:a16="http://schemas.microsoft.com/office/drawing/2014/main" id="{A0F65C7F-EEBE-F447-A921-DC8068ACB5E1}"/>
              </a:ext>
            </a:extLst>
          </p:cNvPr>
          <p:cNvPicPr>
            <a:picLocks noGrp="1" noRot="1" noChangeAspect="1"/>
          </p:cNvPicPr>
          <p:nvPr>
            <p:ph idx="1"/>
            <a:videoFile r:link="rId1"/>
          </p:nvPr>
        </p:nvPicPr>
        <p:blipFill>
          <a:blip r:embed="rId4"/>
          <a:stretch>
            <a:fillRect/>
          </a:stretch>
        </p:blipFill>
        <p:spPr>
          <a:xfrm>
            <a:off x="360560" y="174271"/>
            <a:ext cx="8067160" cy="6051232"/>
          </a:xfrm>
          <a:prstGeom prst="rect">
            <a:avLst/>
          </a:prstGeom>
        </p:spPr>
      </p:pic>
      <p:sp>
        <p:nvSpPr>
          <p:cNvPr id="4" name="Slide Number Placeholder 3">
            <a:extLst>
              <a:ext uri="{FF2B5EF4-FFF2-40B4-BE49-F238E27FC236}">
                <a16:creationId xmlns:a16="http://schemas.microsoft.com/office/drawing/2014/main" id="{E8735800-6E52-4546-AAF9-54B040A1AC17}"/>
              </a:ext>
            </a:extLst>
          </p:cNvPr>
          <p:cNvSpPr>
            <a:spLocks noGrp="1"/>
          </p:cNvSpPr>
          <p:nvPr>
            <p:ph type="sldNum" sz="quarter" idx="4"/>
          </p:nvPr>
        </p:nvSpPr>
        <p:spPr/>
        <p:txBody>
          <a:bodyPr/>
          <a:lstStyle/>
          <a:p>
            <a:fld id="{0DBAA714-CBDA-6B46-A573-1662C7FF6AC9}" type="slidenum">
              <a:rPr lang="en-US" smtClean="0"/>
              <a:pPr/>
              <a:t>20</a:t>
            </a:fld>
            <a:endParaRPr lang="en-US" dirty="0"/>
          </a:p>
        </p:txBody>
      </p:sp>
    </p:spTree>
    <p:extLst>
      <p:ext uri="{BB962C8B-B14F-4D97-AF65-F5344CB8AC3E}">
        <p14:creationId xmlns:p14="http://schemas.microsoft.com/office/powerpoint/2010/main" val="103376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D4F7BA-1850-594B-8DFE-CB591C37FEF7}"/>
              </a:ext>
            </a:extLst>
          </p:cNvPr>
          <p:cNvSpPr>
            <a:spLocks noGrp="1"/>
          </p:cNvSpPr>
          <p:nvPr>
            <p:ph type="title"/>
          </p:nvPr>
        </p:nvSpPr>
        <p:spPr>
          <a:xfrm>
            <a:off x="6940295" y="1396289"/>
            <a:ext cx="4668257"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Groups: Music analysis</a:t>
            </a:r>
          </a:p>
        </p:txBody>
      </p:sp>
      <p:sp>
        <p:nvSpPr>
          <p:cNvPr id="14" name="Freeform: Shape 13">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6DA979F-6092-BA4E-9999-9D56C12C68D4}"/>
              </a:ext>
            </a:extLst>
          </p:cNvPr>
          <p:cNvSpPr>
            <a:spLocks noGrp="1"/>
          </p:cNvSpPr>
          <p:nvPr>
            <p:ph type="sldNum" sz="quarter" idx="4"/>
          </p:nvPr>
        </p:nvSpPr>
        <p:spPr>
          <a:xfrm>
            <a:off x="11000232" y="599325"/>
            <a:ext cx="548640" cy="548640"/>
          </a:xfrm>
          <a:prstGeom prst="ellipse">
            <a:avLst/>
          </a:prstGeom>
          <a:solidFill>
            <a:srgbClr val="76426B"/>
          </a:solidFill>
        </p:spPr>
        <p:txBody>
          <a:bodyPr vert="horz" lIns="91440" tIns="45720" rIns="91440" bIns="45720" rtlCol="0" anchor="ctr">
            <a:normAutofit/>
          </a:bodyPr>
          <a:lstStyle/>
          <a:p>
            <a:pPr algn="ctr">
              <a:spcAft>
                <a:spcPts val="600"/>
              </a:spcAft>
            </a:pPr>
            <a:fld id="{0DBAA714-CBDA-6B46-A573-1662C7FF6AC9}" type="slidenum">
              <a:rPr lang="en-US" sz="1500">
                <a:solidFill>
                  <a:srgbClr val="FFFFFF"/>
                </a:solidFill>
                <a:latin typeface="+mn-lt"/>
              </a:rPr>
              <a:pPr algn="ctr">
                <a:spcAft>
                  <a:spcPts val="600"/>
                </a:spcAft>
              </a:pPr>
              <a:t>3</a:t>
            </a:fld>
            <a:endParaRPr lang="en-US" sz="1500">
              <a:solidFill>
                <a:srgbClr val="FFFFFF"/>
              </a:solidFill>
              <a:latin typeface="+mn-lt"/>
            </a:endParaRPr>
          </a:p>
        </p:txBody>
      </p:sp>
      <p:sp>
        <p:nvSpPr>
          <p:cNvPr id="16" name="Freeform: Shape 15">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4" descr="Sylvester – You Make Me Feel (Mighty Real) (1978, Yellow, Vinyl) - Discogs">
            <a:extLst>
              <a:ext uri="{FF2B5EF4-FFF2-40B4-BE49-F238E27FC236}">
                <a16:creationId xmlns:a16="http://schemas.microsoft.com/office/drawing/2014/main" id="{98D6B5EE-1232-E240-A12E-DA2D0C28F4C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00" r="6" b="6"/>
          <a:stretch/>
        </p:blipFill>
        <p:spPr bwMode="auto">
          <a:xfrm>
            <a:off x="3559122" y="2606040"/>
            <a:ext cx="2844140" cy="284414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29F8996E-1F55-D647-A444-CA9080D2BA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556" r="-1" b="-1"/>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Got To Be Real” by Cheryl Lynn Is Today&amp;#39;s #ThrowbackSunday">
            <a:extLst>
              <a:ext uri="{FF2B5EF4-FFF2-40B4-BE49-F238E27FC236}">
                <a16:creationId xmlns:a16="http://schemas.microsoft.com/office/drawing/2014/main" id="{D58A4922-BFCA-EF44-B0DD-85C51CAC9E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715" r="-3" b="961"/>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086E4689-6DAD-1347-99FF-6A89F253014C}"/>
              </a:ext>
            </a:extLst>
          </p:cNvPr>
          <p:cNvSpPr>
            <a:spLocks noGrp="1"/>
          </p:cNvSpPr>
          <p:nvPr>
            <p:ph type="body" sz="quarter" idx="10"/>
          </p:nvPr>
        </p:nvSpPr>
        <p:spPr>
          <a:xfrm>
            <a:off x="6940296" y="2871982"/>
            <a:ext cx="4668256" cy="3559298"/>
          </a:xfrm>
        </p:spPr>
        <p:txBody>
          <a:bodyPr vert="horz" lIns="91440" tIns="45720" rIns="91440" bIns="45720" rtlCol="0" anchor="t">
            <a:noAutofit/>
          </a:bodyPr>
          <a:lstStyle/>
          <a:p>
            <a:pPr algn="ctr">
              <a:lnSpc>
                <a:spcPct val="90000"/>
              </a:lnSpc>
            </a:pPr>
            <a:r>
              <a:rPr lang="en-US" sz="2800" dirty="0">
                <a:solidFill>
                  <a:schemeClr val="tx1"/>
                </a:solidFill>
                <a:latin typeface="+mn-lt"/>
                <a:cs typeface="+mn-cs"/>
              </a:rPr>
              <a:t>Groups 1 and 6: “You Make Me Feel (Mighty Real)”</a:t>
            </a:r>
          </a:p>
          <a:p>
            <a:pPr algn="ctr">
              <a:lnSpc>
                <a:spcPct val="90000"/>
              </a:lnSpc>
            </a:pPr>
            <a:r>
              <a:rPr lang="en-US" sz="2800" dirty="0">
                <a:solidFill>
                  <a:schemeClr val="tx1"/>
                </a:solidFill>
                <a:latin typeface="+mn-lt"/>
                <a:cs typeface="+mn-cs"/>
              </a:rPr>
              <a:t>Groups 2 and 5: “I’m Coming Out” by Diana Ross</a:t>
            </a:r>
          </a:p>
          <a:p>
            <a:pPr algn="ctr">
              <a:lnSpc>
                <a:spcPct val="90000"/>
              </a:lnSpc>
            </a:pPr>
            <a:r>
              <a:rPr lang="en-US" sz="2800" dirty="0">
                <a:solidFill>
                  <a:schemeClr val="tx1"/>
                </a:solidFill>
                <a:latin typeface="+mn-lt"/>
                <a:cs typeface="+mn-cs"/>
              </a:rPr>
              <a:t>Groups 3 and 4: “Got To Be Real” by Cheryl Lynn</a:t>
            </a:r>
          </a:p>
        </p:txBody>
      </p:sp>
    </p:spTree>
    <p:extLst>
      <p:ext uri="{BB962C8B-B14F-4D97-AF65-F5344CB8AC3E}">
        <p14:creationId xmlns:p14="http://schemas.microsoft.com/office/powerpoint/2010/main" val="22823755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0E209-E945-5749-93E4-8861B7B869AB}"/>
              </a:ext>
            </a:extLst>
          </p:cNvPr>
          <p:cNvSpPr>
            <a:spLocks noGrp="1"/>
          </p:cNvSpPr>
          <p:nvPr>
            <p:ph idx="1"/>
          </p:nvPr>
        </p:nvSpPr>
        <p:spPr/>
        <p:txBody>
          <a:bodyPr/>
          <a:lstStyle/>
          <a:p>
            <a:r>
              <a:rPr lang="en-US" dirty="0">
                <a:solidFill>
                  <a:schemeClr val="tx2"/>
                </a:solidFill>
              </a:rPr>
              <a:t>First: for the song</a:t>
            </a:r>
          </a:p>
          <a:p>
            <a:pPr lvl="0"/>
            <a:r>
              <a:rPr lang="en-US" dirty="0"/>
              <a:t>What are some themes you hear in the song?</a:t>
            </a:r>
          </a:p>
          <a:p>
            <a:pPr lvl="0"/>
            <a:r>
              <a:rPr lang="en-US" dirty="0"/>
              <a:t>What’s the overall tone of the song?</a:t>
            </a:r>
          </a:p>
          <a:p>
            <a:pPr lvl="0"/>
            <a:r>
              <a:rPr lang="en-US" dirty="0"/>
              <a:t>What are some lyrics that stand out to you?</a:t>
            </a:r>
          </a:p>
          <a:p>
            <a:endParaRPr lang="en-US" dirty="0">
              <a:solidFill>
                <a:schemeClr val="tx2"/>
              </a:solidFill>
            </a:endParaRPr>
          </a:p>
        </p:txBody>
      </p:sp>
      <p:sp>
        <p:nvSpPr>
          <p:cNvPr id="3" name="Content Placeholder 2">
            <a:extLst>
              <a:ext uri="{FF2B5EF4-FFF2-40B4-BE49-F238E27FC236}">
                <a16:creationId xmlns:a16="http://schemas.microsoft.com/office/drawing/2014/main" id="{1BDE7CC0-07BA-E64B-A15A-099744E17878}"/>
              </a:ext>
            </a:extLst>
          </p:cNvPr>
          <p:cNvSpPr>
            <a:spLocks noGrp="1"/>
          </p:cNvSpPr>
          <p:nvPr>
            <p:ph idx="10"/>
          </p:nvPr>
        </p:nvSpPr>
        <p:spPr/>
        <p:txBody>
          <a:bodyPr/>
          <a:lstStyle/>
          <a:p>
            <a:r>
              <a:rPr lang="en-US" dirty="0">
                <a:solidFill>
                  <a:schemeClr val="tx2"/>
                </a:solidFill>
              </a:rPr>
              <a:t>Then: for the images</a:t>
            </a:r>
          </a:p>
          <a:p>
            <a:pPr lvl="0"/>
            <a:r>
              <a:rPr lang="en-US" dirty="0"/>
              <a:t>How do you think people are feeling in these photos?</a:t>
            </a:r>
          </a:p>
          <a:p>
            <a:pPr lvl="0"/>
            <a:r>
              <a:rPr lang="en-US" dirty="0"/>
              <a:t>What stands out to you?</a:t>
            </a:r>
          </a:p>
          <a:p>
            <a:pPr lvl="0"/>
            <a:r>
              <a:rPr lang="en-US" dirty="0"/>
              <a:t>What’s the overall vibe from each photo? Explain by including what you see.</a:t>
            </a:r>
          </a:p>
          <a:p>
            <a:endParaRPr lang="en-US" dirty="0">
              <a:solidFill>
                <a:schemeClr val="tx2"/>
              </a:solidFill>
            </a:endParaRPr>
          </a:p>
        </p:txBody>
      </p:sp>
      <p:sp>
        <p:nvSpPr>
          <p:cNvPr id="4" name="Title 3">
            <a:extLst>
              <a:ext uri="{FF2B5EF4-FFF2-40B4-BE49-F238E27FC236}">
                <a16:creationId xmlns:a16="http://schemas.microsoft.com/office/drawing/2014/main" id="{58C7F055-DDA5-0448-8386-ABD8D0474DEB}"/>
              </a:ext>
            </a:extLst>
          </p:cNvPr>
          <p:cNvSpPr>
            <a:spLocks noGrp="1"/>
          </p:cNvSpPr>
          <p:nvPr>
            <p:ph type="title"/>
          </p:nvPr>
        </p:nvSpPr>
        <p:spPr/>
        <p:txBody>
          <a:bodyPr/>
          <a:lstStyle/>
          <a:p>
            <a:r>
              <a:rPr lang="en-US" dirty="0">
                <a:solidFill>
                  <a:schemeClr val="tx2"/>
                </a:solidFill>
              </a:rPr>
              <a:t>On your big paper:</a:t>
            </a:r>
          </a:p>
        </p:txBody>
      </p:sp>
      <p:sp>
        <p:nvSpPr>
          <p:cNvPr id="5" name="Slide Number Placeholder 4">
            <a:extLst>
              <a:ext uri="{FF2B5EF4-FFF2-40B4-BE49-F238E27FC236}">
                <a16:creationId xmlns:a16="http://schemas.microsoft.com/office/drawing/2014/main" id="{925BFCCC-90C3-F243-824D-F8A2702DF8A9}"/>
              </a:ext>
            </a:extLst>
          </p:cNvPr>
          <p:cNvSpPr>
            <a:spLocks noGrp="1"/>
          </p:cNvSpPr>
          <p:nvPr>
            <p:ph type="sldNum" sz="quarter" idx="4"/>
          </p:nvPr>
        </p:nvSpPr>
        <p:spPr/>
        <p:txBody>
          <a:bodyPr/>
          <a:lstStyle/>
          <a:p>
            <a:fld id="{0DBAA714-CBDA-6B46-A573-1662C7FF6AC9}" type="slidenum">
              <a:rPr lang="en-US" smtClean="0"/>
              <a:pPr/>
              <a:t>4</a:t>
            </a:fld>
            <a:endParaRPr lang="en-US" dirty="0"/>
          </a:p>
        </p:txBody>
      </p:sp>
    </p:spTree>
    <p:extLst>
      <p:ext uri="{BB962C8B-B14F-4D97-AF65-F5344CB8AC3E}">
        <p14:creationId xmlns:p14="http://schemas.microsoft.com/office/powerpoint/2010/main" val="220382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BBF5-B156-E44F-9D28-D130F521837A}"/>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1B159CB-FEF6-1E42-AFCC-99178C6796A2}"/>
              </a:ext>
            </a:extLst>
          </p:cNvPr>
          <p:cNvSpPr>
            <a:spLocks noGrp="1"/>
          </p:cNvSpPr>
          <p:nvPr>
            <p:ph type="sldNum" sz="quarter" idx="4"/>
          </p:nvPr>
        </p:nvSpPr>
        <p:spPr/>
        <p:txBody>
          <a:bodyPr/>
          <a:lstStyle/>
          <a:p>
            <a:fld id="{0DBAA714-CBDA-6B46-A573-1662C7FF6AC9}" type="slidenum">
              <a:rPr lang="en-US" smtClean="0"/>
              <a:pPr/>
              <a:t>5</a:t>
            </a:fld>
            <a:endParaRPr lang="en-US" dirty="0"/>
          </a:p>
        </p:txBody>
      </p:sp>
    </p:spTree>
    <p:extLst>
      <p:ext uri="{BB962C8B-B14F-4D97-AF65-F5344CB8AC3E}">
        <p14:creationId xmlns:p14="http://schemas.microsoft.com/office/powerpoint/2010/main" val="425086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AF54C-EB27-B745-8BA1-76B41D711943}"/>
              </a:ext>
            </a:extLst>
          </p:cNvPr>
          <p:cNvSpPr>
            <a:spLocks noGrp="1"/>
          </p:cNvSpPr>
          <p:nvPr>
            <p:ph idx="10"/>
          </p:nvPr>
        </p:nvSpPr>
        <p:spPr>
          <a:xfrm>
            <a:off x="7284719" y="1945072"/>
            <a:ext cx="4345305" cy="3831259"/>
          </a:xfrm>
        </p:spPr>
        <p:txBody>
          <a:bodyPr/>
          <a:lstStyle/>
          <a:p>
            <a:pPr marL="0" indent="0" algn="ctr">
              <a:buNone/>
            </a:pPr>
            <a:r>
              <a:rPr lang="en-US" sz="3200" dirty="0">
                <a:solidFill>
                  <a:schemeClr val="tx2"/>
                </a:solidFill>
                <a:latin typeface="Bodoni 72 Book" pitchFamily="2" charset="0"/>
              </a:rPr>
              <a:t>Grace Jones in Studio 54, 1978</a:t>
            </a:r>
          </a:p>
        </p:txBody>
      </p:sp>
      <p:sp>
        <p:nvSpPr>
          <p:cNvPr id="4" name="Slide Number Placeholder 3">
            <a:extLst>
              <a:ext uri="{FF2B5EF4-FFF2-40B4-BE49-F238E27FC236}">
                <a16:creationId xmlns:a16="http://schemas.microsoft.com/office/drawing/2014/main" id="{D243FEE9-6C66-764D-AF51-647F37E607BB}"/>
              </a:ext>
            </a:extLst>
          </p:cNvPr>
          <p:cNvSpPr>
            <a:spLocks noGrp="1"/>
          </p:cNvSpPr>
          <p:nvPr>
            <p:ph type="sldNum" sz="quarter" idx="4"/>
          </p:nvPr>
        </p:nvSpPr>
        <p:spPr/>
        <p:txBody>
          <a:bodyPr/>
          <a:lstStyle/>
          <a:p>
            <a:fld id="{0DBAA714-CBDA-6B46-A573-1662C7FF6AC9}" type="slidenum">
              <a:rPr lang="en-US" smtClean="0"/>
              <a:pPr/>
              <a:t>6</a:t>
            </a:fld>
            <a:endParaRPr lang="en-US" dirty="0"/>
          </a:p>
        </p:txBody>
      </p:sp>
      <p:pic>
        <p:nvPicPr>
          <p:cNvPr id="6" name="Picture 2">
            <a:extLst>
              <a:ext uri="{FF2B5EF4-FFF2-40B4-BE49-F238E27FC236}">
                <a16:creationId xmlns:a16="http://schemas.microsoft.com/office/drawing/2014/main" id="{A4F83040-6DF9-0C49-ACB2-600330698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969" y="0"/>
            <a:ext cx="4222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64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E87DBA-5FD7-0845-9966-8EFD2A063B31}"/>
              </a:ext>
            </a:extLst>
          </p:cNvPr>
          <p:cNvSpPr>
            <a:spLocks noGrp="1"/>
          </p:cNvSpPr>
          <p:nvPr>
            <p:ph idx="10"/>
          </p:nvPr>
        </p:nvSpPr>
        <p:spPr>
          <a:xfrm>
            <a:off x="8321039" y="1945072"/>
            <a:ext cx="3308985" cy="3831259"/>
          </a:xfrm>
        </p:spPr>
        <p:txBody>
          <a:bodyPr/>
          <a:lstStyle/>
          <a:p>
            <a:pPr marL="0" indent="0" algn="ctr">
              <a:buNone/>
            </a:pPr>
            <a:r>
              <a:rPr lang="en-US" sz="3200" dirty="0">
                <a:solidFill>
                  <a:schemeClr val="tx2"/>
                </a:solidFill>
                <a:latin typeface="Bodoni 72 Book" pitchFamily="2" charset="0"/>
              </a:rPr>
              <a:t>Divine, Grace Jones, and friends at Xenon Club, 1978.</a:t>
            </a:r>
          </a:p>
        </p:txBody>
      </p:sp>
      <p:sp>
        <p:nvSpPr>
          <p:cNvPr id="4" name="Slide Number Placeholder 3">
            <a:extLst>
              <a:ext uri="{FF2B5EF4-FFF2-40B4-BE49-F238E27FC236}">
                <a16:creationId xmlns:a16="http://schemas.microsoft.com/office/drawing/2014/main" id="{A6D4C5BF-18AC-6443-8615-B0CCD2FF60C6}"/>
              </a:ext>
            </a:extLst>
          </p:cNvPr>
          <p:cNvSpPr>
            <a:spLocks noGrp="1"/>
          </p:cNvSpPr>
          <p:nvPr>
            <p:ph type="sldNum" sz="quarter" idx="4"/>
          </p:nvPr>
        </p:nvSpPr>
        <p:spPr/>
        <p:txBody>
          <a:bodyPr/>
          <a:lstStyle/>
          <a:p>
            <a:fld id="{0DBAA714-CBDA-6B46-A573-1662C7FF6AC9}" type="slidenum">
              <a:rPr lang="en-US" smtClean="0"/>
              <a:pPr/>
              <a:t>7</a:t>
            </a:fld>
            <a:endParaRPr lang="en-US" dirty="0"/>
          </a:p>
        </p:txBody>
      </p:sp>
      <p:pic>
        <p:nvPicPr>
          <p:cNvPr id="6" name="Picture 2">
            <a:extLst>
              <a:ext uri="{FF2B5EF4-FFF2-40B4-BE49-F238E27FC236}">
                <a16:creationId xmlns:a16="http://schemas.microsoft.com/office/drawing/2014/main" id="{D9349287-68D1-B441-BCDB-2510D5999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4" y="499908"/>
            <a:ext cx="7966047" cy="528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00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8EC0E7-9598-DD4B-B7D9-093BB0DD8E80}"/>
              </a:ext>
            </a:extLst>
          </p:cNvPr>
          <p:cNvSpPr>
            <a:spLocks noGrp="1"/>
          </p:cNvSpPr>
          <p:nvPr>
            <p:ph idx="10"/>
          </p:nvPr>
        </p:nvSpPr>
        <p:spPr>
          <a:xfrm>
            <a:off x="1127760" y="1513370"/>
            <a:ext cx="3342642" cy="3831259"/>
          </a:xfrm>
        </p:spPr>
        <p:txBody>
          <a:bodyPr/>
          <a:lstStyle/>
          <a:p>
            <a:pPr marL="0" indent="0">
              <a:buNone/>
            </a:pPr>
            <a:r>
              <a:rPr lang="en-US" sz="3600" dirty="0">
                <a:solidFill>
                  <a:schemeClr val="tx2"/>
                </a:solidFill>
                <a:latin typeface="Bodoni 72 Book" pitchFamily="2" charset="0"/>
              </a:rPr>
              <a:t>1979.</a:t>
            </a:r>
          </a:p>
        </p:txBody>
      </p:sp>
      <p:sp>
        <p:nvSpPr>
          <p:cNvPr id="3" name="Title 2">
            <a:extLst>
              <a:ext uri="{FF2B5EF4-FFF2-40B4-BE49-F238E27FC236}">
                <a16:creationId xmlns:a16="http://schemas.microsoft.com/office/drawing/2014/main" id="{3891D0B0-660F-B84B-9E44-0DFDBF38637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70C3143-BF29-CE42-AC3B-DF7FBA4CBC37}"/>
              </a:ext>
            </a:extLst>
          </p:cNvPr>
          <p:cNvSpPr>
            <a:spLocks noGrp="1"/>
          </p:cNvSpPr>
          <p:nvPr>
            <p:ph type="sldNum" sz="quarter" idx="4"/>
          </p:nvPr>
        </p:nvSpPr>
        <p:spPr/>
        <p:txBody>
          <a:bodyPr/>
          <a:lstStyle/>
          <a:p>
            <a:fld id="{0DBAA714-CBDA-6B46-A573-1662C7FF6AC9}" type="slidenum">
              <a:rPr lang="en-US" smtClean="0"/>
              <a:pPr/>
              <a:t>8</a:t>
            </a:fld>
            <a:endParaRPr lang="en-US" dirty="0"/>
          </a:p>
        </p:txBody>
      </p:sp>
      <p:sp>
        <p:nvSpPr>
          <p:cNvPr id="5" name="Text Placeholder 4">
            <a:extLst>
              <a:ext uri="{FF2B5EF4-FFF2-40B4-BE49-F238E27FC236}">
                <a16:creationId xmlns:a16="http://schemas.microsoft.com/office/drawing/2014/main" id="{6606E0FE-61E0-9D43-A5CC-A614ADE11180}"/>
              </a:ext>
            </a:extLst>
          </p:cNvPr>
          <p:cNvSpPr>
            <a:spLocks noGrp="1"/>
          </p:cNvSpPr>
          <p:nvPr>
            <p:ph type="body" sz="quarter" idx="11"/>
          </p:nvPr>
        </p:nvSpPr>
        <p:spPr/>
        <p:txBody>
          <a:bodyPr/>
          <a:lstStyle/>
          <a:p>
            <a:endParaRPr lang="en-US"/>
          </a:p>
        </p:txBody>
      </p:sp>
      <p:pic>
        <p:nvPicPr>
          <p:cNvPr id="1026" name="Picture 2">
            <a:extLst>
              <a:ext uri="{FF2B5EF4-FFF2-40B4-BE49-F238E27FC236}">
                <a16:creationId xmlns:a16="http://schemas.microsoft.com/office/drawing/2014/main" id="{9038B461-A2EE-F148-83D9-084BE4EC2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444" y="106679"/>
            <a:ext cx="8589635" cy="581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10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4AD347-58AC-1546-91D3-429C43A45C67}"/>
              </a:ext>
            </a:extLst>
          </p:cNvPr>
          <p:cNvSpPr>
            <a:spLocks noGrp="1"/>
          </p:cNvSpPr>
          <p:nvPr>
            <p:ph idx="1"/>
          </p:nvPr>
        </p:nvSpPr>
        <p:spPr/>
        <p:txBody>
          <a:bodyPr/>
          <a:lstStyle/>
          <a:p>
            <a:endParaRPr lang="en-US"/>
          </a:p>
        </p:txBody>
      </p:sp>
      <p:sp>
        <p:nvSpPr>
          <p:cNvPr id="3" name="Content Placeholder 2">
            <a:extLst>
              <a:ext uri="{FF2B5EF4-FFF2-40B4-BE49-F238E27FC236}">
                <a16:creationId xmlns:a16="http://schemas.microsoft.com/office/drawing/2014/main" id="{B7EC115F-12E4-5445-B03E-763467DFFF1A}"/>
              </a:ext>
            </a:extLst>
          </p:cNvPr>
          <p:cNvSpPr>
            <a:spLocks noGrp="1"/>
          </p:cNvSpPr>
          <p:nvPr>
            <p:ph idx="10"/>
          </p:nvPr>
        </p:nvSpPr>
        <p:spPr>
          <a:xfrm>
            <a:off x="8254999" y="1635368"/>
            <a:ext cx="3375025" cy="4140963"/>
          </a:xfrm>
        </p:spPr>
        <p:txBody>
          <a:bodyPr/>
          <a:lstStyle/>
          <a:p>
            <a:r>
              <a:rPr lang="en-US" b="0" dirty="0">
                <a:solidFill>
                  <a:schemeClr val="tx2"/>
                </a:solidFill>
              </a:rPr>
              <a:t>Bianca Jagger rides a white horse into Studio 54 during her birthday celebration,</a:t>
            </a:r>
          </a:p>
          <a:p>
            <a:r>
              <a:rPr lang="en-US" b="0" dirty="0">
                <a:solidFill>
                  <a:schemeClr val="tx2"/>
                </a:solidFill>
              </a:rPr>
              <a:t>1977.</a:t>
            </a:r>
          </a:p>
          <a:p>
            <a:br>
              <a:rPr lang="en-US" dirty="0"/>
            </a:br>
            <a:endParaRPr lang="en-US" dirty="0">
              <a:solidFill>
                <a:schemeClr val="tx2"/>
              </a:solidFill>
            </a:endParaRPr>
          </a:p>
        </p:txBody>
      </p:sp>
      <p:sp>
        <p:nvSpPr>
          <p:cNvPr id="5" name="Slide Number Placeholder 4">
            <a:extLst>
              <a:ext uri="{FF2B5EF4-FFF2-40B4-BE49-F238E27FC236}">
                <a16:creationId xmlns:a16="http://schemas.microsoft.com/office/drawing/2014/main" id="{3C9B9427-1F38-EE4E-B763-361E887537CC}"/>
              </a:ext>
            </a:extLst>
          </p:cNvPr>
          <p:cNvSpPr>
            <a:spLocks noGrp="1"/>
          </p:cNvSpPr>
          <p:nvPr>
            <p:ph type="sldNum" sz="quarter" idx="4"/>
          </p:nvPr>
        </p:nvSpPr>
        <p:spPr/>
        <p:txBody>
          <a:bodyPr/>
          <a:lstStyle/>
          <a:p>
            <a:fld id="{0DBAA714-CBDA-6B46-A573-1662C7FF6AC9}" type="slidenum">
              <a:rPr lang="en-US" smtClean="0"/>
              <a:pPr/>
              <a:t>9</a:t>
            </a:fld>
            <a:endParaRPr lang="en-US" dirty="0"/>
          </a:p>
        </p:txBody>
      </p:sp>
      <p:pic>
        <p:nvPicPr>
          <p:cNvPr id="2050" name="Picture 2">
            <a:extLst>
              <a:ext uri="{FF2B5EF4-FFF2-40B4-BE49-F238E27FC236}">
                <a16:creationId xmlns:a16="http://schemas.microsoft.com/office/drawing/2014/main" id="{0A8960ED-22B3-554C-96B0-C6DE10773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6445"/>
            <a:ext cx="8128000" cy="627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37782"/>
      </p:ext>
    </p:extLst>
  </p:cSld>
  <p:clrMapOvr>
    <a:masterClrMapping/>
  </p:clrMapOvr>
</p:sld>
</file>

<file path=ppt/theme/theme1.xml><?xml version="1.0" encoding="utf-8"?>
<a:theme xmlns:a="http://schemas.openxmlformats.org/drawingml/2006/main" name="Office Theme">
  <a:themeElements>
    <a:clrScheme name="Ohio State">
      <a:dk1>
        <a:srgbClr val="1E1E1E"/>
      </a:dk1>
      <a:lt1>
        <a:srgbClr val="FFFFFF"/>
      </a:lt1>
      <a:dk2>
        <a:srgbClr val="C30012"/>
      </a:dk2>
      <a:lt2>
        <a:srgbClr val="E0E0E0"/>
      </a:lt2>
      <a:accent1>
        <a:srgbClr val="DE5732"/>
      </a:accent1>
      <a:accent2>
        <a:srgbClr val="63BBAB"/>
      </a:accent2>
      <a:accent3>
        <a:srgbClr val="FFEAB2"/>
      </a:accent3>
      <a:accent4>
        <a:srgbClr val="919741"/>
      </a:accent4>
      <a:accent5>
        <a:srgbClr val="221133"/>
      </a:accent5>
      <a:accent6>
        <a:srgbClr val="7F9EBF"/>
      </a:accent6>
      <a:hlink>
        <a:srgbClr val="8EB0D5"/>
      </a:hlink>
      <a:folHlink>
        <a:srgbClr val="96356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1514</Words>
  <Application>Microsoft Macintosh PowerPoint</Application>
  <PresentationFormat>Widescreen</PresentationFormat>
  <Paragraphs>112</Paragraphs>
  <Slides>20</Slides>
  <Notes>14</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BODONI 72 BOOK</vt:lpstr>
      <vt:lpstr>BODONI 72 BOOK</vt:lpstr>
      <vt:lpstr>Calibri</vt:lpstr>
      <vt:lpstr>Calibri Light</vt:lpstr>
      <vt:lpstr>Proxima Nova</vt:lpstr>
      <vt:lpstr>Proxima Nova Semibold</vt:lpstr>
      <vt:lpstr>Office Theme</vt:lpstr>
      <vt:lpstr>How was disco a vital part of the Black and Queer communities of the 1980’s?</vt:lpstr>
      <vt:lpstr>AGENDA</vt:lpstr>
      <vt:lpstr>Groups: Music analysis</vt:lpstr>
      <vt:lpstr>On your big paper:</vt:lpstr>
      <vt:lpstr>PowerPoint Presentation</vt:lpstr>
      <vt:lpstr>PowerPoint Presentation</vt:lpstr>
      <vt:lpstr>PowerPoint Presentation</vt:lpstr>
      <vt:lpstr>PowerPoint Presentation</vt:lpstr>
      <vt:lpstr>PowerPoint Presentation</vt:lpstr>
      <vt:lpstr>Donna Summer, aka the “Queen of Disco”, 1976.</vt:lpstr>
      <vt:lpstr>Post your big papers!</vt:lpstr>
      <vt:lpstr>Part One Closing Q’s</vt:lpstr>
      <vt:lpstr>Part Two: Mini Lecture</vt:lpstr>
      <vt:lpstr>PowerPoint Presentation</vt:lpstr>
      <vt:lpstr>PowerPoint Presentation</vt:lpstr>
      <vt:lpstr>PowerPoint Presentation</vt:lpstr>
      <vt:lpstr>PowerPoint Presentation</vt:lpstr>
      <vt:lpstr>With all of this trouble, is disco really dead?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was disco a vital part of the Black and Queer communities of the 1980’s?</dc:title>
  <dc:creator>Tosino, Julia C.</dc:creator>
  <cp:lastModifiedBy>Augustine, Tami</cp:lastModifiedBy>
  <cp:revision>3</cp:revision>
  <dcterms:created xsi:type="dcterms:W3CDTF">2022-03-12T22:40:40Z</dcterms:created>
  <dcterms:modified xsi:type="dcterms:W3CDTF">2022-04-27T21:15:04Z</dcterms:modified>
</cp:coreProperties>
</file>