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6" r:id="rId9"/>
    <p:sldId id="27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9" r:id="rId18"/>
    <p:sldId id="270" r:id="rId19"/>
    <p:sldId id="271" r:id="rId20"/>
    <p:sldId id="278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B482-02C8-447A-B95F-279779995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A2D02-8563-4171-AFC6-A8E78DAEC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F44F9-348D-405B-AF0D-74D9595D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79DB-861C-48B7-A8F4-4876B5F2F572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3A692-55DB-414A-B7B3-B10D9C19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262A-085B-4861-8580-55AC64E9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C42-7EC0-4D6C-AFED-87472AB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275B-4110-4774-A488-05405617B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725AF-A694-461A-AA27-703299374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595B2-5A5A-417D-A4F6-CE976477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79DB-861C-48B7-A8F4-4876B5F2F572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38161-2EF9-4D64-A716-F4AE0BF8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1A8FD-9FD9-48A4-B9F1-F64B803E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C42-7EC0-4D6C-AFED-87472AB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9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C3659-7E67-4B3D-B602-8F38C9A65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53790-3001-48E9-AB4C-23BA2128E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F4E0E-B557-4039-840A-D7E8A7CD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79DB-861C-48B7-A8F4-4876B5F2F572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E835F-891F-4F72-BE46-F3CE6C97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5043A-72EC-4ED3-A7AB-FA51287A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C42-7EC0-4D6C-AFED-87472AB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1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5ECB-2178-48E5-B3E3-1E06E2D3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0D39-914A-4C06-BB47-64A4641BD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C63D-ECAA-45F9-AE27-A54CDFB4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79DB-861C-48B7-A8F4-4876B5F2F572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C5B10-12AE-4D04-96D1-5B8E6A92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19FDC-2AC6-4B8F-97BB-36618DC4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C42-7EC0-4D6C-AFED-87472AB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5C75-CF8E-4F87-BADC-2503DC4B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E3E74-0F78-4606-89AC-51C016788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CBBCE-2B52-42AE-9A42-0B51DF03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79DB-861C-48B7-A8F4-4876B5F2F572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DD79A-B2F0-4A66-9B4E-1941D7A0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22514-40EE-4DA1-843F-C6931685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C42-7EC0-4D6C-AFED-87472AB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1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128C-6C4C-4561-8E36-24C801EA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8D236-BCE7-487A-9F1A-A7D093010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3CDA0-9F42-4DBE-8B8B-2C437A1D1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CE238-2E17-4B8C-AB80-46F0CB4A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79DB-861C-48B7-A8F4-4876B5F2F572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0BC62-FEA4-4EDD-B4ED-8AFCD8C8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33CDB-F2C6-4210-BC9F-7A48B9DA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C42-7EC0-4D6C-AFED-87472AB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BAF4E-1FA8-485C-96D9-AFF424E5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F0E58-D49B-4033-B41F-BA72ED9CE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E99AC-CC34-4625-8B2B-FCDDC2E8A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B513E-0603-4846-9485-2A618EAAD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998E4-EFF1-4D98-8838-0EF89AD07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E2B3A-3C60-48FA-B320-F87C1A42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79DB-861C-48B7-A8F4-4876B5F2F572}" type="datetimeFigureOut">
              <a:rPr lang="en-US" smtClean="0"/>
              <a:t>3/13/22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61FA9-3FE9-4ADA-95B0-435B86AA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D1C9BF-9D86-4D87-B985-CC1E6A18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C42-7EC0-4D6C-AFED-87472AB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130D-F8CB-4034-BF06-6329271F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46123-FFA7-448E-ACC4-3E00207F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79DB-861C-48B7-A8F4-4876B5F2F572}" type="datetimeFigureOut">
              <a:rPr lang="en-US" smtClean="0"/>
              <a:t>3/13/22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1A9AD-4AE4-4815-B838-7F7F4F00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7AD0-AA60-430C-B2B2-06C4789D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C42-7EC0-4D6C-AFED-87472AB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97EF5-D68F-4B0D-BD8D-749BA5DD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79DB-861C-48B7-A8F4-4876B5F2F572}" type="datetimeFigureOut">
              <a:rPr lang="en-US" smtClean="0"/>
              <a:t>3/13/22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FE610-FAD0-44B0-822A-FE19F645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4C672-9678-4213-9E42-CA561172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C42-7EC0-4D6C-AFED-87472AB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8DD8-9D5E-46A7-A2BF-7755C675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99BB7-7846-439B-923B-B38EA26D4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AE770-2521-47AF-913F-5564BAA02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591F2-1185-48DE-83D6-030E2DB5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79DB-861C-48B7-A8F4-4876B5F2F572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0C63-8267-4448-9558-1C14551C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59FC6-F6FB-43C7-822E-40DF5057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C42-7EC0-4D6C-AFED-87472AB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D077-3805-4704-AB6E-D18E46F9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0A4F7-50CA-48A1-845D-3117B8558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4343A-A324-4B0E-899E-2ED1F71EA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F3C8F-C8C9-4B0A-9995-F1609C7D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79DB-861C-48B7-A8F4-4876B5F2F572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57D85-CCC7-4924-893A-2866297D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BE34F-8867-4332-8E18-5D22B31B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C42-7EC0-4D6C-AFED-87472AB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4FE0D-178E-476F-B5F4-B99B4BBB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BBCC0-8975-499F-A488-1495EF211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FA4EF-8B3C-4BD9-824C-354DA1705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179DB-861C-48B7-A8F4-4876B5F2F572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36D5C-8772-4628-9873-E056D4F67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8AFA7-1625-4654-940F-297970A0A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5C42-7EC0-4D6C-AFED-87472AB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1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502E-BA4C-430D-BD6C-DB82381BC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34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are discussions centered around racism and Black history important?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5123C2-411C-4998-B5EB-FB1A50BDE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62584"/>
            <a:ext cx="3778904" cy="685165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0739D0F-D4A3-457C-96F1-9CCC05AB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121285"/>
            <a:ext cx="1537970" cy="1537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CDA33-9E12-4991-852D-15A346F51468}"/>
              </a:ext>
            </a:extLst>
          </p:cNvPr>
          <p:cNvSpPr txBox="1"/>
          <p:nvPr/>
        </p:nvSpPr>
        <p:spPr>
          <a:xfrm>
            <a:off x="247650" y="6488668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</p:spTree>
    <p:extLst>
      <p:ext uri="{BB962C8B-B14F-4D97-AF65-F5344CB8AC3E}">
        <p14:creationId xmlns:p14="http://schemas.microsoft.com/office/powerpoint/2010/main" val="261922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0" y="-64930"/>
            <a:ext cx="4524375" cy="1325563"/>
          </a:xfrm>
        </p:spPr>
        <p:txBody>
          <a:bodyPr/>
          <a:lstStyle/>
          <a:p>
            <a:r>
              <a:rPr lang="en-US" dirty="0"/>
              <a:t>Jigsaw Conclusions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10286071" y="6388298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FF09FA-DF11-427A-AA31-4BEF4D786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0" t="22639" r="52265" b="11389"/>
          <a:stretch/>
        </p:blipFill>
        <p:spPr>
          <a:xfrm>
            <a:off x="7373279" y="1735772"/>
            <a:ext cx="4648200" cy="4524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D735F9-F838-4B71-80E9-D9714162B014}"/>
              </a:ext>
            </a:extLst>
          </p:cNvPr>
          <p:cNvSpPr txBox="1"/>
          <p:nvPr/>
        </p:nvSpPr>
        <p:spPr>
          <a:xfrm>
            <a:off x="-46696" y="1029404"/>
            <a:ext cx="74199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Carter G Woodson co-founded the Association for the Study of Negro Life and History</a:t>
            </a: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in 1915 due to the lack of Black history taught in American education, ultimately dedicating his life to promoting the study of Black history.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 Woodson, celebrating Black history requires 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study, service, and commitment</a:t>
            </a: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to Black societal uplift 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Woodson believed it was 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important to recognize and honor Black historical figures</a:t>
            </a: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their contributions to society.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Woodson 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actively resisted the misrepresentation of Black history – </a:t>
            </a: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misrepresentations Dr. Jeffries may label as “teaching lies.”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Woodson is recognized as the “</a:t>
            </a:r>
            <a:r>
              <a:rPr lang="en-US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founder of Black History</a:t>
            </a: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” and creator of Black History Month</a:t>
            </a:r>
          </a:p>
        </p:txBody>
      </p:sp>
    </p:spTree>
    <p:extLst>
      <p:ext uri="{BB962C8B-B14F-4D97-AF65-F5344CB8AC3E}">
        <p14:creationId xmlns:p14="http://schemas.microsoft.com/office/powerpoint/2010/main" val="64570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10381321" y="6488668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1EEDE2-DDDC-42C3-ADD9-5FE932823E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22" t="11111" r="19099" b="8611"/>
          <a:stretch/>
        </p:blipFill>
        <p:spPr>
          <a:xfrm>
            <a:off x="133351" y="1063109"/>
            <a:ext cx="7644130" cy="5610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264911-F115-4FDD-825F-985FB1965831}"/>
              </a:ext>
            </a:extLst>
          </p:cNvPr>
          <p:cNvSpPr txBox="1"/>
          <p:nvPr/>
        </p:nvSpPr>
        <p:spPr>
          <a:xfrm>
            <a:off x="7801292" y="2075587"/>
            <a:ext cx="41243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Picturing Black History:</a:t>
            </a:r>
          </a:p>
          <a:p>
            <a:pPr algn="ctr" fontAlgn="base"/>
            <a:endParaRPr lang="en-US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en-US" b="1" i="1" dirty="0">
                <a:solidFill>
                  <a:srgbClr val="000000"/>
                </a:solidFill>
                <a:effectLst/>
                <a:latin typeface="wfont_61bce5_d280b5e222364a909d6619ab1d1aed48"/>
              </a:rPr>
              <a:t>Mary McCleod Bethune, center right, and Mary Church Terrell, center left, pictured at a gathering of Black women activists and educators, 1947</a:t>
            </a:r>
          </a:p>
          <a:p>
            <a:pPr algn="ctr" fontAlgn="base"/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fontAlgn="base"/>
            <a:r>
              <a:rPr lang="en-US" b="0" i="0" dirty="0">
                <a:solidFill>
                  <a:srgbClr val="000000"/>
                </a:solidFill>
                <a:effectLst/>
                <a:latin typeface="wfont_61bce5_d280b5e222364a909d6619ab1d1aed48"/>
              </a:rPr>
              <a:t>Photo by Afro Newspaper/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wfont_61bce5_d280b5e222364a909d6619ab1d1aed48"/>
              </a:rPr>
              <a:t>Gado</a:t>
            </a:r>
            <a:r>
              <a:rPr lang="en-US" b="0" i="0" dirty="0">
                <a:solidFill>
                  <a:srgbClr val="000000"/>
                </a:solidFill>
                <a:effectLst/>
                <a:latin typeface="wfont_61bce5_d280b5e222364a909d6619ab1d1aed48"/>
              </a:rPr>
              <a:t>/Getty Images</a:t>
            </a:r>
            <a:endParaRPr lang="en-US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9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10314646" y="641032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A7DA3-8968-442F-A0B8-16D63DAAB9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93" t="16111" r="19099" b="14166"/>
          <a:stretch/>
        </p:blipFill>
        <p:spPr>
          <a:xfrm>
            <a:off x="190500" y="1152524"/>
            <a:ext cx="8058150" cy="53524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568053-39D3-4282-8C0B-56F6068BA01B}"/>
              </a:ext>
            </a:extLst>
          </p:cNvPr>
          <p:cNvSpPr txBox="1"/>
          <p:nvPr/>
        </p:nvSpPr>
        <p:spPr>
          <a:xfrm>
            <a:off x="8372475" y="2428398"/>
            <a:ext cx="38195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Picturing Black History:</a:t>
            </a:r>
          </a:p>
          <a:p>
            <a:pPr algn="ctr" fontAlgn="base"/>
            <a:endParaRPr lang="en-US" b="1" i="1" dirty="0">
              <a:solidFill>
                <a:srgbClr val="000000"/>
              </a:solidFill>
              <a:effectLst/>
              <a:latin typeface="wfont_61bce5_d280b5e222364a909d6619ab1d1aed48"/>
            </a:endParaRPr>
          </a:p>
          <a:p>
            <a:pPr algn="ctr" fontAlgn="base"/>
            <a:r>
              <a:rPr lang="en-US" b="1" i="1" dirty="0">
                <a:solidFill>
                  <a:srgbClr val="000000"/>
                </a:solidFill>
                <a:effectLst/>
                <a:latin typeface="wfont_61bce5_d280b5e222364a909d6619ab1d1aed48"/>
              </a:rPr>
              <a:t>President Ronald Reagan unveils postage stamp of Carter G. Woodson at a White House Ceremony marking the observance of National Afro-American History Month, Washington D.C., February 2, 1984.</a:t>
            </a:r>
          </a:p>
          <a:p>
            <a:pPr algn="ctr" fontAlgn="base"/>
            <a:endParaRPr lang="en-US" b="1" i="1" dirty="0">
              <a:solidFill>
                <a:srgbClr val="000000"/>
              </a:solidFill>
              <a:latin typeface="wfont_61bce5_d280b5e222364a909d6619ab1d1aed48"/>
            </a:endParaRPr>
          </a:p>
          <a:p>
            <a:pPr algn="ctr" fontAlgn="base"/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fontAlgn="base"/>
            <a:r>
              <a:rPr lang="en-US" b="0" i="0" dirty="0">
                <a:solidFill>
                  <a:srgbClr val="000000"/>
                </a:solidFill>
                <a:effectLst/>
                <a:latin typeface="wfont_61bce5_d280b5e222364a909d6619ab1d1aed48"/>
              </a:rPr>
              <a:t>Photo by Mark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wfont_61bce5_d280b5e222364a909d6619ab1d1aed48"/>
              </a:rPr>
              <a:t>Reinstein</a:t>
            </a:r>
            <a:r>
              <a:rPr lang="en-US" b="0" i="0" dirty="0">
                <a:solidFill>
                  <a:srgbClr val="000000"/>
                </a:solidFill>
                <a:effectLst/>
                <a:latin typeface="wfont_61bce5_d280b5e222364a909d6619ab1d1aed48"/>
              </a:rPr>
              <a:t>/Corbis/Getty Images</a:t>
            </a:r>
            <a:endParaRPr lang="en-US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3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10646727" y="6419850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5096E-25D0-43F6-A22C-E5C2588BC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47" t="11111" r="19099" b="6805"/>
          <a:stretch/>
        </p:blipFill>
        <p:spPr>
          <a:xfrm>
            <a:off x="233655" y="1304925"/>
            <a:ext cx="7319670" cy="5200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7320D5-90BE-4D2B-8134-7629B1804C8A}"/>
              </a:ext>
            </a:extLst>
          </p:cNvPr>
          <p:cNvSpPr txBox="1"/>
          <p:nvPr/>
        </p:nvSpPr>
        <p:spPr>
          <a:xfrm>
            <a:off x="7924800" y="2414885"/>
            <a:ext cx="4267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Picturing Black History:</a:t>
            </a:r>
          </a:p>
          <a:p>
            <a:pPr algn="ctr" fontAlgn="base"/>
            <a:endParaRPr lang="en-US" b="1" i="1" dirty="0">
              <a:solidFill>
                <a:srgbClr val="000000"/>
              </a:solidFill>
              <a:effectLst/>
              <a:latin typeface="wfont_61bce5_d280b5e222364a909d6619ab1d1aed48"/>
            </a:endParaRPr>
          </a:p>
          <a:p>
            <a:pPr algn="ctr" fontAlgn="base"/>
            <a:r>
              <a:rPr lang="en-US" b="1" i="1" dirty="0">
                <a:solidFill>
                  <a:srgbClr val="000000"/>
                </a:solidFill>
                <a:effectLst/>
                <a:latin typeface="wfont_61bce5_d280b5e222364a909d6619ab1d1aed48"/>
              </a:rPr>
              <a:t>A book vendor presents materials relevant to “Black History and Liberation” to patrons at an event in January 1980.</a:t>
            </a:r>
          </a:p>
          <a:p>
            <a:pPr algn="ctr" fontAlgn="base"/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US" i="0" dirty="0">
                <a:solidFill>
                  <a:srgbClr val="000000"/>
                </a:solidFill>
                <a:effectLst/>
                <a:latin typeface="wfont_61bce5_d280b5e222364a909d6619ab1d1aed48"/>
              </a:rPr>
              <a:t>Photo by Afro Newspaper/</a:t>
            </a:r>
            <a:r>
              <a:rPr lang="en-US" i="0" dirty="0" err="1">
                <a:solidFill>
                  <a:srgbClr val="000000"/>
                </a:solidFill>
                <a:effectLst/>
                <a:latin typeface="wfont_61bce5_d280b5e222364a909d6619ab1d1aed48"/>
              </a:rPr>
              <a:t>Gado</a:t>
            </a:r>
            <a:r>
              <a:rPr lang="en-US" i="0" dirty="0">
                <a:solidFill>
                  <a:srgbClr val="000000"/>
                </a:solidFill>
                <a:effectLst/>
                <a:latin typeface="wfont_61bce5_d280b5e222364a909d6619ab1d1aed48"/>
              </a:rPr>
              <a:t>/Getty Images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0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498600"/>
            <a:ext cx="10515600" cy="1325563"/>
          </a:xfrm>
        </p:spPr>
        <p:txBody>
          <a:bodyPr/>
          <a:lstStyle/>
          <a:p>
            <a:r>
              <a:rPr lang="en-US" u="sng" dirty="0"/>
              <a:t>Class Analysis Activity: Ohio House Bill 322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A352A-0168-44F3-9292-BBAD069B031F}"/>
              </a:ext>
            </a:extLst>
          </p:cNvPr>
          <p:cNvSpPr txBox="1"/>
          <p:nvPr/>
        </p:nvSpPr>
        <p:spPr>
          <a:xfrm>
            <a:off x="1895475" y="2667000"/>
            <a:ext cx="8401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One at a time, 3 different sections of this Ohio house bill will be displayed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As a class, we will analyze each section of the bill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After analyzing each section, fill out the graphic organizer for each section on your guided notes </a:t>
            </a:r>
          </a:p>
          <a:p>
            <a:pPr algn="ctr"/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You can also find this bill in your source document </a:t>
            </a:r>
          </a:p>
        </p:txBody>
      </p:sp>
    </p:spTree>
    <p:extLst>
      <p:ext uri="{BB962C8B-B14F-4D97-AF65-F5344CB8AC3E}">
        <p14:creationId xmlns:p14="http://schemas.microsoft.com/office/powerpoint/2010/main" val="220387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425" y="765175"/>
            <a:ext cx="6505575" cy="1325563"/>
          </a:xfrm>
        </p:spPr>
        <p:txBody>
          <a:bodyPr/>
          <a:lstStyle/>
          <a:p>
            <a:r>
              <a:rPr lang="en-US" dirty="0"/>
              <a:t>Part 1: Section. 3313. 6027.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92EF0-1A2F-47E4-8006-684B04B32D98}"/>
              </a:ext>
            </a:extLst>
          </p:cNvPr>
          <p:cNvSpPr txBox="1"/>
          <p:nvPr/>
        </p:nvSpPr>
        <p:spPr>
          <a:xfrm>
            <a:off x="1200150" y="1985546"/>
            <a:ext cx="102298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…(B)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any course on history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civics, United States government and politics, social studies, or a similar subject area,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school district shall require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make part of such a course, or award course grading or credit for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of the following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Student work for, affiliation with, or service learning in association with any organization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engaged in lobbying for legislation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local, state, or federal level or in social or public policy advocacy;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Lobbying for legislation at the local, state, or federal level;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practicum, action project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similar activity that involves social or public policy advocacy.</a:t>
            </a:r>
          </a:p>
        </p:txBody>
      </p:sp>
    </p:spTree>
    <p:extLst>
      <p:ext uri="{BB962C8B-B14F-4D97-AF65-F5344CB8AC3E}">
        <p14:creationId xmlns:p14="http://schemas.microsoft.com/office/powerpoint/2010/main" val="301033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674" y="410208"/>
            <a:ext cx="6397301" cy="1325563"/>
          </a:xfrm>
        </p:spPr>
        <p:txBody>
          <a:bodyPr/>
          <a:lstStyle/>
          <a:p>
            <a:r>
              <a:rPr lang="en-US" dirty="0"/>
              <a:t>Part 2: Section. 3313. 6028.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82CA6-4B80-466C-8216-381D2544AE14}"/>
              </a:ext>
            </a:extLst>
          </p:cNvPr>
          <p:cNvSpPr txBox="1"/>
          <p:nvPr/>
        </p:nvSpPr>
        <p:spPr>
          <a:xfrm>
            <a:off x="389596" y="2223768"/>
            <a:ext cx="106962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No state agency, school district , or school shall teach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instruct, or train any administrator, teacher, staff, member, or employee to adopt or believe any of the following concepts: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(10) The advent of slavery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territory that is now the United States constituted the true 	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founding of the United States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(11)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respect to their relationship to American values,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slavery and racism are anything 	other than deviations from, betrayals of, or failures to live up to the authentic founding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principles of the United States, which include liberty and equality.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730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674" y="410208"/>
            <a:ext cx="6397301" cy="1325563"/>
          </a:xfrm>
        </p:spPr>
        <p:txBody>
          <a:bodyPr/>
          <a:lstStyle/>
          <a:p>
            <a:r>
              <a:rPr lang="en-US" dirty="0"/>
              <a:t>Part 2: Section. 3313. 6028.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82CA6-4B80-466C-8216-381D2544AE14}"/>
              </a:ext>
            </a:extLst>
          </p:cNvPr>
          <p:cNvSpPr txBox="1"/>
          <p:nvPr/>
        </p:nvSpPr>
        <p:spPr>
          <a:xfrm>
            <a:off x="85725" y="1542314"/>
            <a:ext cx="539115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3BE9B-72AD-433E-8D39-9ED0900B566F}"/>
              </a:ext>
            </a:extLst>
          </p:cNvPr>
          <p:cNvSpPr txBox="1"/>
          <p:nvPr/>
        </p:nvSpPr>
        <p:spPr>
          <a:xfrm>
            <a:off x="193040" y="2325585"/>
            <a:ext cx="114785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 No teacher or school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administrator employed by a school district or employee of a state agency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approve for use, make use of, or carry out standards,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curricula, lesson plans, textbooks, instructional materials, or instructional practices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serve to inculcate the concepts described in divisions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(A)(1) to (11) of this section.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student completes a course that includes any of the concepts described in divisions (A)(1) to (11) of this section,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course shall not count towards the requirements for high school gradua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tion specified in section 3313.603 of the Revised Code.</a:t>
            </a:r>
          </a:p>
        </p:txBody>
      </p:sp>
    </p:spTree>
    <p:extLst>
      <p:ext uri="{BB962C8B-B14F-4D97-AF65-F5344CB8AC3E}">
        <p14:creationId xmlns:p14="http://schemas.microsoft.com/office/powerpoint/2010/main" val="112405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5" y="1072990"/>
            <a:ext cx="10515600" cy="1325563"/>
          </a:xfrm>
        </p:spPr>
        <p:txBody>
          <a:bodyPr/>
          <a:lstStyle/>
          <a:p>
            <a:r>
              <a:rPr lang="en-US" dirty="0"/>
              <a:t>Part 3: Section. 3313. 6029.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32411-AB83-422B-B291-48B4BD952A95}"/>
              </a:ext>
            </a:extLst>
          </p:cNvPr>
          <p:cNvSpPr txBox="1"/>
          <p:nvPr/>
        </p:nvSpPr>
        <p:spPr>
          <a:xfrm>
            <a:off x="2759869" y="2889788"/>
            <a:ext cx="62436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teacher shall be required by a policy of any state agency, school district, or school administration to affirm a belief in the systemic nature of racism, or like ideas...”</a:t>
            </a:r>
          </a:p>
        </p:txBody>
      </p:sp>
    </p:spTree>
    <p:extLst>
      <p:ext uri="{BB962C8B-B14F-4D97-AF65-F5344CB8AC3E}">
        <p14:creationId xmlns:p14="http://schemas.microsoft.com/office/powerpoint/2010/main" val="140997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577" y="169227"/>
            <a:ext cx="587087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Activity: How Would Carter G. Woodson Respond?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4B704-721C-4BA0-93B9-BC0BF252FB9E}"/>
              </a:ext>
            </a:extLst>
          </p:cNvPr>
          <p:cNvSpPr txBox="1"/>
          <p:nvPr/>
        </p:nvSpPr>
        <p:spPr>
          <a:xfrm>
            <a:off x="389596" y="1866960"/>
            <a:ext cx="968785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1.) Imagine you are Carter G Woodson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have just read OH HB 322.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think? What do you feel? How would you respond to the Ohio state government?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2.)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Next,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writing as if you are Woodson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draft a letter to the Ohio Legislator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addressing the potential problems of this bill.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B2450-1725-4A76-8E29-A7A65A090177}"/>
              </a:ext>
            </a:extLst>
          </p:cNvPr>
          <p:cNvSpPr txBox="1"/>
          <p:nvPr/>
        </p:nvSpPr>
        <p:spPr>
          <a:xfrm>
            <a:off x="3790950" y="4295775"/>
            <a:ext cx="372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Requirements for letter on next slide </a:t>
            </a:r>
          </a:p>
        </p:txBody>
      </p:sp>
    </p:spTree>
    <p:extLst>
      <p:ext uri="{BB962C8B-B14F-4D97-AF65-F5344CB8AC3E}">
        <p14:creationId xmlns:p14="http://schemas.microsoft.com/office/powerpoint/2010/main" val="115144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075" y="1292065"/>
            <a:ext cx="3657600" cy="1325563"/>
          </a:xfrm>
        </p:spPr>
        <p:txBody>
          <a:bodyPr/>
          <a:lstStyle/>
          <a:p>
            <a:r>
              <a:rPr lang="en-US" u="sng" dirty="0"/>
              <a:t>Today’s Agenda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032F1-4DB0-4154-B53C-6ECC8DCE606A}"/>
              </a:ext>
            </a:extLst>
          </p:cNvPr>
          <p:cNvSpPr txBox="1"/>
          <p:nvPr/>
        </p:nvSpPr>
        <p:spPr>
          <a:xfrm>
            <a:off x="2362200" y="2686050"/>
            <a:ext cx="67389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What is hard history?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Ted Talk: Hard History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Jigsaw Activity: The Father of Black History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Analyzing legislation from today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Crafting letter to Ohio Legislator </a:t>
            </a:r>
          </a:p>
        </p:txBody>
      </p:sp>
    </p:spTree>
    <p:extLst>
      <p:ext uri="{BB962C8B-B14F-4D97-AF65-F5344CB8AC3E}">
        <p14:creationId xmlns:p14="http://schemas.microsoft.com/office/powerpoint/2010/main" val="3830579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577" y="169227"/>
            <a:ext cx="587087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Activity: How Would Carter G. Woodson Respond?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4B704-721C-4BA0-93B9-BC0BF252FB9E}"/>
              </a:ext>
            </a:extLst>
          </p:cNvPr>
          <p:cNvSpPr txBox="1"/>
          <p:nvPr/>
        </p:nvSpPr>
        <p:spPr>
          <a:xfrm>
            <a:off x="389596" y="1866960"/>
            <a:ext cx="35061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08967-D5D0-495D-8F05-B9B40B454746}"/>
              </a:ext>
            </a:extLst>
          </p:cNvPr>
          <p:cNvSpPr txBox="1"/>
          <p:nvPr/>
        </p:nvSpPr>
        <p:spPr>
          <a:xfrm>
            <a:off x="276226" y="1298049"/>
            <a:ext cx="800099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letter must include the following: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1.) An introduction and background information of who you are (remember, you are Carter G Woodson).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2.) Briefly describe why you are considered the “father of Black history.”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3.) Explain how this bill contradicts your beliefs about promoting and celebrating hard history.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4.) Identify potential ways this bill could limit discussions of accurate, hard history in classrooms.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5.) Identify potential ways this bill could limit other areas of Black history and celebration in classrooms.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1B4D4-B47C-4DFC-A27D-2E9C23670290}"/>
              </a:ext>
            </a:extLst>
          </p:cNvPr>
          <p:cNvSpPr txBox="1"/>
          <p:nvPr/>
        </p:nvSpPr>
        <p:spPr>
          <a:xfrm>
            <a:off x="4678223" y="5275361"/>
            <a:ext cx="67517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**Reference your notes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different aspects of today’s lesson to help you (ted talk, jigsaw activity, bill analysis, class discussions).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0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B0DDB-252B-4C12-A08F-BF75E25C2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04" t="23194" r="29530" b="16527"/>
          <a:stretch/>
        </p:blipFill>
        <p:spPr>
          <a:xfrm>
            <a:off x="1914525" y="1271587"/>
            <a:ext cx="7753963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96" y="2654140"/>
            <a:ext cx="4534829" cy="1325563"/>
          </a:xfrm>
        </p:spPr>
        <p:txBody>
          <a:bodyPr>
            <a:normAutofit/>
          </a:bodyPr>
          <a:lstStyle/>
          <a:p>
            <a:r>
              <a:rPr lang="en-US" dirty="0"/>
              <a:t>What is “hard history?”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C23E0-5CC0-403A-8CC5-4F705C1206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44" t="41806" r="52656" b="11111"/>
          <a:stretch/>
        </p:blipFill>
        <p:spPr>
          <a:xfrm>
            <a:off x="4537187" y="1940084"/>
            <a:ext cx="6585790" cy="46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77" y="752473"/>
            <a:ext cx="5181600" cy="1325563"/>
          </a:xfrm>
        </p:spPr>
        <p:txBody>
          <a:bodyPr/>
          <a:lstStyle/>
          <a:p>
            <a:r>
              <a:rPr lang="en-US" dirty="0"/>
              <a:t>Ted Talk: Hard History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3D828-075E-44FE-9BA2-1E4702A231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2" t="29746" r="74141" b="25417"/>
          <a:stretch/>
        </p:blipFill>
        <p:spPr>
          <a:xfrm>
            <a:off x="6865302" y="1516061"/>
            <a:ext cx="3228975" cy="4136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9D476C-2DEF-4F62-A21A-598BA5FA864B}"/>
              </a:ext>
            </a:extLst>
          </p:cNvPr>
          <p:cNvSpPr txBox="1"/>
          <p:nvPr/>
        </p:nvSpPr>
        <p:spPr>
          <a:xfrm>
            <a:off x="6000750" y="565265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55555"/>
                </a:solidFill>
                <a:effectLst/>
                <a:latin typeface="proximanova"/>
              </a:rPr>
              <a:t>HASAN KWAME JEFFRIES is associate professor of history at The Ohio State University where he teaches courses on the Civil Rights and Black Power Movement.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FFC44-A4FB-4473-ADAA-690B53721F35}"/>
              </a:ext>
            </a:extLst>
          </p:cNvPr>
          <p:cNvSpPr txBox="1"/>
          <p:nvPr/>
        </p:nvSpPr>
        <p:spPr>
          <a:xfrm>
            <a:off x="276225" y="2590800"/>
            <a:ext cx="55340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 a class, let’s watch this Ted Talk addressing the importance of hard history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While watching, fill out the graphic organizer on your guided notes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0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337" y="1193800"/>
            <a:ext cx="3743325" cy="1325563"/>
          </a:xfrm>
        </p:spPr>
        <p:txBody>
          <a:bodyPr/>
          <a:lstStyle/>
          <a:p>
            <a:r>
              <a:rPr lang="en-US" dirty="0"/>
              <a:t>Ted Talk Recap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AD11A-1455-46EC-A296-749BA34254D2}"/>
              </a:ext>
            </a:extLst>
          </p:cNvPr>
          <p:cNvSpPr txBox="1"/>
          <p:nvPr/>
        </p:nvSpPr>
        <p:spPr>
          <a:xfrm>
            <a:off x="1614486" y="2519363"/>
            <a:ext cx="89630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ard history: Aspects of the United States that portray its historically social, political, economic, and overall systemic oppressive tendencies, such as racism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Avoided through teaching lies, rationalizing oppression, or just pretending the past did not happen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Grapple </a:t>
            </a: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with accurate complexities of the past think critically of how our present is shaped by the past</a:t>
            </a:r>
          </a:p>
        </p:txBody>
      </p:sp>
    </p:spTree>
    <p:extLst>
      <p:ext uri="{BB962C8B-B14F-4D97-AF65-F5344CB8AC3E}">
        <p14:creationId xmlns:p14="http://schemas.microsoft.com/office/powerpoint/2010/main" val="243617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" y="2517775"/>
            <a:ext cx="4933950" cy="1325563"/>
          </a:xfrm>
        </p:spPr>
        <p:txBody>
          <a:bodyPr/>
          <a:lstStyle/>
          <a:p>
            <a:r>
              <a:rPr lang="en-US" dirty="0"/>
              <a:t>The “Father” of Black History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C1A5D81-D285-46B5-B229-03EEDC1C5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21" t="10256" r="31837" b="6932"/>
          <a:stretch/>
        </p:blipFill>
        <p:spPr bwMode="auto">
          <a:xfrm>
            <a:off x="4551503" y="1078546"/>
            <a:ext cx="4192588" cy="5119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69190C-D071-4E4F-A90F-A77BAD43B9BF}"/>
              </a:ext>
            </a:extLst>
          </p:cNvPr>
          <p:cNvSpPr txBox="1"/>
          <p:nvPr/>
        </p:nvSpPr>
        <p:spPr>
          <a:xfrm>
            <a:off x="8931559" y="3638320"/>
            <a:ext cx="249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Carter Godwin Woodson</a:t>
            </a:r>
          </a:p>
        </p:txBody>
      </p:sp>
    </p:spTree>
    <p:extLst>
      <p:ext uri="{BB962C8B-B14F-4D97-AF65-F5344CB8AC3E}">
        <p14:creationId xmlns:p14="http://schemas.microsoft.com/office/powerpoint/2010/main" val="9040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950" y="784225"/>
            <a:ext cx="4105275" cy="1325563"/>
          </a:xfrm>
        </p:spPr>
        <p:txBody>
          <a:bodyPr/>
          <a:lstStyle/>
          <a:p>
            <a:r>
              <a:rPr lang="en-US" dirty="0"/>
              <a:t>Jigsaw Directions: Part 1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D42A1-1599-47BA-94F3-D14683F61716}"/>
              </a:ext>
            </a:extLst>
          </p:cNvPr>
          <p:cNvSpPr txBox="1"/>
          <p:nvPr/>
        </p:nvSpPr>
        <p:spPr>
          <a:xfrm>
            <a:off x="3048000" y="2551837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First, you will be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placed in a group of four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(you and three of your peers).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then be assigned to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1 of the following 4 documents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Read your assigned document and take notes on your jigsaw activity sheet. </a:t>
            </a:r>
          </a:p>
        </p:txBody>
      </p:sp>
    </p:spTree>
    <p:extLst>
      <p:ext uri="{BB962C8B-B14F-4D97-AF65-F5344CB8AC3E}">
        <p14:creationId xmlns:p14="http://schemas.microsoft.com/office/powerpoint/2010/main" val="182779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950" y="784225"/>
            <a:ext cx="4105275" cy="1325563"/>
          </a:xfrm>
        </p:spPr>
        <p:txBody>
          <a:bodyPr/>
          <a:lstStyle/>
          <a:p>
            <a:r>
              <a:rPr lang="en-US" dirty="0"/>
              <a:t>Jigsaw Directions: Part 2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0D316-3ADF-4DF6-A036-93F9A738BA34}"/>
              </a:ext>
            </a:extLst>
          </p:cNvPr>
          <p:cNvSpPr txBox="1"/>
          <p:nvPr/>
        </p:nvSpPr>
        <p:spPr>
          <a:xfrm>
            <a:off x="3048000" y="2360563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Now, as instructed, meet with other students who read the same document as you.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your peers, you will discuss your assigned document and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 an expert on the information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information from your peers,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information to your notes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you did not previously have. </a:t>
            </a:r>
          </a:p>
        </p:txBody>
      </p:sp>
    </p:spTree>
    <p:extLst>
      <p:ext uri="{BB962C8B-B14F-4D97-AF65-F5344CB8AC3E}">
        <p14:creationId xmlns:p14="http://schemas.microsoft.com/office/powerpoint/2010/main" val="92554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43F3-58D5-4B73-A930-CBC98216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62" y="117078"/>
            <a:ext cx="4105275" cy="1325563"/>
          </a:xfrm>
        </p:spPr>
        <p:txBody>
          <a:bodyPr/>
          <a:lstStyle/>
          <a:p>
            <a:r>
              <a:rPr lang="en-US" dirty="0"/>
              <a:t>Jigsaw Directions: Part 3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E8E9E9-84C0-4190-8715-A43DE61C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6" y="353060"/>
            <a:ext cx="3306104" cy="59944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AAF9F55-842B-43E4-950F-DFFEA2DB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55" y="169227"/>
            <a:ext cx="1566545" cy="1566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8CA67-2B67-4033-B539-5D8CB9792109}"/>
              </a:ext>
            </a:extLst>
          </p:cNvPr>
          <p:cNvSpPr txBox="1"/>
          <p:nvPr/>
        </p:nvSpPr>
        <p:spPr>
          <a:xfrm>
            <a:off x="389596" y="6391275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Ramey, 2022.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AFDB7-FF72-469B-837C-B30EA8DF3805}"/>
              </a:ext>
            </a:extLst>
          </p:cNvPr>
          <p:cNvSpPr txBox="1"/>
          <p:nvPr/>
        </p:nvSpPr>
        <p:spPr>
          <a:xfrm>
            <a:off x="3162300" y="1497628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 to your original group and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your findings and expertise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document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listening to your peers share their expertise,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notes on the other 3 jigsaw documents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did not read. Please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your peers questions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you have them!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Ultimate goal –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Each student will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about all 4 jigsaw sources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source you read AND the 3 other sources your peers presented in small groups. </a:t>
            </a:r>
          </a:p>
        </p:txBody>
      </p:sp>
    </p:spTree>
    <p:extLst>
      <p:ext uri="{BB962C8B-B14F-4D97-AF65-F5344CB8AC3E}">
        <p14:creationId xmlns:p14="http://schemas.microsoft.com/office/powerpoint/2010/main" val="4245654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1418</Words>
  <Application>Microsoft Macintosh PowerPoint</Application>
  <PresentationFormat>Widescreen</PresentationFormat>
  <Paragraphs>139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proximanova</vt:lpstr>
      <vt:lpstr>Symbol</vt:lpstr>
      <vt:lpstr>Times New Roman</vt:lpstr>
      <vt:lpstr>wfont_61bce5_d280b5e222364a909d6619ab1d1aed48</vt:lpstr>
      <vt:lpstr>Office Theme</vt:lpstr>
      <vt:lpstr>Why are discussions centered around racism and Black history important?</vt:lpstr>
      <vt:lpstr>Today’s Agenda</vt:lpstr>
      <vt:lpstr>What is “hard history?”</vt:lpstr>
      <vt:lpstr>Ted Talk: Hard History</vt:lpstr>
      <vt:lpstr>Ted Talk Recap</vt:lpstr>
      <vt:lpstr>The “Father” of Black History</vt:lpstr>
      <vt:lpstr>Jigsaw Directions: Part 1</vt:lpstr>
      <vt:lpstr>Jigsaw Directions: Part 2</vt:lpstr>
      <vt:lpstr>Jigsaw Directions: Part 3</vt:lpstr>
      <vt:lpstr>Jigsaw Conclusions</vt:lpstr>
      <vt:lpstr>PowerPoint Presentation</vt:lpstr>
      <vt:lpstr>PowerPoint Presentation</vt:lpstr>
      <vt:lpstr>PowerPoint Presentation</vt:lpstr>
      <vt:lpstr>Class Analysis Activity: Ohio House Bill 322</vt:lpstr>
      <vt:lpstr>Part 1: Section. 3313. 6027.</vt:lpstr>
      <vt:lpstr>Part 2: Section. 3313. 6028.</vt:lpstr>
      <vt:lpstr>Part 2: Section. 3313. 6028.</vt:lpstr>
      <vt:lpstr>Part 3: Section. 3313. 6029.</vt:lpstr>
      <vt:lpstr>Activity: How Would Carter G. Woodson Respond?</vt:lpstr>
      <vt:lpstr>Activity: How Would Carter G. Woodson Respond?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discussion centered around racism and Black history important?</dc:title>
  <dc:creator>Sammy Ramey</dc:creator>
  <cp:lastModifiedBy>Augustine, Tami</cp:lastModifiedBy>
  <cp:revision>8</cp:revision>
  <dcterms:created xsi:type="dcterms:W3CDTF">2022-02-25T03:26:21Z</dcterms:created>
  <dcterms:modified xsi:type="dcterms:W3CDTF">2022-03-13T16:29:35Z</dcterms:modified>
</cp:coreProperties>
</file>